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7" r:id="rId2"/>
    <p:sldId id="256" r:id="rId3"/>
  </p:sldIdLst>
  <p:sldSz cx="12801600" cy="9601200" type="A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08"/>
    <p:restoredTop sz="95588"/>
  </p:normalViewPr>
  <p:slideViewPr>
    <p:cSldViewPr snapToGrid="0" snapToObjects="1">
      <p:cViewPr varScale="1">
        <p:scale>
          <a:sx n="80" d="100"/>
          <a:sy n="80" d="100"/>
        </p:scale>
        <p:origin x="1602"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en-GB"/>
              <a:t>Click to edit Master title style</a:t>
            </a:r>
            <a:endParaRPr lang="en-US" dirty="0"/>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26/01/2026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2063964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26/01/2026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1617407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400"/>
            </a:lvl1pPr>
          </a:lstStyle>
          <a:p>
            <a:r>
              <a:rPr lang="en-GB"/>
              <a:t>Click to edit Master title style</a:t>
            </a:r>
            <a:endParaRPr lang="en-US" dirty="0"/>
          </a:p>
        </p:txBody>
      </p:sp>
      <p:sp>
        <p:nvSpPr>
          <p:cNvPr id="3" name="Text Placeholder 2"/>
          <p:cNvSpPr>
            <a:spLocks noGrp="1"/>
          </p:cNvSpPr>
          <p:nvPr>
            <p:ph type="body" idx="1"/>
          </p:nvPr>
        </p:nvSpPr>
        <p:spPr>
          <a:xfrm>
            <a:off x="873443" y="6425250"/>
            <a:ext cx="11041380" cy="2100262"/>
          </a:xfrm>
        </p:spPr>
        <p:txBody>
          <a:bodyPr/>
          <a:lstStyle>
            <a:lvl1pPr marL="0" indent="0">
              <a:buNone/>
              <a:defRPr sz="3360">
                <a:solidFill>
                  <a:schemeClr val="tx1"/>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09707A9A-2CB2-A741-B755-CCE1CF4A6E7F}" type="datetimeFigureOut">
              <a:rPr lang="en-GB" smtClean="0"/>
              <a:t>26/01/2026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33019097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880110" y="2555875"/>
            <a:ext cx="5440680" cy="60918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480810" y="2555875"/>
            <a:ext cx="5440680" cy="60918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09707A9A-2CB2-A741-B755-CCE1CF4A6E7F}" type="datetimeFigureOut">
              <a:rPr lang="en-GB" smtClean="0"/>
              <a:t>26/01/2026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5313500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GB"/>
              <a:t>Click to edit Master title style</a:t>
            </a:r>
            <a:endParaRPr lang="en-US" dirty="0"/>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GB"/>
              <a:t>Click to 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GB"/>
              <a:t>Click to edit Master text styles</a:t>
            </a:r>
          </a:p>
        </p:txBody>
      </p:sp>
      <p:sp>
        <p:nvSpPr>
          <p:cNvPr id="6" name="Content Placeholder 5"/>
          <p:cNvSpPr>
            <a:spLocks noGrp="1"/>
          </p:cNvSpPr>
          <p:nvPr>
            <p:ph sz="quarter" idx="4"/>
          </p:nvPr>
        </p:nvSpPr>
        <p:spPr>
          <a:xfrm>
            <a:off x="6480811" y="3507105"/>
            <a:ext cx="5442347" cy="515842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09707A9A-2CB2-A741-B755-CCE1CF4A6E7F}" type="datetimeFigureOut">
              <a:rPr lang="en-GB" smtClean="0"/>
              <a:t>26/01/2026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949689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09707A9A-2CB2-A741-B755-CCE1CF4A6E7F}" type="datetimeFigureOut">
              <a:rPr lang="en-GB" smtClean="0"/>
              <a:t>26/01/2026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13303104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9707A9A-2CB2-A741-B755-CCE1CF4A6E7F}" type="datetimeFigureOut">
              <a:rPr lang="en-GB" smtClean="0"/>
              <a:t>26/01/2026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908347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GB"/>
              <a:t>Click to edit Master title style</a:t>
            </a:r>
            <a:endParaRPr lang="en-US" dirty="0"/>
          </a:p>
        </p:txBody>
      </p:sp>
      <p:sp>
        <p:nvSpPr>
          <p:cNvPr id="3" name="Content Placeholder 2"/>
          <p:cNvSpPr>
            <a:spLocks noGrp="1"/>
          </p:cNvSpPr>
          <p:nvPr>
            <p:ph idx="1"/>
          </p:nvPr>
        </p:nvSpPr>
        <p:spPr>
          <a:xfrm>
            <a:off x="5442347" y="1382397"/>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GB"/>
              <a:t>Click to edit Master text styles</a:t>
            </a:r>
          </a:p>
        </p:txBody>
      </p:sp>
      <p:sp>
        <p:nvSpPr>
          <p:cNvPr id="5" name="Date Placeholder 4"/>
          <p:cNvSpPr>
            <a:spLocks noGrp="1"/>
          </p:cNvSpPr>
          <p:nvPr>
            <p:ph type="dt" sz="half" idx="10"/>
          </p:nvPr>
        </p:nvSpPr>
        <p:spPr/>
        <p:txBody>
          <a:bodyPr/>
          <a:lstStyle/>
          <a:p>
            <a:fld id="{09707A9A-2CB2-A741-B755-CCE1CF4A6E7F}" type="datetimeFigureOut">
              <a:rPr lang="en-GB" smtClean="0"/>
              <a:t>26/01/2026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7881941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GB"/>
              <a:t>Click to edit Master title style</a:t>
            </a:r>
            <a:endParaRPr lang="en-US" dirty="0"/>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GB"/>
              <a:t>Click icon to add picture</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GB"/>
              <a:t>Click to edit Master text styles</a:t>
            </a:r>
          </a:p>
        </p:txBody>
      </p:sp>
      <p:sp>
        <p:nvSpPr>
          <p:cNvPr id="5" name="Date Placeholder 4"/>
          <p:cNvSpPr>
            <a:spLocks noGrp="1"/>
          </p:cNvSpPr>
          <p:nvPr>
            <p:ph type="dt" sz="half" idx="10"/>
          </p:nvPr>
        </p:nvSpPr>
        <p:spPr/>
        <p:txBody>
          <a:bodyPr/>
          <a:lstStyle/>
          <a:p>
            <a:fld id="{09707A9A-2CB2-A741-B755-CCE1CF4A6E7F}" type="datetimeFigureOut">
              <a:rPr lang="en-GB" smtClean="0"/>
              <a:t>26/01/2026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8396895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26/01/2026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6989015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26/01/2026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0755700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09707A9A-2CB2-A741-B755-CCE1CF4A6E7F}" type="datetimeFigureOut">
              <a:rPr lang="en-GB" smtClean="0"/>
              <a:t>26/01/2026</a:t>
            </a:fld>
            <a:endParaRPr lang="en-GB"/>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57F378B9-C4D2-8F4B-BE23-1F4DF5136582}" type="slidenum">
              <a:rPr lang="en-GB" smtClean="0"/>
              <a:t>‹#›</a:t>
            </a:fld>
            <a:endParaRPr lang="en-GB"/>
          </a:p>
        </p:txBody>
      </p:sp>
    </p:spTree>
    <p:extLst>
      <p:ext uri="{BB962C8B-B14F-4D97-AF65-F5344CB8AC3E}">
        <p14:creationId xmlns:p14="http://schemas.microsoft.com/office/powerpoint/2010/main" val="37592026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10" Type="http://schemas.openxmlformats.org/officeDocument/2006/relationships/image" Target="../media/image17.tmp"/><Relationship Id="rId4" Type="http://schemas.openxmlformats.org/officeDocument/2006/relationships/image" Target="../media/image11.png"/><Relationship Id="rId9"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5885F63B-22FE-9C4F-B60D-553F5929394F}"/>
              </a:ext>
            </a:extLst>
          </p:cNvPr>
          <p:cNvSpPr/>
          <p:nvPr/>
        </p:nvSpPr>
        <p:spPr>
          <a:xfrm>
            <a:off x="1321498" y="299095"/>
            <a:ext cx="3541612" cy="769441"/>
          </a:xfrm>
          <a:prstGeom prst="rect">
            <a:avLst/>
          </a:prstGeom>
          <a:noFill/>
          <a:ln>
            <a:noFill/>
          </a:ln>
        </p:spPr>
        <p:txBody>
          <a:bodyPr wrap="none" lIns="91440" tIns="45720" rIns="91440" bIns="45720">
            <a:spAutoFit/>
          </a:bodyPr>
          <a:lstStyle/>
          <a:p>
            <a:pPr algn="ctr"/>
            <a:r>
              <a:rPr lang="en-GB" sz="4400" b="1" cap="none" spc="0" dirty="0">
                <a:ln w="0">
                  <a:solidFill>
                    <a:schemeClr val="tx1"/>
                  </a:solidFill>
                </a:ln>
                <a:gradFill flip="none" rotWithShape="1">
                  <a:gsLst>
                    <a:gs pos="38000">
                      <a:schemeClr val="accent1">
                        <a:lumMod val="5000"/>
                        <a:lumOff val="95000"/>
                      </a:schemeClr>
                    </a:gs>
                    <a:gs pos="65000">
                      <a:schemeClr val="accent2">
                        <a:lumMod val="50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Spring Term </a:t>
            </a:r>
            <a:endParaRPr lang="en-GB" sz="4800" b="1" cap="none" spc="0" dirty="0">
              <a:ln w="0">
                <a:solidFill>
                  <a:schemeClr val="tx1"/>
                </a:solidFill>
              </a:ln>
              <a:gradFill flip="none" rotWithShape="1">
                <a:gsLst>
                  <a:gs pos="38000">
                    <a:schemeClr val="accent1">
                      <a:lumMod val="5000"/>
                      <a:lumOff val="95000"/>
                    </a:schemeClr>
                  </a:gs>
                  <a:gs pos="65000">
                    <a:schemeClr val="accent2">
                      <a:lumMod val="50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sp>
        <p:nvSpPr>
          <p:cNvPr id="6" name="Rectangle 5">
            <a:extLst>
              <a:ext uri="{FF2B5EF4-FFF2-40B4-BE49-F238E27FC236}">
                <a16:creationId xmlns:a16="http://schemas.microsoft.com/office/drawing/2014/main" id="{3406AFF5-E9E8-CE4E-A6D1-19C2855DB269}"/>
              </a:ext>
            </a:extLst>
          </p:cNvPr>
          <p:cNvSpPr/>
          <p:nvPr/>
        </p:nvSpPr>
        <p:spPr>
          <a:xfrm>
            <a:off x="5090664" y="514844"/>
            <a:ext cx="5445851" cy="461665"/>
          </a:xfrm>
          <a:prstGeom prst="rect">
            <a:avLst/>
          </a:prstGeom>
          <a:noFill/>
          <a:ln>
            <a:noFill/>
          </a:ln>
        </p:spPr>
        <p:txBody>
          <a:bodyPr wrap="none" lIns="91440" tIns="45720" rIns="91440" bIns="45720">
            <a:spAutoFit/>
          </a:bodyPr>
          <a:lstStyle/>
          <a:p>
            <a:pPr algn="ctr"/>
            <a:r>
              <a:rPr lang="en-GB" sz="2400" b="1" dirty="0">
                <a:ln w="0">
                  <a:solidFill>
                    <a:schemeClr val="tx1"/>
                  </a:solidFill>
                </a:ln>
                <a:effectLst>
                  <a:outerShdw dist="12700" dir="4260000" algn="tl" rotWithShape="0">
                    <a:schemeClr val="dk1"/>
                  </a:outerShdw>
                </a:effectLst>
                <a:latin typeface="Gill Sans MT" panose="020B0502020104020203" pitchFamily="34" charset="77"/>
                <a:cs typeface="Phosphate Inline" panose="02000506050000020004" pitchFamily="2" charset="77"/>
              </a:rPr>
              <a:t>CURRICULUM OVERVIEW</a:t>
            </a:r>
            <a:r>
              <a:rPr lang="en-GB" sz="2400" b="1" cap="none" spc="0" dirty="0">
                <a:ln w="0">
                  <a:solidFill>
                    <a:schemeClr val="tx1"/>
                  </a:solidFill>
                </a:ln>
                <a:effectLst>
                  <a:outerShdw dist="12700" dir="4260000" algn="tl" rotWithShape="0">
                    <a:schemeClr val="dk1"/>
                  </a:outerShdw>
                </a:effectLst>
                <a:latin typeface="Gill Sans MT" panose="020B0502020104020203" pitchFamily="34" charset="77"/>
                <a:cs typeface="Phosphate Inline" panose="02000506050000020004" pitchFamily="2" charset="77"/>
              </a:rPr>
              <a:t> (Year 4)</a:t>
            </a:r>
          </a:p>
        </p:txBody>
      </p:sp>
      <p:graphicFrame>
        <p:nvGraphicFramePr>
          <p:cNvPr id="17" name="Table 10">
            <a:extLst>
              <a:ext uri="{FF2B5EF4-FFF2-40B4-BE49-F238E27FC236}">
                <a16:creationId xmlns:a16="http://schemas.microsoft.com/office/drawing/2014/main" id="{B282761F-969F-D243-A8F6-6981A096851F}"/>
              </a:ext>
            </a:extLst>
          </p:cNvPr>
          <p:cNvGraphicFramePr>
            <a:graphicFrameLocks noGrp="1"/>
          </p:cNvGraphicFramePr>
          <p:nvPr>
            <p:extLst>
              <p:ext uri="{D42A27DB-BD31-4B8C-83A1-F6EECF244321}">
                <p14:modId xmlns:p14="http://schemas.microsoft.com/office/powerpoint/2010/main" val="4214365386"/>
              </p:ext>
            </p:extLst>
          </p:nvPr>
        </p:nvGraphicFramePr>
        <p:xfrm>
          <a:off x="2189021" y="4031022"/>
          <a:ext cx="3775599" cy="1972650"/>
        </p:xfrm>
        <a:graphic>
          <a:graphicData uri="http://schemas.openxmlformats.org/drawingml/2006/table">
            <a:tbl>
              <a:tblPr firstRow="1" bandRow="1">
                <a:tableStyleId>{5940675A-B579-460E-94D1-54222C63F5DA}</a:tableStyleId>
              </a:tblPr>
              <a:tblGrid>
                <a:gridCol w="3775599">
                  <a:extLst>
                    <a:ext uri="{9D8B030D-6E8A-4147-A177-3AD203B41FA5}">
                      <a16:colId xmlns:a16="http://schemas.microsoft.com/office/drawing/2014/main" val="2649323644"/>
                    </a:ext>
                  </a:extLst>
                </a:gridCol>
              </a:tblGrid>
              <a:tr h="662010">
                <a:tc>
                  <a:txBody>
                    <a:bodyPr/>
                    <a:lstStyle/>
                    <a:p>
                      <a:pPr algn="ctr"/>
                      <a:r>
                        <a:rPr lang="en-GB" sz="1800" b="1" dirty="0">
                          <a:solidFill>
                            <a:schemeClr val="tx1"/>
                          </a:solidFill>
                          <a:latin typeface="Gill Sans MT" panose="020B0502020104020203" pitchFamily="34" charset="77"/>
                        </a:rPr>
                        <a:t>COMPUTING </a:t>
                      </a:r>
                    </a:p>
                  </a:txBody>
                  <a:tcPr anchor="ctr">
                    <a:solidFill>
                      <a:schemeClr val="accent4"/>
                    </a:solidFill>
                  </a:tcPr>
                </a:tc>
                <a:extLst>
                  <a:ext uri="{0D108BD9-81ED-4DB2-BD59-A6C34878D82A}">
                    <a16:rowId xmlns:a16="http://schemas.microsoft.com/office/drawing/2014/main" val="3095864142"/>
                  </a:ext>
                </a:extLst>
              </a:tr>
              <a:tr h="793791">
                <a:tc>
                  <a:txBody>
                    <a:bodyPr/>
                    <a:lstStyle/>
                    <a:p>
                      <a:pPr algn="l"/>
                      <a:r>
                        <a:rPr lang="en-GB" sz="1000" b="1" dirty="0">
                          <a:solidFill>
                            <a:schemeClr val="tx1"/>
                          </a:solidFill>
                          <a:latin typeface="Gill Sans MT" panose="020B0502020104020203" pitchFamily="34" charset="77"/>
                        </a:rPr>
                        <a:t>Key Knowledge: </a:t>
                      </a:r>
                    </a:p>
                    <a:p>
                      <a:pPr algn="l"/>
                      <a:r>
                        <a:rPr lang="en-GB" sz="1000" b="0" dirty="0">
                          <a:solidFill>
                            <a:schemeClr val="tx1"/>
                          </a:solidFill>
                          <a:latin typeface="Gill Sans MT" panose="020B0502020104020203" pitchFamily="34" charset="77"/>
                        </a:rPr>
                        <a:t>This term, the children will be learning how to programme using codes. This will eventually build up towards them creating and programming their own game on Scratch. </a:t>
                      </a:r>
                    </a:p>
                    <a:p>
                      <a:pPr algn="l"/>
                      <a:r>
                        <a:rPr lang="en-GB" sz="1000" b="0" dirty="0">
                          <a:solidFill>
                            <a:schemeClr val="tx1"/>
                          </a:solidFill>
                          <a:latin typeface="Gill Sans MT" panose="020B0502020104020203" pitchFamily="34" charset="77"/>
                        </a:rPr>
                        <a:t>- How to create programs by planning, modifying, and testing commands to create shapes and patterns.</a:t>
                      </a:r>
                    </a:p>
                    <a:p>
                      <a:pPr algn="l"/>
                      <a:r>
                        <a:rPr lang="en-GB" sz="1000" b="0" dirty="0">
                          <a:solidFill>
                            <a:schemeClr val="tx1"/>
                          </a:solidFill>
                          <a:latin typeface="Gill Sans MT" panose="020B0502020104020203" pitchFamily="34" charset="77"/>
                        </a:rPr>
                        <a:t>- Know how to modify existing animations and games using repetition.</a:t>
                      </a:r>
                    </a:p>
                  </a:txBody>
                  <a:tcPr anchor="ctr"/>
                </a:tc>
                <a:extLst>
                  <a:ext uri="{0D108BD9-81ED-4DB2-BD59-A6C34878D82A}">
                    <a16:rowId xmlns:a16="http://schemas.microsoft.com/office/drawing/2014/main" val="144233429"/>
                  </a:ext>
                </a:extLst>
              </a:tr>
            </a:tbl>
          </a:graphicData>
        </a:graphic>
      </p:graphicFrame>
      <p:sp>
        <p:nvSpPr>
          <p:cNvPr id="45" name="Rectangle 44">
            <a:extLst>
              <a:ext uri="{FF2B5EF4-FFF2-40B4-BE49-F238E27FC236}">
                <a16:creationId xmlns:a16="http://schemas.microsoft.com/office/drawing/2014/main" id="{229E4DC9-4D7A-4045-B8E0-194DBF237103}"/>
              </a:ext>
            </a:extLst>
          </p:cNvPr>
          <p:cNvSpPr/>
          <p:nvPr/>
        </p:nvSpPr>
        <p:spPr>
          <a:xfrm>
            <a:off x="331694" y="309282"/>
            <a:ext cx="12138212" cy="8982636"/>
          </a:xfrm>
          <a:prstGeom prst="rect">
            <a:avLst/>
          </a:prstGeom>
          <a:noFill/>
          <a:ln w="73025" cmpd="tri">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TextBox 45">
            <a:extLst>
              <a:ext uri="{FF2B5EF4-FFF2-40B4-BE49-F238E27FC236}">
                <a16:creationId xmlns:a16="http://schemas.microsoft.com/office/drawing/2014/main" id="{18627C80-3104-B24C-9CCE-10952F1B7878}"/>
              </a:ext>
            </a:extLst>
          </p:cNvPr>
          <p:cNvSpPr txBox="1"/>
          <p:nvPr/>
        </p:nvSpPr>
        <p:spPr>
          <a:xfrm>
            <a:off x="5474104" y="9316381"/>
            <a:ext cx="1853392" cy="261610"/>
          </a:xfrm>
          <a:prstGeom prst="rect">
            <a:avLst/>
          </a:prstGeom>
          <a:noFill/>
        </p:spPr>
        <p:txBody>
          <a:bodyPr wrap="none" rtlCol="0">
            <a:spAutoFit/>
          </a:bodyPr>
          <a:lstStyle/>
          <a:p>
            <a:r>
              <a:rPr lang="en-GB" sz="1100" dirty="0">
                <a:solidFill>
                  <a:schemeClr val="bg1">
                    <a:lumMod val="65000"/>
                  </a:schemeClr>
                </a:solidFill>
                <a:latin typeface="Gill Sans MT" panose="020B0502020104020203" pitchFamily="34" charset="77"/>
              </a:rPr>
              <a:t>© Vocabulary Ninja Ltd 2021</a:t>
            </a:r>
          </a:p>
        </p:txBody>
      </p:sp>
      <p:graphicFrame>
        <p:nvGraphicFramePr>
          <p:cNvPr id="2" name="Table 10">
            <a:extLst>
              <a:ext uri="{FF2B5EF4-FFF2-40B4-BE49-F238E27FC236}">
                <a16:creationId xmlns:a16="http://schemas.microsoft.com/office/drawing/2014/main" id="{FE6F8FAA-B0C9-6F96-6988-C84BC4B1D9F3}"/>
              </a:ext>
            </a:extLst>
          </p:cNvPr>
          <p:cNvGraphicFramePr>
            <a:graphicFrameLocks noGrp="1"/>
          </p:cNvGraphicFramePr>
          <p:nvPr>
            <p:extLst>
              <p:ext uri="{D42A27DB-BD31-4B8C-83A1-F6EECF244321}">
                <p14:modId xmlns:p14="http://schemas.microsoft.com/office/powerpoint/2010/main" val="835678538"/>
              </p:ext>
            </p:extLst>
          </p:nvPr>
        </p:nvGraphicFramePr>
        <p:xfrm>
          <a:off x="6838576" y="3998471"/>
          <a:ext cx="3292962" cy="1908096"/>
        </p:xfrm>
        <a:graphic>
          <a:graphicData uri="http://schemas.openxmlformats.org/drawingml/2006/table">
            <a:tbl>
              <a:tblPr firstRow="1" bandRow="1">
                <a:tableStyleId>{5940675A-B579-460E-94D1-54222C63F5DA}</a:tableStyleId>
              </a:tblPr>
              <a:tblGrid>
                <a:gridCol w="3292962">
                  <a:extLst>
                    <a:ext uri="{9D8B030D-6E8A-4147-A177-3AD203B41FA5}">
                      <a16:colId xmlns:a16="http://schemas.microsoft.com/office/drawing/2014/main" val="2649323644"/>
                    </a:ext>
                  </a:extLst>
                </a:gridCol>
              </a:tblGrid>
              <a:tr h="711756">
                <a:tc>
                  <a:txBody>
                    <a:bodyPr/>
                    <a:lstStyle/>
                    <a:p>
                      <a:pPr algn="ctr"/>
                      <a:r>
                        <a:rPr lang="en-GB" sz="1800" b="1" dirty="0">
                          <a:solidFill>
                            <a:schemeClr val="tx1"/>
                          </a:solidFill>
                          <a:latin typeface="Gill Sans MT" panose="020B0502020104020203" pitchFamily="34" charset="77"/>
                        </a:rPr>
                        <a:t>PSHE </a:t>
                      </a:r>
                    </a:p>
                  </a:txBody>
                  <a:tcPr anchor="ctr">
                    <a:solidFill>
                      <a:schemeClr val="accent4"/>
                    </a:solidFill>
                  </a:tcPr>
                </a:tc>
                <a:extLst>
                  <a:ext uri="{0D108BD9-81ED-4DB2-BD59-A6C34878D82A}">
                    <a16:rowId xmlns:a16="http://schemas.microsoft.com/office/drawing/2014/main" val="3095864142"/>
                  </a:ext>
                </a:extLst>
              </a:tr>
              <a:tr h="711756">
                <a:tc>
                  <a:txBody>
                    <a:bodyPr/>
                    <a:lstStyle/>
                    <a:p>
                      <a:pPr algn="l"/>
                      <a:r>
                        <a:rPr lang="en-GB" sz="1200" b="1" dirty="0">
                          <a:solidFill>
                            <a:schemeClr val="tx1"/>
                          </a:solidFill>
                          <a:latin typeface="Gill Sans MT" panose="020B0502020104020203" pitchFamily="34" charset="77"/>
                        </a:rPr>
                        <a:t>Key Knowledge </a:t>
                      </a:r>
                    </a:p>
                    <a:p>
                      <a:pPr algn="l"/>
                      <a:r>
                        <a:rPr lang="en-GB" sz="1050" b="1" dirty="0">
                          <a:solidFill>
                            <a:schemeClr val="tx1"/>
                          </a:solidFill>
                          <a:latin typeface="Gill Sans MT" panose="020B0502020104020203" pitchFamily="34" charset="77"/>
                        </a:rPr>
                        <a:t>Keeping Safe</a:t>
                      </a:r>
                    </a:p>
                    <a:p>
                      <a:pPr algn="l"/>
                      <a:r>
                        <a:rPr lang="en-GB" sz="1000" b="0" dirty="0">
                          <a:solidFill>
                            <a:schemeClr val="tx1"/>
                          </a:solidFill>
                          <a:latin typeface="Gill Sans MT" panose="020B0502020104020203" pitchFamily="34" charset="77"/>
                        </a:rPr>
                        <a:t>- Know people or things that might influence someone to take risks (e.g. friends, peers, media, celebrities), but know that people have choices about whether they take risks.</a:t>
                      </a:r>
                    </a:p>
                    <a:p>
                      <a:pPr algn="l"/>
                      <a:r>
                        <a:rPr lang="en-GB" sz="1000" b="0" dirty="0">
                          <a:solidFill>
                            <a:schemeClr val="tx1"/>
                          </a:solidFill>
                          <a:latin typeface="Gill Sans MT" panose="020B0502020104020203" pitchFamily="34" charset="77"/>
                        </a:rPr>
                        <a:t>- Know examples of positive and negative influences, including things that could influence making decisions.</a:t>
                      </a:r>
                    </a:p>
                  </a:txBody>
                  <a:tcPr anchor="ctr"/>
                </a:tc>
                <a:extLst>
                  <a:ext uri="{0D108BD9-81ED-4DB2-BD59-A6C34878D82A}">
                    <a16:rowId xmlns:a16="http://schemas.microsoft.com/office/drawing/2014/main" val="144233429"/>
                  </a:ext>
                </a:extLst>
              </a:tr>
            </a:tbl>
          </a:graphicData>
        </a:graphic>
      </p:graphicFrame>
      <p:graphicFrame>
        <p:nvGraphicFramePr>
          <p:cNvPr id="11" name="Table 10">
            <a:extLst>
              <a:ext uri="{FF2B5EF4-FFF2-40B4-BE49-F238E27FC236}">
                <a16:creationId xmlns:a16="http://schemas.microsoft.com/office/drawing/2014/main" id="{F97DAF8E-0BDC-2008-BAB9-D93185ACB3E2}"/>
              </a:ext>
            </a:extLst>
          </p:cNvPr>
          <p:cNvGraphicFramePr>
            <a:graphicFrameLocks noGrp="1"/>
          </p:cNvGraphicFramePr>
          <p:nvPr>
            <p:extLst>
              <p:ext uri="{D42A27DB-BD31-4B8C-83A1-F6EECF244321}">
                <p14:modId xmlns:p14="http://schemas.microsoft.com/office/powerpoint/2010/main" val="3007740951"/>
              </p:ext>
            </p:extLst>
          </p:nvPr>
        </p:nvGraphicFramePr>
        <p:xfrm>
          <a:off x="569292" y="6479161"/>
          <a:ext cx="2922094" cy="1717596"/>
        </p:xfrm>
        <a:graphic>
          <a:graphicData uri="http://schemas.openxmlformats.org/drawingml/2006/table">
            <a:tbl>
              <a:tblPr firstRow="1" bandRow="1">
                <a:tableStyleId>{5940675A-B579-460E-94D1-54222C63F5DA}</a:tableStyleId>
              </a:tblPr>
              <a:tblGrid>
                <a:gridCol w="2922094">
                  <a:extLst>
                    <a:ext uri="{9D8B030D-6E8A-4147-A177-3AD203B41FA5}">
                      <a16:colId xmlns:a16="http://schemas.microsoft.com/office/drawing/2014/main" val="2649323644"/>
                    </a:ext>
                  </a:extLst>
                </a:gridCol>
              </a:tblGrid>
              <a:tr h="711756">
                <a:tc>
                  <a:txBody>
                    <a:bodyPr/>
                    <a:lstStyle/>
                    <a:p>
                      <a:pPr algn="ctr"/>
                      <a:r>
                        <a:rPr lang="en-GB" sz="1800" b="1" dirty="0">
                          <a:solidFill>
                            <a:schemeClr val="tx1"/>
                          </a:solidFill>
                          <a:latin typeface="Gill Sans MT" panose="020B0502020104020203" pitchFamily="34" charset="77"/>
                        </a:rPr>
                        <a:t>FRENCH</a:t>
                      </a:r>
                    </a:p>
                  </a:txBody>
                  <a:tcPr anchor="ctr">
                    <a:solidFill>
                      <a:schemeClr val="accent4"/>
                    </a:solidFill>
                  </a:tcPr>
                </a:tc>
                <a:extLst>
                  <a:ext uri="{0D108BD9-81ED-4DB2-BD59-A6C34878D82A}">
                    <a16:rowId xmlns:a16="http://schemas.microsoft.com/office/drawing/2014/main" val="3095864142"/>
                  </a:ext>
                </a:extLst>
              </a:tr>
              <a:tr h="711756">
                <a:tc>
                  <a:txBody>
                    <a:bodyPr/>
                    <a:lstStyle/>
                    <a:p>
                      <a:pPr algn="l"/>
                      <a:r>
                        <a:rPr lang="en-GB" sz="1200" b="1" dirty="0">
                          <a:solidFill>
                            <a:schemeClr val="tx1"/>
                          </a:solidFill>
                          <a:latin typeface="Gill Sans MT" panose="020B0502020104020203" pitchFamily="34" charset="77"/>
                        </a:rPr>
                        <a:t>Key Knowledge</a:t>
                      </a:r>
                    </a:p>
                    <a:p>
                      <a:pPr algn="l"/>
                      <a:r>
                        <a:rPr lang="en-GB" sz="1200" b="0" dirty="0">
                          <a:solidFill>
                            <a:schemeClr val="tx1"/>
                          </a:solidFill>
                          <a:latin typeface="Gill Sans MT" panose="020B0502020104020203" pitchFamily="34" charset="77"/>
                        </a:rPr>
                        <a:t>- Know the names of the main fruit, vegetables and ice creams in French</a:t>
                      </a:r>
                    </a:p>
                    <a:p>
                      <a:pPr algn="l"/>
                      <a:r>
                        <a:rPr lang="en-GB" sz="1200" b="0" dirty="0">
                          <a:solidFill>
                            <a:schemeClr val="tx1"/>
                          </a:solidFill>
                          <a:latin typeface="Gill Sans MT" panose="020B0502020104020203" pitchFamily="34" charset="77"/>
                        </a:rPr>
                        <a:t>- Know whether to use ‘le’ or ‘la’ (male or female </a:t>
                      </a:r>
                    </a:p>
                  </a:txBody>
                  <a:tcPr anchor="ctr"/>
                </a:tc>
                <a:extLst>
                  <a:ext uri="{0D108BD9-81ED-4DB2-BD59-A6C34878D82A}">
                    <a16:rowId xmlns:a16="http://schemas.microsoft.com/office/drawing/2014/main" val="144233429"/>
                  </a:ext>
                </a:extLst>
              </a:tr>
            </a:tbl>
          </a:graphicData>
        </a:graphic>
      </p:graphicFrame>
      <p:graphicFrame>
        <p:nvGraphicFramePr>
          <p:cNvPr id="13" name="Table 10">
            <a:extLst>
              <a:ext uri="{FF2B5EF4-FFF2-40B4-BE49-F238E27FC236}">
                <a16:creationId xmlns:a16="http://schemas.microsoft.com/office/drawing/2014/main" id="{1AAD7997-5905-974A-DF44-B6206CE8FAEE}"/>
              </a:ext>
            </a:extLst>
          </p:cNvPr>
          <p:cNvGraphicFramePr>
            <a:graphicFrameLocks noGrp="1"/>
          </p:cNvGraphicFramePr>
          <p:nvPr>
            <p:extLst>
              <p:ext uri="{D42A27DB-BD31-4B8C-83A1-F6EECF244321}">
                <p14:modId xmlns:p14="http://schemas.microsoft.com/office/powerpoint/2010/main" val="1620937101"/>
              </p:ext>
            </p:extLst>
          </p:nvPr>
        </p:nvGraphicFramePr>
        <p:xfrm>
          <a:off x="4334361" y="6476135"/>
          <a:ext cx="7054972" cy="1656636"/>
        </p:xfrm>
        <a:graphic>
          <a:graphicData uri="http://schemas.openxmlformats.org/drawingml/2006/table">
            <a:tbl>
              <a:tblPr firstRow="1" bandRow="1">
                <a:tableStyleId>{5940675A-B579-460E-94D1-54222C63F5DA}</a:tableStyleId>
              </a:tblPr>
              <a:tblGrid>
                <a:gridCol w="7054972">
                  <a:extLst>
                    <a:ext uri="{9D8B030D-6E8A-4147-A177-3AD203B41FA5}">
                      <a16:colId xmlns:a16="http://schemas.microsoft.com/office/drawing/2014/main" val="2649323644"/>
                    </a:ext>
                  </a:extLst>
                </a:gridCol>
              </a:tblGrid>
              <a:tr h="711756">
                <a:tc>
                  <a:txBody>
                    <a:bodyPr/>
                    <a:lstStyle/>
                    <a:p>
                      <a:pPr algn="ctr"/>
                      <a:r>
                        <a:rPr lang="en-GB" sz="1800" b="1" dirty="0">
                          <a:solidFill>
                            <a:schemeClr val="tx1"/>
                          </a:solidFill>
                          <a:latin typeface="Gill Sans MT" panose="020B0502020104020203" pitchFamily="34" charset="77"/>
                        </a:rPr>
                        <a:t>PE</a:t>
                      </a:r>
                    </a:p>
                  </a:txBody>
                  <a:tcPr anchor="ctr">
                    <a:solidFill>
                      <a:schemeClr val="accent4"/>
                    </a:solidFill>
                  </a:tcPr>
                </a:tc>
                <a:extLst>
                  <a:ext uri="{0D108BD9-81ED-4DB2-BD59-A6C34878D82A}">
                    <a16:rowId xmlns:a16="http://schemas.microsoft.com/office/drawing/2014/main" val="3095864142"/>
                  </a:ext>
                </a:extLst>
              </a:tr>
              <a:tr h="711756">
                <a:tc>
                  <a:txBody>
                    <a:bodyPr/>
                    <a:lstStyle/>
                    <a:p>
                      <a:pPr algn="l"/>
                      <a:r>
                        <a:rPr lang="en-GB" sz="1200" b="0" dirty="0">
                          <a:solidFill>
                            <a:schemeClr val="tx1"/>
                          </a:solidFill>
                          <a:latin typeface="Gill Sans MT" panose="020B0502020104020203" pitchFamily="34" charset="77"/>
                        </a:rPr>
                        <a:t>Key Knowledge </a:t>
                      </a:r>
                    </a:p>
                    <a:p>
                      <a:pPr algn="l"/>
                      <a:r>
                        <a:rPr lang="en-GB" sz="1100" b="0" dirty="0">
                          <a:solidFill>
                            <a:schemeClr val="tx1"/>
                          </a:solidFill>
                          <a:latin typeface="Gill Sans MT" panose="020B0502020104020203" pitchFamily="34" charset="77"/>
                        </a:rPr>
                        <a:t>(Dance) – how to vary the space, dynamics and actions in a dance to suit your dance idea</a:t>
                      </a:r>
                    </a:p>
                    <a:p>
                      <a:pPr algn="l"/>
                      <a:r>
                        <a:rPr lang="en-GB" sz="1100" b="0" dirty="0">
                          <a:solidFill>
                            <a:schemeClr val="tx1"/>
                          </a:solidFill>
                          <a:latin typeface="Gill Sans MT" panose="020B0502020104020203" pitchFamily="34" charset="77"/>
                        </a:rPr>
                        <a:t>(Dodgeball) – how to use a variety of throws and changes in direction in a game </a:t>
                      </a:r>
                    </a:p>
                    <a:p>
                      <a:pPr algn="l"/>
                      <a:r>
                        <a:rPr lang="en-GB" sz="1100" b="0" dirty="0">
                          <a:solidFill>
                            <a:schemeClr val="tx1"/>
                          </a:solidFill>
                          <a:latin typeface="Gill Sans MT" panose="020B0502020104020203" pitchFamily="34" charset="77"/>
                        </a:rPr>
                        <a:t>(</a:t>
                      </a:r>
                      <a:r>
                        <a:rPr lang="en-GB" sz="1100" b="0" dirty="0" err="1">
                          <a:solidFill>
                            <a:schemeClr val="tx1"/>
                          </a:solidFill>
                          <a:latin typeface="Gill Sans MT" panose="020B0502020104020203" pitchFamily="34" charset="77"/>
                        </a:rPr>
                        <a:t>Netballl</a:t>
                      </a:r>
                      <a:r>
                        <a:rPr lang="en-GB" sz="1100" b="0" dirty="0">
                          <a:solidFill>
                            <a:schemeClr val="tx1"/>
                          </a:solidFill>
                          <a:latin typeface="Gill Sans MT" panose="020B0502020104020203" pitchFamily="34" charset="77"/>
                        </a:rPr>
                        <a:t>) – how to perform a chest, bounce, shoulder and overhead pass accurately within a game </a:t>
                      </a:r>
                    </a:p>
                    <a:p>
                      <a:pPr algn="l"/>
                      <a:r>
                        <a:rPr lang="en-GB" sz="1100" b="0" dirty="0">
                          <a:solidFill>
                            <a:schemeClr val="tx1"/>
                          </a:solidFill>
                          <a:latin typeface="Gill Sans MT" panose="020B0502020104020203" pitchFamily="34" charset="77"/>
                        </a:rPr>
                        <a:t>(Football) – how to tackle safely and with control</a:t>
                      </a:r>
                    </a:p>
                  </a:txBody>
                  <a:tcPr anchor="ctr"/>
                </a:tc>
                <a:extLst>
                  <a:ext uri="{0D108BD9-81ED-4DB2-BD59-A6C34878D82A}">
                    <a16:rowId xmlns:a16="http://schemas.microsoft.com/office/drawing/2014/main" val="144233429"/>
                  </a:ext>
                </a:extLst>
              </a:tr>
            </a:tbl>
          </a:graphicData>
        </a:graphic>
      </p:graphicFrame>
      <p:pic>
        <p:nvPicPr>
          <p:cNvPr id="19" name="Graphic 18" descr="Monitor with solid fill">
            <a:extLst>
              <a:ext uri="{FF2B5EF4-FFF2-40B4-BE49-F238E27FC236}">
                <a16:creationId xmlns:a16="http://schemas.microsoft.com/office/drawing/2014/main" id="{2900E30C-2AD6-7A35-91F0-36C770C3166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050220" y="3913886"/>
            <a:ext cx="914400" cy="914400"/>
          </a:xfrm>
          <a:prstGeom prst="rect">
            <a:avLst/>
          </a:prstGeom>
        </p:spPr>
      </p:pic>
      <p:pic>
        <p:nvPicPr>
          <p:cNvPr id="21" name="Graphic 20" descr="Children with solid fill">
            <a:extLst>
              <a:ext uri="{FF2B5EF4-FFF2-40B4-BE49-F238E27FC236}">
                <a16:creationId xmlns:a16="http://schemas.microsoft.com/office/drawing/2014/main" id="{E1097B1A-59A9-6FA0-ED9B-CA069D0E02E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217138" y="3938186"/>
            <a:ext cx="914400" cy="914400"/>
          </a:xfrm>
          <a:prstGeom prst="rect">
            <a:avLst/>
          </a:prstGeom>
        </p:spPr>
      </p:pic>
      <p:pic>
        <p:nvPicPr>
          <p:cNvPr id="28" name="Graphic 27" descr="Speech with solid fill">
            <a:extLst>
              <a:ext uri="{FF2B5EF4-FFF2-40B4-BE49-F238E27FC236}">
                <a16:creationId xmlns:a16="http://schemas.microsoft.com/office/drawing/2014/main" id="{0BFB6B32-E2E4-168B-E4AA-9D8AF52EBC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576986" y="6407059"/>
            <a:ext cx="914400" cy="914400"/>
          </a:xfrm>
          <a:prstGeom prst="rect">
            <a:avLst/>
          </a:prstGeom>
        </p:spPr>
      </p:pic>
      <p:pic>
        <p:nvPicPr>
          <p:cNvPr id="30" name="Graphic 29" descr="Soccer ball with solid fill">
            <a:extLst>
              <a:ext uri="{FF2B5EF4-FFF2-40B4-BE49-F238E27FC236}">
                <a16:creationId xmlns:a16="http://schemas.microsoft.com/office/drawing/2014/main" id="{7D8AE9EB-5095-3961-BF58-A3ADCA5B9821}"/>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0733117" y="6253901"/>
            <a:ext cx="914400" cy="914400"/>
          </a:xfrm>
          <a:prstGeom prst="rect">
            <a:avLst/>
          </a:prstGeom>
        </p:spPr>
      </p:pic>
      <p:graphicFrame>
        <p:nvGraphicFramePr>
          <p:cNvPr id="3" name="Table 10">
            <a:extLst>
              <a:ext uri="{FF2B5EF4-FFF2-40B4-BE49-F238E27FC236}">
                <a16:creationId xmlns:a16="http://schemas.microsoft.com/office/drawing/2014/main" id="{D105584C-CD9D-B2E4-4E6E-A475213AFE72}"/>
              </a:ext>
            </a:extLst>
          </p:cNvPr>
          <p:cNvGraphicFramePr>
            <a:graphicFrameLocks noGrp="1"/>
          </p:cNvGraphicFramePr>
          <p:nvPr>
            <p:extLst>
              <p:ext uri="{D42A27DB-BD31-4B8C-83A1-F6EECF244321}">
                <p14:modId xmlns:p14="http://schemas.microsoft.com/office/powerpoint/2010/main" val="2494491253"/>
              </p:ext>
            </p:extLst>
          </p:nvPr>
        </p:nvGraphicFramePr>
        <p:xfrm>
          <a:off x="688159" y="1307777"/>
          <a:ext cx="3790019" cy="1873590"/>
        </p:xfrm>
        <a:graphic>
          <a:graphicData uri="http://schemas.openxmlformats.org/drawingml/2006/table">
            <a:tbl>
              <a:tblPr firstRow="1" bandRow="1">
                <a:tableStyleId>{5940675A-B579-460E-94D1-54222C63F5DA}</a:tableStyleId>
              </a:tblPr>
              <a:tblGrid>
                <a:gridCol w="3790019">
                  <a:extLst>
                    <a:ext uri="{9D8B030D-6E8A-4147-A177-3AD203B41FA5}">
                      <a16:colId xmlns:a16="http://schemas.microsoft.com/office/drawing/2014/main" val="2649323644"/>
                    </a:ext>
                  </a:extLst>
                </a:gridCol>
              </a:tblGrid>
              <a:tr h="662010">
                <a:tc>
                  <a:txBody>
                    <a:bodyPr/>
                    <a:lstStyle/>
                    <a:p>
                      <a:pPr algn="ctr"/>
                      <a:r>
                        <a:rPr lang="en-GB" sz="1800" b="1" dirty="0">
                          <a:solidFill>
                            <a:schemeClr val="tx1"/>
                          </a:solidFill>
                          <a:latin typeface="Gill Sans MT" panose="020B0502020104020203" pitchFamily="34" charset="77"/>
                        </a:rPr>
                        <a:t>MATHS </a:t>
                      </a:r>
                    </a:p>
                  </a:txBody>
                  <a:tcPr anchor="ctr">
                    <a:solidFill>
                      <a:schemeClr val="accent4"/>
                    </a:solidFill>
                  </a:tcPr>
                </a:tc>
                <a:extLst>
                  <a:ext uri="{0D108BD9-81ED-4DB2-BD59-A6C34878D82A}">
                    <a16:rowId xmlns:a16="http://schemas.microsoft.com/office/drawing/2014/main" val="3095864142"/>
                  </a:ext>
                </a:extLst>
              </a:tr>
              <a:tr h="793791">
                <a:tc>
                  <a:txBody>
                    <a:bodyPr/>
                    <a:lstStyle/>
                    <a:p>
                      <a:pPr algn="l"/>
                      <a:r>
                        <a:rPr lang="en-GB" sz="1050" b="1" dirty="0">
                          <a:solidFill>
                            <a:schemeClr val="tx1"/>
                          </a:solidFill>
                          <a:latin typeface="Gill Sans MT" panose="020B0502020104020203" pitchFamily="34" charset="77"/>
                        </a:rPr>
                        <a:t>Key Knowledge:  </a:t>
                      </a:r>
                      <a:r>
                        <a:rPr lang="en-GB" sz="1050" b="0" dirty="0">
                          <a:solidFill>
                            <a:schemeClr val="tx1"/>
                          </a:solidFill>
                          <a:latin typeface="Gill Sans MT" panose="020B0502020104020203" pitchFamily="34" charset="77"/>
                        </a:rPr>
                        <a:t>We will be revisiting our place value learning, ordering numbers and deciphering Roman numerals. We will then be revisiting our learning on addition and subtraction, applying it to calculations with more than 1 exchange! This will help us to tackle word problems too. Before half term, we will be learning about factors pairs as well as how to multiply and divide by 10 and 100. We continue to work on our times tables daily. </a:t>
                      </a:r>
                    </a:p>
                  </a:txBody>
                  <a:tcPr anchor="ctr"/>
                </a:tc>
                <a:extLst>
                  <a:ext uri="{0D108BD9-81ED-4DB2-BD59-A6C34878D82A}">
                    <a16:rowId xmlns:a16="http://schemas.microsoft.com/office/drawing/2014/main" val="144233429"/>
                  </a:ext>
                </a:extLst>
              </a:tr>
            </a:tbl>
          </a:graphicData>
        </a:graphic>
      </p:graphicFrame>
      <p:graphicFrame>
        <p:nvGraphicFramePr>
          <p:cNvPr id="4" name="Table 10">
            <a:extLst>
              <a:ext uri="{FF2B5EF4-FFF2-40B4-BE49-F238E27FC236}">
                <a16:creationId xmlns:a16="http://schemas.microsoft.com/office/drawing/2014/main" id="{E4F57446-A3F1-47D9-E5C8-266E91C32FC6}"/>
              </a:ext>
            </a:extLst>
          </p:cNvPr>
          <p:cNvGraphicFramePr>
            <a:graphicFrameLocks noGrp="1"/>
          </p:cNvGraphicFramePr>
          <p:nvPr>
            <p:extLst>
              <p:ext uri="{D42A27DB-BD31-4B8C-83A1-F6EECF244321}">
                <p14:modId xmlns:p14="http://schemas.microsoft.com/office/powerpoint/2010/main" val="2452417523"/>
              </p:ext>
            </p:extLst>
          </p:nvPr>
        </p:nvGraphicFramePr>
        <p:xfrm>
          <a:off x="4776537" y="1300101"/>
          <a:ext cx="3790020" cy="2193630"/>
        </p:xfrm>
        <a:graphic>
          <a:graphicData uri="http://schemas.openxmlformats.org/drawingml/2006/table">
            <a:tbl>
              <a:tblPr firstRow="1" bandRow="1">
                <a:tableStyleId>{5940675A-B579-460E-94D1-54222C63F5DA}</a:tableStyleId>
              </a:tblPr>
              <a:tblGrid>
                <a:gridCol w="3790020">
                  <a:extLst>
                    <a:ext uri="{9D8B030D-6E8A-4147-A177-3AD203B41FA5}">
                      <a16:colId xmlns:a16="http://schemas.microsoft.com/office/drawing/2014/main" val="2649323644"/>
                    </a:ext>
                  </a:extLst>
                </a:gridCol>
              </a:tblGrid>
              <a:tr h="662010">
                <a:tc>
                  <a:txBody>
                    <a:bodyPr/>
                    <a:lstStyle/>
                    <a:p>
                      <a:pPr algn="ctr"/>
                      <a:r>
                        <a:rPr lang="en-GB" sz="1800" b="1" dirty="0">
                          <a:solidFill>
                            <a:schemeClr val="tx1"/>
                          </a:solidFill>
                          <a:latin typeface="Gill Sans MT" panose="020B0502020104020203" pitchFamily="34" charset="77"/>
                        </a:rPr>
                        <a:t>ENGLISH</a:t>
                      </a:r>
                    </a:p>
                  </a:txBody>
                  <a:tcPr anchor="ctr">
                    <a:solidFill>
                      <a:schemeClr val="accent4"/>
                    </a:solidFill>
                  </a:tcPr>
                </a:tc>
                <a:extLst>
                  <a:ext uri="{0D108BD9-81ED-4DB2-BD59-A6C34878D82A}">
                    <a16:rowId xmlns:a16="http://schemas.microsoft.com/office/drawing/2014/main" val="3095864142"/>
                  </a:ext>
                </a:extLst>
              </a:tr>
              <a:tr h="793791">
                <a:tc>
                  <a:txBody>
                    <a:bodyPr/>
                    <a:lstStyle/>
                    <a:p>
                      <a:pPr algn="l"/>
                      <a:r>
                        <a:rPr lang="en-GB" sz="1050" b="1" dirty="0">
                          <a:solidFill>
                            <a:schemeClr val="tx1"/>
                          </a:solidFill>
                          <a:latin typeface="Gill Sans MT" panose="020B0502020104020203" pitchFamily="34" charset="77"/>
                        </a:rPr>
                        <a:t>Key Knowledge (Reading): </a:t>
                      </a:r>
                      <a:r>
                        <a:rPr lang="en-GB" sz="1050" b="0" dirty="0">
                          <a:solidFill>
                            <a:schemeClr val="tx1"/>
                          </a:solidFill>
                          <a:latin typeface="Gill Sans MT" panose="020B0502020104020203" pitchFamily="34" charset="77"/>
                        </a:rPr>
                        <a:t>In Guided Reading we will be looking at non-fiction texts about London which will enhance our project learning as well as teaching reading strategies. </a:t>
                      </a:r>
                    </a:p>
                    <a:p>
                      <a:pPr algn="l"/>
                      <a:endParaRPr lang="en-GB" sz="1050" b="1" dirty="0">
                        <a:solidFill>
                          <a:schemeClr val="tx1"/>
                        </a:solidFill>
                        <a:latin typeface="Gill Sans MT" panose="020B0502020104020203" pitchFamily="34" charset="77"/>
                      </a:endParaRPr>
                    </a:p>
                    <a:p>
                      <a:pPr algn="l"/>
                      <a:r>
                        <a:rPr lang="en-GB" sz="1050" b="1" dirty="0">
                          <a:solidFill>
                            <a:schemeClr val="tx1"/>
                          </a:solidFill>
                          <a:latin typeface="Gill Sans MT" panose="020B0502020104020203" pitchFamily="34" charset="77"/>
                        </a:rPr>
                        <a:t>Key Knowledge (Writing): </a:t>
                      </a:r>
                      <a:r>
                        <a:rPr lang="en-GB" sz="1050" b="0" dirty="0">
                          <a:solidFill>
                            <a:schemeClr val="tx1"/>
                          </a:solidFill>
                          <a:latin typeface="Gill Sans MT" panose="020B0502020104020203" pitchFamily="34" charset="77"/>
                        </a:rPr>
                        <a:t>In English our writing will be linked to the story ‘The Boy Who Swam with Piranhas.’ The writing will include a letter of complaint and a narrative. Later in the term the children will be writing their own non-fiction text about Rio de Janeiro. </a:t>
                      </a:r>
                    </a:p>
                  </a:txBody>
                  <a:tcPr anchor="ctr"/>
                </a:tc>
                <a:extLst>
                  <a:ext uri="{0D108BD9-81ED-4DB2-BD59-A6C34878D82A}">
                    <a16:rowId xmlns:a16="http://schemas.microsoft.com/office/drawing/2014/main" val="144233429"/>
                  </a:ext>
                </a:extLst>
              </a:tr>
            </a:tbl>
          </a:graphicData>
        </a:graphic>
      </p:graphicFrame>
      <p:graphicFrame>
        <p:nvGraphicFramePr>
          <p:cNvPr id="7" name="Table 10">
            <a:extLst>
              <a:ext uri="{FF2B5EF4-FFF2-40B4-BE49-F238E27FC236}">
                <a16:creationId xmlns:a16="http://schemas.microsoft.com/office/drawing/2014/main" id="{A2D27F81-7ADC-BB6C-E5D5-963D5508E357}"/>
              </a:ext>
            </a:extLst>
          </p:cNvPr>
          <p:cNvGraphicFramePr>
            <a:graphicFrameLocks noGrp="1"/>
          </p:cNvGraphicFramePr>
          <p:nvPr>
            <p:extLst>
              <p:ext uri="{D42A27DB-BD31-4B8C-83A1-F6EECF244321}">
                <p14:modId xmlns:p14="http://schemas.microsoft.com/office/powerpoint/2010/main" val="2095923820"/>
              </p:ext>
            </p:extLst>
          </p:nvPr>
        </p:nvGraphicFramePr>
        <p:xfrm>
          <a:off x="8824514" y="1300101"/>
          <a:ext cx="3288926" cy="1455801"/>
        </p:xfrm>
        <a:graphic>
          <a:graphicData uri="http://schemas.openxmlformats.org/drawingml/2006/table">
            <a:tbl>
              <a:tblPr firstRow="1" bandRow="1">
                <a:tableStyleId>{5940675A-B579-460E-94D1-54222C63F5DA}</a:tableStyleId>
              </a:tblPr>
              <a:tblGrid>
                <a:gridCol w="3288926">
                  <a:extLst>
                    <a:ext uri="{9D8B030D-6E8A-4147-A177-3AD203B41FA5}">
                      <a16:colId xmlns:a16="http://schemas.microsoft.com/office/drawing/2014/main" val="2649323644"/>
                    </a:ext>
                  </a:extLst>
                </a:gridCol>
              </a:tblGrid>
              <a:tr h="662010">
                <a:tc>
                  <a:txBody>
                    <a:bodyPr/>
                    <a:lstStyle/>
                    <a:p>
                      <a:pPr algn="ctr"/>
                      <a:r>
                        <a:rPr lang="en-GB" sz="1800" b="1" dirty="0">
                          <a:solidFill>
                            <a:schemeClr val="tx1"/>
                          </a:solidFill>
                          <a:latin typeface="Gill Sans MT" panose="020B0502020104020203" pitchFamily="34" charset="77"/>
                        </a:rPr>
                        <a:t>OTHER INFORMATION </a:t>
                      </a:r>
                    </a:p>
                  </a:txBody>
                  <a:tcPr anchor="ctr">
                    <a:solidFill>
                      <a:schemeClr val="accent4"/>
                    </a:solidFill>
                  </a:tcPr>
                </a:tc>
                <a:extLst>
                  <a:ext uri="{0D108BD9-81ED-4DB2-BD59-A6C34878D82A}">
                    <a16:rowId xmlns:a16="http://schemas.microsoft.com/office/drawing/2014/main" val="3095864142"/>
                  </a:ext>
                </a:extLst>
              </a:tr>
              <a:tr h="793791">
                <a:tc>
                  <a:txBody>
                    <a:bodyPr/>
                    <a:lstStyle/>
                    <a:p>
                      <a:pPr marL="171450" indent="-171450" algn="l">
                        <a:buFont typeface="Arial" panose="020B0604020202020204" pitchFamily="34" charset="0"/>
                        <a:buChar char="•"/>
                      </a:pPr>
                      <a:r>
                        <a:rPr lang="en-GB" sz="1100" b="1" dirty="0">
                          <a:solidFill>
                            <a:schemeClr val="tx1"/>
                          </a:solidFill>
                          <a:latin typeface="Gill Sans MT" panose="020B0502020104020203" pitchFamily="34" charset="77"/>
                        </a:rPr>
                        <a:t>Trip to London Wednesday 25</a:t>
                      </a:r>
                      <a:r>
                        <a:rPr lang="en-GB" sz="1100" b="1" baseline="30000" dirty="0">
                          <a:solidFill>
                            <a:schemeClr val="tx1"/>
                          </a:solidFill>
                          <a:latin typeface="Gill Sans MT" panose="020B0502020104020203" pitchFamily="34" charset="77"/>
                        </a:rPr>
                        <a:t>th</a:t>
                      </a:r>
                      <a:r>
                        <a:rPr lang="en-GB" sz="1100" b="1" dirty="0">
                          <a:solidFill>
                            <a:schemeClr val="tx1"/>
                          </a:solidFill>
                          <a:latin typeface="Gill Sans MT" panose="020B0502020104020203" pitchFamily="34" charset="77"/>
                        </a:rPr>
                        <a:t> February</a:t>
                      </a:r>
                    </a:p>
                  </a:txBody>
                  <a:tcPr anchor="ctr"/>
                </a:tc>
                <a:extLst>
                  <a:ext uri="{0D108BD9-81ED-4DB2-BD59-A6C34878D82A}">
                    <a16:rowId xmlns:a16="http://schemas.microsoft.com/office/drawing/2014/main" val="144233429"/>
                  </a:ext>
                </a:extLst>
              </a:tr>
            </a:tbl>
          </a:graphicData>
        </a:graphic>
      </p:graphicFrame>
    </p:spTree>
    <p:extLst>
      <p:ext uri="{BB962C8B-B14F-4D97-AF65-F5344CB8AC3E}">
        <p14:creationId xmlns:p14="http://schemas.microsoft.com/office/powerpoint/2010/main" val="42229714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5885F63B-22FE-9C4F-B60D-553F5929394F}"/>
              </a:ext>
            </a:extLst>
          </p:cNvPr>
          <p:cNvSpPr/>
          <p:nvPr/>
        </p:nvSpPr>
        <p:spPr>
          <a:xfrm>
            <a:off x="2916383" y="360860"/>
            <a:ext cx="341760" cy="769441"/>
          </a:xfrm>
          <a:prstGeom prst="rect">
            <a:avLst/>
          </a:prstGeom>
          <a:noFill/>
          <a:ln>
            <a:noFill/>
          </a:ln>
        </p:spPr>
        <p:txBody>
          <a:bodyPr wrap="none" lIns="91440" tIns="45720" rIns="91440" bIns="45720">
            <a:spAutoFit/>
          </a:bodyPr>
          <a:lstStyle/>
          <a:p>
            <a:pPr algn="ctr"/>
            <a:r>
              <a:rPr lang="en-GB" sz="4400" b="1" cap="none" spc="0" dirty="0">
                <a:ln w="0">
                  <a:solidFill>
                    <a:schemeClr val="tx1"/>
                  </a:solidFill>
                </a:ln>
                <a:gradFill flip="none" rotWithShape="1">
                  <a:gsLst>
                    <a:gs pos="38000">
                      <a:schemeClr val="accent1">
                        <a:lumMod val="5000"/>
                        <a:lumOff val="95000"/>
                      </a:schemeClr>
                    </a:gs>
                    <a:gs pos="65000">
                      <a:schemeClr val="accent2">
                        <a:lumMod val="50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 </a:t>
            </a:r>
            <a:endParaRPr lang="en-GB" sz="4800" b="1" cap="none" spc="0" dirty="0">
              <a:ln w="0">
                <a:solidFill>
                  <a:schemeClr val="tx1"/>
                </a:solidFill>
              </a:ln>
              <a:gradFill flip="none" rotWithShape="1">
                <a:gsLst>
                  <a:gs pos="38000">
                    <a:schemeClr val="accent1">
                      <a:lumMod val="5000"/>
                      <a:lumOff val="95000"/>
                    </a:schemeClr>
                  </a:gs>
                  <a:gs pos="65000">
                    <a:schemeClr val="accent2">
                      <a:lumMod val="50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sp>
        <p:nvSpPr>
          <p:cNvPr id="6" name="Rectangle 5">
            <a:extLst>
              <a:ext uri="{FF2B5EF4-FFF2-40B4-BE49-F238E27FC236}">
                <a16:creationId xmlns:a16="http://schemas.microsoft.com/office/drawing/2014/main" id="{3406AFF5-E9E8-CE4E-A6D1-19C2855DB269}"/>
              </a:ext>
            </a:extLst>
          </p:cNvPr>
          <p:cNvSpPr/>
          <p:nvPr/>
        </p:nvSpPr>
        <p:spPr>
          <a:xfrm>
            <a:off x="5189770" y="570508"/>
            <a:ext cx="3435684" cy="461665"/>
          </a:xfrm>
          <a:prstGeom prst="rect">
            <a:avLst/>
          </a:prstGeom>
          <a:noFill/>
          <a:ln>
            <a:noFill/>
          </a:ln>
        </p:spPr>
        <p:txBody>
          <a:bodyPr wrap="none" lIns="91440" tIns="45720" rIns="91440" bIns="45720">
            <a:spAutoFit/>
          </a:bodyPr>
          <a:lstStyle/>
          <a:p>
            <a:pPr algn="ctr"/>
            <a:r>
              <a:rPr lang="en-GB" sz="2400" b="1" cap="none" spc="0" dirty="0">
                <a:ln w="0">
                  <a:solidFill>
                    <a:schemeClr val="tx1"/>
                  </a:solidFill>
                </a:ln>
                <a:effectLst>
                  <a:outerShdw dist="12700" dir="4260000" algn="tl" rotWithShape="0">
                    <a:schemeClr val="dk1"/>
                  </a:outerShdw>
                </a:effectLst>
                <a:latin typeface="Gill Sans MT" panose="020B0502020104020203" pitchFamily="34" charset="77"/>
                <a:cs typeface="Phosphate Inline" panose="02000506050000020004" pitchFamily="2" charset="77"/>
              </a:rPr>
              <a:t>PROJECT OVERVIEW</a:t>
            </a:r>
          </a:p>
        </p:txBody>
      </p:sp>
      <p:graphicFrame>
        <p:nvGraphicFramePr>
          <p:cNvPr id="10" name="Table 10">
            <a:extLst>
              <a:ext uri="{FF2B5EF4-FFF2-40B4-BE49-F238E27FC236}">
                <a16:creationId xmlns:a16="http://schemas.microsoft.com/office/drawing/2014/main" id="{584E3967-87F3-CD49-9356-CFC6D0DECC3C}"/>
              </a:ext>
            </a:extLst>
          </p:cNvPr>
          <p:cNvGraphicFramePr>
            <a:graphicFrameLocks noGrp="1"/>
          </p:cNvGraphicFramePr>
          <p:nvPr>
            <p:extLst>
              <p:ext uri="{D42A27DB-BD31-4B8C-83A1-F6EECF244321}">
                <p14:modId xmlns:p14="http://schemas.microsoft.com/office/powerpoint/2010/main" val="1752498343"/>
              </p:ext>
            </p:extLst>
          </p:nvPr>
        </p:nvGraphicFramePr>
        <p:xfrm>
          <a:off x="465555" y="1130301"/>
          <a:ext cx="4456122" cy="7811335"/>
        </p:xfrm>
        <a:graphic>
          <a:graphicData uri="http://schemas.openxmlformats.org/drawingml/2006/table">
            <a:tbl>
              <a:tblPr firstRow="1" bandRow="1">
                <a:tableStyleId>{5940675A-B579-460E-94D1-54222C63F5DA}</a:tableStyleId>
              </a:tblPr>
              <a:tblGrid>
                <a:gridCol w="1286608">
                  <a:extLst>
                    <a:ext uri="{9D8B030D-6E8A-4147-A177-3AD203B41FA5}">
                      <a16:colId xmlns:a16="http://schemas.microsoft.com/office/drawing/2014/main" val="2344213269"/>
                    </a:ext>
                  </a:extLst>
                </a:gridCol>
                <a:gridCol w="3169514">
                  <a:extLst>
                    <a:ext uri="{9D8B030D-6E8A-4147-A177-3AD203B41FA5}">
                      <a16:colId xmlns:a16="http://schemas.microsoft.com/office/drawing/2014/main" val="2649323644"/>
                    </a:ext>
                  </a:extLst>
                </a:gridCol>
              </a:tblGrid>
              <a:tr h="565423">
                <a:tc gridSpan="2">
                  <a:txBody>
                    <a:bodyPr/>
                    <a:lstStyle/>
                    <a:p>
                      <a:pPr algn="ctr"/>
                      <a:r>
                        <a:rPr lang="en-GB" sz="1200" b="1" dirty="0">
                          <a:latin typeface="Gill Sans MT" panose="020B0502020104020203" pitchFamily="34" charset="77"/>
                        </a:rPr>
                        <a:t>ESSENTIAL VOCABULARY</a:t>
                      </a:r>
                    </a:p>
                  </a:txBody>
                  <a:tcPr anchor="ctr">
                    <a:solidFill>
                      <a:schemeClr val="accent1">
                        <a:lumMod val="60000"/>
                        <a:lumOff val="40000"/>
                      </a:schemeClr>
                    </a:solidFill>
                  </a:tcPr>
                </a:tc>
                <a:tc hMerge="1">
                  <a:txBody>
                    <a:bodyPr/>
                    <a:lstStyle/>
                    <a:p>
                      <a:endParaRPr lang="en-GB" sz="1200" dirty="0"/>
                    </a:p>
                  </a:txBody>
                  <a:tcPr/>
                </a:tc>
                <a:extLst>
                  <a:ext uri="{0D108BD9-81ED-4DB2-BD59-A6C34878D82A}">
                    <a16:rowId xmlns:a16="http://schemas.microsoft.com/office/drawing/2014/main" val="824812075"/>
                  </a:ext>
                </a:extLst>
              </a:tr>
              <a:tr h="491372">
                <a:tc>
                  <a:txBody>
                    <a:bodyPr/>
                    <a:lstStyle/>
                    <a:p>
                      <a:pPr algn="ctr"/>
                      <a:r>
                        <a:rPr lang="en-GB" sz="1200" b="1" dirty="0">
                          <a:latin typeface="Gill Sans MT" panose="020B0502020104020203" pitchFamily="34" charset="77"/>
                        </a:rPr>
                        <a:t>Southern and Northern hemisphere</a:t>
                      </a:r>
                    </a:p>
                  </a:txBody>
                  <a:tcPr anchor="ctr">
                    <a:solidFill>
                      <a:schemeClr val="accent1">
                        <a:lumMod val="20000"/>
                        <a:lumOff val="80000"/>
                      </a:schemeClr>
                    </a:solidFill>
                  </a:tcPr>
                </a:tc>
                <a:tc>
                  <a:txBody>
                    <a:bodyPr/>
                    <a:lstStyle/>
                    <a:p>
                      <a:pPr algn="ctr"/>
                      <a:r>
                        <a:rPr lang="en-GB" sz="1200" dirty="0">
                          <a:latin typeface="Gill Sans MT" panose="020B0502020104020203" pitchFamily="34" charset="77"/>
                        </a:rPr>
                        <a:t>The Northern and Southern Hemispheres are the top and bottom halves of Earth</a:t>
                      </a:r>
                    </a:p>
                  </a:txBody>
                  <a:tcPr anchor="ctr"/>
                </a:tc>
                <a:extLst>
                  <a:ext uri="{0D108BD9-81ED-4DB2-BD59-A6C34878D82A}">
                    <a16:rowId xmlns:a16="http://schemas.microsoft.com/office/drawing/2014/main" val="144233429"/>
                  </a:ext>
                </a:extLst>
              </a:tr>
              <a:tr h="491372">
                <a:tc>
                  <a:txBody>
                    <a:bodyPr/>
                    <a:lstStyle/>
                    <a:p>
                      <a:pPr algn="ctr"/>
                      <a:r>
                        <a:rPr lang="en-GB" sz="1200" b="1" dirty="0">
                          <a:latin typeface="Gill Sans MT" panose="020B0502020104020203" pitchFamily="34" charset="77"/>
                        </a:rPr>
                        <a:t>Equator</a:t>
                      </a:r>
                    </a:p>
                  </a:txBody>
                  <a:tcPr anchor="ctr">
                    <a:solidFill>
                      <a:schemeClr val="accent1">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dirty="0">
                          <a:latin typeface="Gill Sans MT" panose="020B0502020104020203" pitchFamily="34" charset="0"/>
                        </a:rPr>
                        <a:t>A imaginary line circling the middle of Earth, exactly halfway between the North Pole and the South Pole</a:t>
                      </a:r>
                    </a:p>
                  </a:txBody>
                  <a:tcPr anchor="ctr"/>
                </a:tc>
                <a:extLst>
                  <a:ext uri="{0D108BD9-81ED-4DB2-BD59-A6C34878D82A}">
                    <a16:rowId xmlns:a16="http://schemas.microsoft.com/office/drawing/2014/main" val="3708563774"/>
                  </a:ext>
                </a:extLst>
              </a:tr>
              <a:tr h="491372">
                <a:tc>
                  <a:txBody>
                    <a:bodyPr/>
                    <a:lstStyle/>
                    <a:p>
                      <a:pPr algn="ctr"/>
                      <a:r>
                        <a:rPr lang="en-GB" sz="1200" b="1" dirty="0">
                          <a:latin typeface="Gill Sans MT" panose="020B0502020104020203" pitchFamily="34" charset="77"/>
                        </a:rPr>
                        <a:t>physical features </a:t>
                      </a:r>
                    </a:p>
                  </a:txBody>
                  <a:tcPr anchor="ctr">
                    <a:solidFill>
                      <a:schemeClr val="accent1">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dirty="0">
                          <a:latin typeface="Gill Sans MT" panose="020B0502020104020203" pitchFamily="34" charset="77"/>
                        </a:rPr>
                        <a:t>Natural things on Earth like mountains, rivers, oceans, and forests that exist without people building them</a:t>
                      </a:r>
                    </a:p>
                  </a:txBody>
                  <a:tcPr anchor="ctr"/>
                </a:tc>
                <a:extLst>
                  <a:ext uri="{0D108BD9-81ED-4DB2-BD59-A6C34878D82A}">
                    <a16:rowId xmlns:a16="http://schemas.microsoft.com/office/drawing/2014/main" val="152157742"/>
                  </a:ext>
                </a:extLst>
              </a:tr>
              <a:tr h="491372">
                <a:tc>
                  <a:txBody>
                    <a:bodyPr/>
                    <a:lstStyle/>
                    <a:p>
                      <a:pPr algn="ctr"/>
                      <a:r>
                        <a:rPr lang="en-GB" sz="1200" b="1" dirty="0">
                          <a:latin typeface="Gill Sans MT" panose="020B0502020104020203" pitchFamily="34" charset="77"/>
                        </a:rPr>
                        <a:t>human features</a:t>
                      </a:r>
                    </a:p>
                  </a:txBody>
                  <a:tcPr anchor="ctr">
                    <a:solidFill>
                      <a:schemeClr val="accent1">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dirty="0">
                          <a:latin typeface="Gill Sans MT" panose="020B0502020104020203" pitchFamily="34" charset="77"/>
                        </a:rPr>
                        <a:t>Things that people build or create on the Earth, like houses, roads, cities, farms, and bridges</a:t>
                      </a:r>
                    </a:p>
                  </a:txBody>
                  <a:tcPr anchor="ctr"/>
                </a:tc>
                <a:extLst>
                  <a:ext uri="{0D108BD9-81ED-4DB2-BD59-A6C34878D82A}">
                    <a16:rowId xmlns:a16="http://schemas.microsoft.com/office/drawing/2014/main" val="3127595459"/>
                  </a:ext>
                </a:extLst>
              </a:tr>
              <a:tr h="245686">
                <a:tc>
                  <a:txBody>
                    <a:bodyPr/>
                    <a:lstStyle/>
                    <a:p>
                      <a:pPr algn="ctr"/>
                      <a:r>
                        <a:rPr lang="en-GB" sz="1200" b="1" dirty="0">
                          <a:latin typeface="Gill Sans MT" panose="020B0502020104020203" pitchFamily="34" charset="77"/>
                        </a:rPr>
                        <a:t>ostinato</a:t>
                      </a:r>
                    </a:p>
                  </a:txBody>
                  <a:tcPr anchor="ctr">
                    <a:solidFill>
                      <a:schemeClr val="accent1">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dirty="0">
                          <a:latin typeface="Gill Sans MT" panose="020B0502020104020203" pitchFamily="34" charset="77"/>
                        </a:rPr>
                        <a:t>A short pattern of notes or a rhythm that repeats over and over again in a song</a:t>
                      </a:r>
                    </a:p>
                  </a:txBody>
                  <a:tcPr anchor="ctr"/>
                </a:tc>
                <a:extLst>
                  <a:ext uri="{0D108BD9-81ED-4DB2-BD59-A6C34878D82A}">
                    <a16:rowId xmlns:a16="http://schemas.microsoft.com/office/drawing/2014/main" val="520535911"/>
                  </a:ext>
                </a:extLst>
              </a:tr>
              <a:tr h="245686">
                <a:tc>
                  <a:txBody>
                    <a:bodyPr/>
                    <a:lstStyle/>
                    <a:p>
                      <a:pPr algn="ctr"/>
                      <a:r>
                        <a:rPr lang="en-GB" sz="1200" b="1" dirty="0">
                          <a:latin typeface="Gill Sans MT" panose="020B0502020104020203" pitchFamily="34" charset="77"/>
                        </a:rPr>
                        <a:t>rhythm</a:t>
                      </a:r>
                    </a:p>
                  </a:txBody>
                  <a:tcPr anchor="ctr">
                    <a:solidFill>
                      <a:schemeClr val="accent1">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dirty="0">
                          <a:latin typeface="Gill Sans MT" panose="020B0502020104020203" pitchFamily="34" charset="77"/>
                        </a:rPr>
                        <a:t>A pattern of sounds of different lengths. The length of a sound is called the duration</a:t>
                      </a:r>
                    </a:p>
                  </a:txBody>
                  <a:tcPr anchor="ctr"/>
                </a:tc>
                <a:extLst>
                  <a:ext uri="{0D108BD9-81ED-4DB2-BD59-A6C34878D82A}">
                    <a16:rowId xmlns:a16="http://schemas.microsoft.com/office/drawing/2014/main" val="904105788"/>
                  </a:ext>
                </a:extLst>
              </a:tr>
              <a:tr h="491372">
                <a:tc>
                  <a:txBody>
                    <a:bodyPr/>
                    <a:lstStyle/>
                    <a:p>
                      <a:pPr algn="ctr"/>
                      <a:r>
                        <a:rPr lang="en-GB" sz="1200" b="1" dirty="0">
                          <a:latin typeface="Gill Sans MT" panose="020B0502020104020203" pitchFamily="34" charset="77"/>
                        </a:rPr>
                        <a:t>electrical appliance </a:t>
                      </a:r>
                    </a:p>
                  </a:txBody>
                  <a:tcPr anchor="ctr">
                    <a:solidFill>
                      <a:schemeClr val="accent1">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dirty="0">
                          <a:latin typeface="Gill Sans MT" panose="020B0502020104020203" pitchFamily="34" charset="77"/>
                        </a:rPr>
                        <a:t>A tool or machine that uses electricity (from a plug or batteries)</a:t>
                      </a:r>
                    </a:p>
                  </a:txBody>
                  <a:tcPr anchor="ctr"/>
                </a:tc>
                <a:extLst>
                  <a:ext uri="{0D108BD9-81ED-4DB2-BD59-A6C34878D82A}">
                    <a16:rowId xmlns:a16="http://schemas.microsoft.com/office/drawing/2014/main" val="1471841805"/>
                  </a:ext>
                </a:extLst>
              </a:tr>
              <a:tr h="491372">
                <a:tc>
                  <a:txBody>
                    <a:bodyPr/>
                    <a:lstStyle/>
                    <a:p>
                      <a:pPr algn="ctr"/>
                      <a:r>
                        <a:rPr lang="en-GB" sz="1200" b="1" dirty="0">
                          <a:latin typeface="Gill Sans MT" panose="020B0502020104020203" pitchFamily="34" charset="77"/>
                        </a:rPr>
                        <a:t>electrical conductor</a:t>
                      </a:r>
                    </a:p>
                  </a:txBody>
                  <a:tcPr anchor="ctr">
                    <a:solidFill>
                      <a:schemeClr val="accent1">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dirty="0">
                          <a:latin typeface="Gill Sans MT" panose="020B0502020104020203" pitchFamily="34" charset="77"/>
                        </a:rPr>
                        <a:t>A material that lets electric current (tiny energy particles) through easily</a:t>
                      </a:r>
                    </a:p>
                  </a:txBody>
                  <a:tcPr anchor="ctr"/>
                </a:tc>
                <a:extLst>
                  <a:ext uri="{0D108BD9-81ED-4DB2-BD59-A6C34878D82A}">
                    <a16:rowId xmlns:a16="http://schemas.microsoft.com/office/drawing/2014/main" val="2064564703"/>
                  </a:ext>
                </a:extLst>
              </a:tr>
              <a:tr h="491372">
                <a:tc>
                  <a:txBody>
                    <a:bodyPr/>
                    <a:lstStyle/>
                    <a:p>
                      <a:pPr algn="ctr"/>
                      <a:r>
                        <a:rPr lang="en-GB" sz="1200" b="1" dirty="0">
                          <a:latin typeface="Gill Sans MT" panose="020B0502020104020203" pitchFamily="34" charset="77"/>
                        </a:rPr>
                        <a:t>electrical insulator </a:t>
                      </a:r>
                    </a:p>
                  </a:txBody>
                  <a:tcPr anchor="ctr">
                    <a:solidFill>
                      <a:schemeClr val="accent1">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dirty="0">
                          <a:latin typeface="Gill Sans MT" panose="020B0502020104020203" pitchFamily="34" charset="77"/>
                        </a:rPr>
                        <a:t>A material that stops electric current from flowing through it easily</a:t>
                      </a:r>
                    </a:p>
                  </a:txBody>
                  <a:tcPr anchor="ctr"/>
                </a:tc>
                <a:extLst>
                  <a:ext uri="{0D108BD9-81ED-4DB2-BD59-A6C34878D82A}">
                    <a16:rowId xmlns:a16="http://schemas.microsoft.com/office/drawing/2014/main" val="893870930"/>
                  </a:ext>
                </a:extLst>
              </a:tr>
              <a:tr h="491372">
                <a:tc>
                  <a:txBody>
                    <a:bodyPr/>
                    <a:lstStyle/>
                    <a:p>
                      <a:pPr algn="ctr"/>
                      <a:r>
                        <a:rPr lang="en-GB" sz="1200" b="1" dirty="0">
                          <a:latin typeface="Gill Sans MT" panose="020B0502020104020203" pitchFamily="34" charset="77"/>
                        </a:rPr>
                        <a:t>Holy Communion</a:t>
                      </a:r>
                    </a:p>
                  </a:txBody>
                  <a:tcPr anchor="ctr">
                    <a:solidFill>
                      <a:schemeClr val="accent1">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dirty="0">
                          <a:latin typeface="Gill Sans MT" panose="020B0502020104020203" pitchFamily="34" charset="77"/>
                        </a:rPr>
                        <a:t>A special church meal where Christians eat bread and drink grape juice (or wine) to remember Jesus's sacrifice, symbolizing His body and blood</a:t>
                      </a:r>
                    </a:p>
                  </a:txBody>
                  <a:tcPr anchor="ctr"/>
                </a:tc>
                <a:extLst>
                  <a:ext uri="{0D108BD9-81ED-4DB2-BD59-A6C34878D82A}">
                    <a16:rowId xmlns:a16="http://schemas.microsoft.com/office/drawing/2014/main" val="1323434774"/>
                  </a:ext>
                </a:extLst>
              </a:tr>
              <a:tr h="491372">
                <a:tc>
                  <a:txBody>
                    <a:bodyPr/>
                    <a:lstStyle/>
                    <a:p>
                      <a:pPr algn="ctr"/>
                      <a:r>
                        <a:rPr lang="en-GB" sz="1200" b="1" dirty="0">
                          <a:solidFill>
                            <a:schemeClr val="tx1"/>
                          </a:solidFill>
                          <a:latin typeface="Gill Sans MT" panose="020B0502020104020203" pitchFamily="34" charset="77"/>
                        </a:rPr>
                        <a:t>Gospel stories </a:t>
                      </a:r>
                    </a:p>
                  </a:txBody>
                  <a:tcPr anchor="ctr">
                    <a:solidFill>
                      <a:schemeClr val="accent1">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dirty="0">
                          <a:latin typeface="Gill Sans MT" panose="020B0502020104020203" pitchFamily="34" charset="77"/>
                        </a:rPr>
                        <a:t>The Gospels are the story of Jesus and his life and work</a:t>
                      </a:r>
                    </a:p>
                  </a:txBody>
                  <a:tcPr anchor="ctr"/>
                </a:tc>
                <a:extLst>
                  <a:ext uri="{0D108BD9-81ED-4DB2-BD59-A6C34878D82A}">
                    <a16:rowId xmlns:a16="http://schemas.microsoft.com/office/drawing/2014/main" val="3261127429"/>
                  </a:ext>
                </a:extLst>
              </a:tr>
              <a:tr h="491372">
                <a:tc>
                  <a:txBody>
                    <a:bodyPr/>
                    <a:lstStyle/>
                    <a:p>
                      <a:pPr algn="ctr"/>
                      <a:r>
                        <a:rPr lang="en-GB" sz="1100" b="1" dirty="0">
                          <a:solidFill>
                            <a:schemeClr val="tx1"/>
                          </a:solidFill>
                          <a:latin typeface="Gill Sans MT" panose="020B0502020104020203" pitchFamily="34" charset="77"/>
                        </a:rPr>
                        <a:t>OS maps</a:t>
                      </a:r>
                    </a:p>
                  </a:txBody>
                  <a:tcPr anchor="ctr">
                    <a:solidFill>
                      <a:schemeClr val="accent1">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dirty="0">
                          <a:latin typeface="Gill Sans MT" panose="020B0502020104020203" pitchFamily="34" charset="77"/>
                        </a:rPr>
                        <a:t>Ordnance Survey maps are detailed maps of Great Britain that use special symbols and colours to show features</a:t>
                      </a:r>
                    </a:p>
                  </a:txBody>
                  <a:tcPr anchor="ctr"/>
                </a:tc>
                <a:extLst>
                  <a:ext uri="{0D108BD9-81ED-4DB2-BD59-A6C34878D82A}">
                    <a16:rowId xmlns:a16="http://schemas.microsoft.com/office/drawing/2014/main" val="2521363844"/>
                  </a:ext>
                </a:extLst>
              </a:tr>
              <a:tr h="491372">
                <a:tc>
                  <a:txBody>
                    <a:bodyPr/>
                    <a:lstStyle/>
                    <a:p>
                      <a:pPr algn="ctr"/>
                      <a:r>
                        <a:rPr lang="en-GB" sz="1200" b="1" dirty="0">
                          <a:solidFill>
                            <a:schemeClr val="tx1"/>
                          </a:solidFill>
                          <a:latin typeface="Gill Sans MT" panose="020B0502020104020203" pitchFamily="34" charset="77"/>
                        </a:rPr>
                        <a:t>aerial image</a:t>
                      </a:r>
                    </a:p>
                  </a:txBody>
                  <a:tcPr anchor="ctr">
                    <a:solidFill>
                      <a:schemeClr val="accent1">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dirty="0">
                          <a:latin typeface="Gill Sans MT" panose="020B0502020104020203" pitchFamily="34" charset="77"/>
                        </a:rPr>
                        <a:t>A photo or picture of the view </a:t>
                      </a:r>
                      <a:r>
                        <a:rPr lang="en-GB" sz="1200">
                          <a:latin typeface="Gill Sans MT" panose="020B0502020104020203" pitchFamily="34" charset="77"/>
                        </a:rPr>
                        <a:t>from above</a:t>
                      </a:r>
                      <a:endParaRPr lang="en-GB" sz="1200" dirty="0">
                        <a:latin typeface="Gill Sans MT" panose="020B0502020104020203" pitchFamily="34" charset="77"/>
                      </a:endParaRPr>
                    </a:p>
                  </a:txBody>
                  <a:tcPr anchor="ctr"/>
                </a:tc>
                <a:extLst>
                  <a:ext uri="{0D108BD9-81ED-4DB2-BD59-A6C34878D82A}">
                    <a16:rowId xmlns:a16="http://schemas.microsoft.com/office/drawing/2014/main" val="4129890198"/>
                  </a:ext>
                </a:extLst>
              </a:tr>
            </a:tbl>
          </a:graphicData>
        </a:graphic>
      </p:graphicFrame>
      <p:graphicFrame>
        <p:nvGraphicFramePr>
          <p:cNvPr id="17" name="Table 10">
            <a:extLst>
              <a:ext uri="{FF2B5EF4-FFF2-40B4-BE49-F238E27FC236}">
                <a16:creationId xmlns:a16="http://schemas.microsoft.com/office/drawing/2014/main" id="{B282761F-969F-D243-A8F6-6981A096851F}"/>
              </a:ext>
            </a:extLst>
          </p:cNvPr>
          <p:cNvGraphicFramePr>
            <a:graphicFrameLocks noGrp="1"/>
          </p:cNvGraphicFramePr>
          <p:nvPr>
            <p:extLst>
              <p:ext uri="{D42A27DB-BD31-4B8C-83A1-F6EECF244321}">
                <p14:modId xmlns:p14="http://schemas.microsoft.com/office/powerpoint/2010/main" val="2254743307"/>
              </p:ext>
            </p:extLst>
          </p:nvPr>
        </p:nvGraphicFramePr>
        <p:xfrm>
          <a:off x="4960212" y="6619412"/>
          <a:ext cx="4358053" cy="2456860"/>
        </p:xfrm>
        <a:graphic>
          <a:graphicData uri="http://schemas.openxmlformats.org/drawingml/2006/table">
            <a:tbl>
              <a:tblPr firstRow="1" bandRow="1">
                <a:tableStyleId>{5940675A-B579-460E-94D1-54222C63F5DA}</a:tableStyleId>
              </a:tblPr>
              <a:tblGrid>
                <a:gridCol w="4358053">
                  <a:extLst>
                    <a:ext uri="{9D8B030D-6E8A-4147-A177-3AD203B41FA5}">
                      <a16:colId xmlns:a16="http://schemas.microsoft.com/office/drawing/2014/main" val="2649323644"/>
                    </a:ext>
                  </a:extLst>
                </a:gridCol>
              </a:tblGrid>
              <a:tr h="491372">
                <a:tc>
                  <a:txBody>
                    <a:bodyPr/>
                    <a:lstStyle/>
                    <a:p>
                      <a:pPr algn="l"/>
                      <a:r>
                        <a:rPr lang="en-GB" sz="1200" b="1" dirty="0">
                          <a:solidFill>
                            <a:schemeClr val="bg1"/>
                          </a:solidFill>
                          <a:latin typeface="Gill Sans MT" panose="020B0502020104020203" pitchFamily="34" charset="77"/>
                        </a:rPr>
                        <a:t>KEY QUESTIONS </a:t>
                      </a:r>
                    </a:p>
                  </a:txBody>
                  <a:tcPr anchor="ctr">
                    <a:solidFill>
                      <a:schemeClr val="accent4"/>
                    </a:solidFill>
                  </a:tcPr>
                </a:tc>
                <a:extLst>
                  <a:ext uri="{0D108BD9-81ED-4DB2-BD59-A6C34878D82A}">
                    <a16:rowId xmlns:a16="http://schemas.microsoft.com/office/drawing/2014/main" val="3095864142"/>
                  </a:ext>
                </a:extLst>
              </a:tr>
              <a:tr h="491372">
                <a:tc>
                  <a:txBody>
                    <a:bodyPr/>
                    <a:lstStyle/>
                    <a:p>
                      <a:pPr algn="ctr"/>
                      <a:r>
                        <a:rPr lang="en-GB" sz="1800" b="1" dirty="0">
                          <a:solidFill>
                            <a:srgbClr val="FFC000"/>
                          </a:solidFill>
                          <a:latin typeface="Gill Sans MT" panose="020B0502020104020203" pitchFamily="34" charset="77"/>
                        </a:rPr>
                        <a:t>What brings us joy?</a:t>
                      </a:r>
                    </a:p>
                  </a:txBody>
                  <a:tcPr anchor="ctr"/>
                </a:tc>
                <a:extLst>
                  <a:ext uri="{0D108BD9-81ED-4DB2-BD59-A6C34878D82A}">
                    <a16:rowId xmlns:a16="http://schemas.microsoft.com/office/drawing/2014/main" val="144233429"/>
                  </a:ext>
                </a:extLst>
              </a:tr>
              <a:tr h="491372">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600" b="1" dirty="0">
                          <a:solidFill>
                            <a:srgbClr val="FFC000"/>
                          </a:solidFill>
                          <a:latin typeface="Gill Sans MT" panose="020B0502020104020203" pitchFamily="34" charset="77"/>
                        </a:rPr>
                        <a:t>How do we share joy in our community?</a:t>
                      </a:r>
                    </a:p>
                  </a:txBody>
                  <a:tcPr anchor="ctr"/>
                </a:tc>
                <a:extLst>
                  <a:ext uri="{0D108BD9-81ED-4DB2-BD59-A6C34878D82A}">
                    <a16:rowId xmlns:a16="http://schemas.microsoft.com/office/drawing/2014/main" val="3708563774"/>
                  </a:ext>
                </a:extLst>
              </a:tr>
              <a:tr h="491372">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800" b="1" dirty="0">
                          <a:solidFill>
                            <a:srgbClr val="FFC000"/>
                          </a:solidFill>
                          <a:latin typeface="Gill Sans MT" panose="020B0502020104020203" pitchFamily="34" charset="77"/>
                        </a:rPr>
                        <a:t>How do other people share joy?</a:t>
                      </a:r>
                    </a:p>
                  </a:txBody>
                  <a:tcPr anchor="ctr"/>
                </a:tc>
                <a:extLst>
                  <a:ext uri="{0D108BD9-81ED-4DB2-BD59-A6C34878D82A}">
                    <a16:rowId xmlns:a16="http://schemas.microsoft.com/office/drawing/2014/main" val="152157742"/>
                  </a:ext>
                </a:extLst>
              </a:tr>
              <a:tr h="491372">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800" b="1" dirty="0">
                          <a:solidFill>
                            <a:srgbClr val="FFC000"/>
                          </a:solidFill>
                          <a:latin typeface="Gill Sans MT" panose="020B0502020104020203" pitchFamily="34" charset="77"/>
                        </a:rPr>
                        <a:t>How is joy shared around the world?</a:t>
                      </a:r>
                    </a:p>
                  </a:txBody>
                  <a:tcPr anchor="ctr"/>
                </a:tc>
                <a:extLst>
                  <a:ext uri="{0D108BD9-81ED-4DB2-BD59-A6C34878D82A}">
                    <a16:rowId xmlns:a16="http://schemas.microsoft.com/office/drawing/2014/main" val="3127595459"/>
                  </a:ext>
                </a:extLst>
              </a:tr>
            </a:tbl>
          </a:graphicData>
        </a:graphic>
      </p:graphicFrame>
      <p:graphicFrame>
        <p:nvGraphicFramePr>
          <p:cNvPr id="12" name="Table 11"/>
          <p:cNvGraphicFramePr>
            <a:graphicFrameLocks noGrp="1"/>
          </p:cNvGraphicFramePr>
          <p:nvPr>
            <p:extLst>
              <p:ext uri="{D42A27DB-BD31-4B8C-83A1-F6EECF244321}">
                <p14:modId xmlns:p14="http://schemas.microsoft.com/office/powerpoint/2010/main" val="2737709197"/>
              </p:ext>
            </p:extLst>
          </p:nvPr>
        </p:nvGraphicFramePr>
        <p:xfrm>
          <a:off x="5132611" y="1159577"/>
          <a:ext cx="2307422" cy="1188720"/>
        </p:xfrm>
        <a:graphic>
          <a:graphicData uri="http://schemas.openxmlformats.org/drawingml/2006/table">
            <a:tbl>
              <a:tblPr firstRow="1" bandRow="1">
                <a:tableStyleId>{5C22544A-7EE6-4342-B048-85BDC9FD1C3A}</a:tableStyleId>
              </a:tblPr>
              <a:tblGrid>
                <a:gridCol w="2307422">
                  <a:extLst>
                    <a:ext uri="{9D8B030D-6E8A-4147-A177-3AD203B41FA5}">
                      <a16:colId xmlns:a16="http://schemas.microsoft.com/office/drawing/2014/main" val="20000"/>
                    </a:ext>
                  </a:extLst>
                </a:gridCol>
              </a:tblGrid>
              <a:tr h="209722">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Gill Sans MT" panose="020B0502020104020203"/>
                        </a:rPr>
                        <a:t>Collage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000"/>
                  </a:ext>
                </a:extLst>
              </a:tr>
              <a:tr h="919868">
                <a:tc>
                  <a:txBody>
                    <a:bodyPr/>
                    <a:lstStyle/>
                    <a:p>
                      <a:pPr marL="0" indent="0" algn="l">
                        <a:buFontTx/>
                        <a:buNone/>
                      </a:pPr>
                      <a:r>
                        <a:rPr lang="en-GB" sz="1100" b="0" baseline="0" dirty="0">
                          <a:solidFill>
                            <a:schemeClr val="tx1"/>
                          </a:solidFill>
                          <a:latin typeface="Gill Sans MT" panose="020B0502020104020203"/>
                        </a:rPr>
                        <a:t>Artists build contrasting elements, creating visual interest and new interpretations. The final piece can be abstract, representational, or surreal, depending on your intent.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16" name="Table 15"/>
          <p:cNvGraphicFramePr>
            <a:graphicFrameLocks noGrp="1"/>
          </p:cNvGraphicFramePr>
          <p:nvPr>
            <p:extLst>
              <p:ext uri="{D42A27DB-BD31-4B8C-83A1-F6EECF244321}">
                <p14:modId xmlns:p14="http://schemas.microsoft.com/office/powerpoint/2010/main" val="176923399"/>
              </p:ext>
            </p:extLst>
          </p:nvPr>
        </p:nvGraphicFramePr>
        <p:xfrm>
          <a:off x="5139919" y="2456428"/>
          <a:ext cx="2307422" cy="2535899"/>
        </p:xfrm>
        <a:graphic>
          <a:graphicData uri="http://schemas.openxmlformats.org/drawingml/2006/table">
            <a:tbl>
              <a:tblPr firstRow="1" bandRow="1">
                <a:tableStyleId>{5C22544A-7EE6-4342-B048-85BDC9FD1C3A}</a:tableStyleId>
              </a:tblPr>
              <a:tblGrid>
                <a:gridCol w="2307422">
                  <a:extLst>
                    <a:ext uri="{9D8B030D-6E8A-4147-A177-3AD203B41FA5}">
                      <a16:colId xmlns:a16="http://schemas.microsoft.com/office/drawing/2014/main" val="20000"/>
                    </a:ext>
                  </a:extLst>
                </a:gridCol>
              </a:tblGrid>
              <a:tr h="228426">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Gill Sans MT" panose="020B0502020104020203"/>
                        </a:rPr>
                        <a:t>Eucharist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000"/>
                  </a:ext>
                </a:extLst>
              </a:tr>
              <a:tr h="2276819">
                <a:tc>
                  <a:txBody>
                    <a:bodyPr/>
                    <a:lstStyle/>
                    <a:p>
                      <a:pPr marL="0" indent="0" algn="l">
                        <a:buFont typeface="Arial" panose="020B0604020202020204" pitchFamily="34" charset="0"/>
                        <a:buNone/>
                      </a:pPr>
                      <a:r>
                        <a:rPr lang="en-GB" sz="1100" b="0" baseline="0" dirty="0">
                          <a:solidFill>
                            <a:schemeClr val="tx1"/>
                          </a:solidFill>
                          <a:latin typeface="Gill Sans MT" panose="020B0502020104020203"/>
                        </a:rPr>
                        <a:t>The </a:t>
                      </a:r>
                      <a:r>
                        <a:rPr lang="en-GB" sz="1100" b="1" baseline="0" dirty="0">
                          <a:solidFill>
                            <a:schemeClr val="tx1"/>
                          </a:solidFill>
                          <a:latin typeface="Gill Sans MT" panose="020B0502020104020203"/>
                        </a:rPr>
                        <a:t>Eucharist</a:t>
                      </a:r>
                      <a:r>
                        <a:rPr lang="en-GB" sz="1100" b="0" baseline="0" dirty="0">
                          <a:solidFill>
                            <a:schemeClr val="tx1"/>
                          </a:solidFill>
                          <a:latin typeface="Gill Sans MT" panose="020B0502020104020203"/>
                        </a:rPr>
                        <a:t> is a </a:t>
                      </a:r>
                      <a:r>
                        <a:rPr lang="en-GB" sz="1100" b="1" baseline="0" dirty="0">
                          <a:solidFill>
                            <a:schemeClr val="tx1"/>
                          </a:solidFill>
                          <a:latin typeface="Gill Sans MT" panose="020B0502020104020203"/>
                        </a:rPr>
                        <a:t>Christian </a:t>
                      </a:r>
                      <a:r>
                        <a:rPr lang="en-GB" sz="1100" b="0" baseline="0" dirty="0">
                          <a:solidFill>
                            <a:schemeClr val="tx1"/>
                          </a:solidFill>
                          <a:latin typeface="Gill Sans MT" panose="020B0502020104020203"/>
                        </a:rPr>
                        <a:t>celebration, remembering </a:t>
                      </a:r>
                      <a:r>
                        <a:rPr lang="en-GB" sz="1100" b="1" baseline="0" dirty="0">
                          <a:solidFill>
                            <a:schemeClr val="tx1"/>
                          </a:solidFill>
                          <a:latin typeface="Gill Sans MT" panose="020B0502020104020203"/>
                        </a:rPr>
                        <a:t>Jesus's </a:t>
                      </a:r>
                      <a:r>
                        <a:rPr lang="en-GB" sz="1100" b="0" baseline="0" dirty="0">
                          <a:solidFill>
                            <a:schemeClr val="tx1"/>
                          </a:solidFill>
                          <a:latin typeface="Gill Sans MT" panose="020B0502020104020203"/>
                        </a:rPr>
                        <a:t>Last Supper: eating bread (his Body) and drinking wine (his Blood) as a way to feel close to him,</a:t>
                      </a:r>
                    </a:p>
                    <a:p>
                      <a:pPr marL="0" indent="0" algn="l">
                        <a:buFont typeface="Arial" panose="020B0604020202020204" pitchFamily="34" charset="0"/>
                        <a:buNone/>
                      </a:pPr>
                      <a:endParaRPr lang="en-GB" sz="1100" b="0" baseline="0" dirty="0">
                        <a:solidFill>
                          <a:schemeClr val="tx1"/>
                        </a:solidFill>
                        <a:latin typeface="Gill Sans MT" panose="020B0502020104020203"/>
                      </a:endParaRPr>
                    </a:p>
                    <a:p>
                      <a:pPr marL="0" indent="0" algn="l">
                        <a:buFont typeface="Arial" panose="020B0604020202020204" pitchFamily="34" charset="0"/>
                        <a:buNone/>
                      </a:pPr>
                      <a:endParaRPr lang="en-GB" sz="1100" b="0" baseline="0" dirty="0">
                        <a:solidFill>
                          <a:schemeClr val="tx1"/>
                        </a:solidFill>
                        <a:latin typeface="Gill Sans MT" panose="020B0502020104020203"/>
                      </a:endParaRPr>
                    </a:p>
                    <a:p>
                      <a:pPr marL="0" indent="0" algn="l">
                        <a:buFont typeface="Arial" panose="020B0604020202020204" pitchFamily="34" charset="0"/>
                        <a:buNone/>
                      </a:pPr>
                      <a:endParaRPr lang="en-GB" sz="1100" b="0" baseline="0" dirty="0">
                        <a:solidFill>
                          <a:schemeClr val="tx1"/>
                        </a:solidFill>
                        <a:latin typeface="Gill Sans MT" panose="020B0502020104020203"/>
                      </a:endParaRPr>
                    </a:p>
                    <a:p>
                      <a:pPr marL="0" indent="0" algn="l">
                        <a:buFont typeface="Arial" panose="020B0604020202020204" pitchFamily="34" charset="0"/>
                        <a:buNone/>
                      </a:pPr>
                      <a:endParaRPr lang="en-GB" sz="1100" b="0" baseline="0" dirty="0">
                        <a:solidFill>
                          <a:schemeClr val="tx1"/>
                        </a:solidFill>
                        <a:latin typeface="Gill Sans MT" panose="020B0502020104020203"/>
                      </a:endParaRPr>
                    </a:p>
                    <a:p>
                      <a:pPr marL="0" indent="0" algn="l">
                        <a:buFont typeface="Arial" panose="020B0604020202020204" pitchFamily="34" charset="0"/>
                        <a:buNone/>
                      </a:pPr>
                      <a:endParaRPr lang="en-GB" sz="1100" b="0" baseline="0" dirty="0">
                        <a:solidFill>
                          <a:schemeClr val="tx1"/>
                        </a:solidFill>
                        <a:latin typeface="Gill Sans MT" panose="020B0502020104020203"/>
                      </a:endParaRPr>
                    </a:p>
                    <a:p>
                      <a:pPr marL="0" indent="0" algn="l">
                        <a:buFont typeface="Arial" panose="020B0604020202020204" pitchFamily="34" charset="0"/>
                        <a:buNone/>
                      </a:pPr>
                      <a:endParaRPr lang="en-GB" sz="1100" b="0" baseline="0" dirty="0">
                        <a:solidFill>
                          <a:schemeClr val="tx1"/>
                        </a:solidFill>
                        <a:latin typeface="Gill Sans MT" panose="020B0502020104020203"/>
                      </a:endParaRPr>
                    </a:p>
                    <a:p>
                      <a:pPr marL="0" indent="0" algn="l">
                        <a:buFont typeface="Arial" panose="020B0604020202020204" pitchFamily="34" charset="0"/>
                        <a:buNone/>
                      </a:pPr>
                      <a:endParaRPr lang="en-GB" sz="1100" b="0" baseline="0" dirty="0">
                        <a:solidFill>
                          <a:schemeClr val="tx1"/>
                        </a:solidFill>
                        <a:latin typeface="Gill Sans MT" panose="020B0502020104020203"/>
                      </a:endParaRPr>
                    </a:p>
                    <a:p>
                      <a:pPr marL="0" indent="0" algn="l">
                        <a:buFont typeface="Arial" panose="020B0604020202020204" pitchFamily="34" charset="0"/>
                        <a:buNone/>
                      </a:pPr>
                      <a:endParaRPr lang="en-GB" sz="1100" b="0" baseline="0" dirty="0">
                        <a:solidFill>
                          <a:schemeClr val="tx1"/>
                        </a:solidFill>
                        <a:latin typeface="Gill Sans MT" panose="020B0502020104020203"/>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31" name="Table 30"/>
          <p:cNvGraphicFramePr>
            <a:graphicFrameLocks noGrp="1"/>
          </p:cNvGraphicFramePr>
          <p:nvPr>
            <p:extLst>
              <p:ext uri="{D42A27DB-BD31-4B8C-83A1-F6EECF244321}">
                <p14:modId xmlns:p14="http://schemas.microsoft.com/office/powerpoint/2010/main" val="4045885579"/>
              </p:ext>
            </p:extLst>
          </p:nvPr>
        </p:nvGraphicFramePr>
        <p:xfrm>
          <a:off x="7520691" y="1156648"/>
          <a:ext cx="2307422" cy="2181696"/>
        </p:xfrm>
        <a:graphic>
          <a:graphicData uri="http://schemas.openxmlformats.org/drawingml/2006/table">
            <a:tbl>
              <a:tblPr firstRow="1" bandRow="1">
                <a:tableStyleId>{5C22544A-7EE6-4342-B048-85BDC9FD1C3A}</a:tableStyleId>
              </a:tblPr>
              <a:tblGrid>
                <a:gridCol w="2307422">
                  <a:extLst>
                    <a:ext uri="{9D8B030D-6E8A-4147-A177-3AD203B41FA5}">
                      <a16:colId xmlns:a16="http://schemas.microsoft.com/office/drawing/2014/main" val="20000"/>
                    </a:ext>
                  </a:extLst>
                </a:gridCol>
              </a:tblGrid>
              <a:tr h="261456">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Gill Sans MT" panose="020B0502020104020203"/>
                        </a:rPr>
                        <a:t>Carnivals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000"/>
                  </a:ext>
                </a:extLst>
              </a:tr>
              <a:tr h="1084189">
                <a:tc>
                  <a:txBody>
                    <a:bodyPr/>
                    <a:lstStyle/>
                    <a:p>
                      <a:pPr marL="0" indent="0" algn="l">
                        <a:buFont typeface="Arial" panose="020B0604020202020204" pitchFamily="34" charset="0"/>
                        <a:buNone/>
                      </a:pPr>
                      <a:r>
                        <a:rPr lang="en-GB" sz="1000" b="0" baseline="0" dirty="0">
                          <a:solidFill>
                            <a:schemeClr val="tx1"/>
                          </a:solidFill>
                          <a:latin typeface="Gill Sans MT" panose="020B0502020104020203"/>
                        </a:rPr>
                        <a:t>The Rio Carnival is the world's biggest party, a huge festival in Brazil parades, music (especially samba!), colourful costumes, massive street parties (</a:t>
                      </a:r>
                      <a:r>
                        <a:rPr lang="en-GB" sz="1000" b="0" baseline="0" dirty="0" err="1">
                          <a:solidFill>
                            <a:schemeClr val="tx1"/>
                          </a:solidFill>
                          <a:latin typeface="Gill Sans MT" panose="020B0502020104020203"/>
                        </a:rPr>
                        <a:t>blocos</a:t>
                      </a:r>
                      <a:r>
                        <a:rPr lang="en-GB" sz="1000" b="0" baseline="0" dirty="0">
                          <a:solidFill>
                            <a:schemeClr val="tx1"/>
                          </a:solidFill>
                          <a:latin typeface="Gill Sans MT" panose="020B0502020104020203"/>
                        </a:rPr>
                        <a:t>), floats, dancing, and vibrant culture.</a:t>
                      </a:r>
                    </a:p>
                    <a:p>
                      <a:pPr marL="0" indent="0" algn="l">
                        <a:buFont typeface="Arial" panose="020B0604020202020204" pitchFamily="34" charset="0"/>
                        <a:buNone/>
                      </a:pPr>
                      <a:endParaRPr lang="en-GB" sz="1000" b="0" baseline="0" dirty="0">
                        <a:solidFill>
                          <a:schemeClr val="tx1"/>
                        </a:solidFill>
                        <a:latin typeface="Gill Sans MT" panose="020B0502020104020203"/>
                      </a:endParaRPr>
                    </a:p>
                    <a:p>
                      <a:pPr marL="0" indent="0" algn="l">
                        <a:buFont typeface="Arial" panose="020B0604020202020204" pitchFamily="34" charset="0"/>
                        <a:buNone/>
                      </a:pPr>
                      <a:r>
                        <a:rPr lang="en-GB" sz="1000" b="0" baseline="0" dirty="0">
                          <a:solidFill>
                            <a:schemeClr val="tx1"/>
                          </a:solidFill>
                          <a:latin typeface="Gill Sans MT" panose="020B0502020104020203"/>
                        </a:rPr>
                        <a:t>Notting Hill Carnival is</a:t>
                      </a:r>
                    </a:p>
                    <a:p>
                      <a:pPr marL="0" indent="0" algn="l">
                        <a:buFont typeface="Arial" panose="020B0604020202020204" pitchFamily="34" charset="0"/>
                        <a:buNone/>
                      </a:pPr>
                      <a:r>
                        <a:rPr lang="en-GB" sz="1000" b="0" baseline="0" dirty="0">
                          <a:solidFill>
                            <a:schemeClr val="tx1"/>
                          </a:solidFill>
                          <a:latin typeface="Gill Sans MT" panose="020B0502020104020203"/>
                        </a:rPr>
                        <a:t>Europe's biggest street party, celebrating Caribbean culture with costumes, music (steel pans, reggae), </a:t>
                      </a:r>
                    </a:p>
                    <a:p>
                      <a:pPr marL="0" indent="0" algn="l">
                        <a:buFont typeface="Arial" panose="020B0604020202020204" pitchFamily="34" charset="0"/>
                        <a:buNone/>
                      </a:pPr>
                      <a:r>
                        <a:rPr lang="en-GB" sz="1000" b="0" baseline="0" dirty="0">
                          <a:solidFill>
                            <a:schemeClr val="tx1"/>
                          </a:solidFill>
                          <a:latin typeface="Gill Sans MT" panose="020B0502020104020203"/>
                        </a:rPr>
                        <a:t>food and dancing.</a:t>
                      </a:r>
                      <a:endParaRPr lang="en-GB" sz="1000" b="1" baseline="0" dirty="0">
                        <a:solidFill>
                          <a:schemeClr val="tx1"/>
                        </a:solidFill>
                        <a:latin typeface="Gill Sans MT" panose="020B0502020104020203"/>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36" name="Table 35"/>
          <p:cNvGraphicFramePr>
            <a:graphicFrameLocks noGrp="1"/>
          </p:cNvGraphicFramePr>
          <p:nvPr>
            <p:extLst>
              <p:ext uri="{D42A27DB-BD31-4B8C-83A1-F6EECF244321}">
                <p14:modId xmlns:p14="http://schemas.microsoft.com/office/powerpoint/2010/main" val="256375952"/>
              </p:ext>
            </p:extLst>
          </p:nvPr>
        </p:nvGraphicFramePr>
        <p:xfrm>
          <a:off x="9937698" y="1140628"/>
          <a:ext cx="2359810" cy="2362200"/>
        </p:xfrm>
        <a:graphic>
          <a:graphicData uri="http://schemas.openxmlformats.org/drawingml/2006/table">
            <a:tbl>
              <a:tblPr firstRow="1" bandRow="1">
                <a:tableStyleId>{5C22544A-7EE6-4342-B048-85BDC9FD1C3A}</a:tableStyleId>
              </a:tblPr>
              <a:tblGrid>
                <a:gridCol w="2359810">
                  <a:extLst>
                    <a:ext uri="{9D8B030D-6E8A-4147-A177-3AD203B41FA5}">
                      <a16:colId xmlns:a16="http://schemas.microsoft.com/office/drawing/2014/main" val="20000"/>
                    </a:ext>
                  </a:extLst>
                </a:gridCol>
              </a:tblGrid>
              <a:tr h="258253">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100" b="0" dirty="0">
                          <a:solidFill>
                            <a:schemeClr val="tx1"/>
                          </a:solidFill>
                          <a:latin typeface="Gill Sans MT" panose="020B0502020104020203"/>
                        </a:rPr>
                        <a:t>Samba Music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000"/>
                  </a:ext>
                </a:extLst>
              </a:tr>
              <a:tr h="1911769">
                <a:tc>
                  <a:txBody>
                    <a:bodyPr/>
                    <a:lstStyle/>
                    <a:p>
                      <a:pPr marL="0" indent="0" algn="l">
                        <a:buFont typeface="Arial" panose="020B0604020202020204" pitchFamily="34" charset="0"/>
                        <a:buNone/>
                      </a:pPr>
                      <a:r>
                        <a:rPr lang="en-GB" sz="1100" b="0" baseline="0" dirty="0">
                          <a:solidFill>
                            <a:schemeClr val="tx1"/>
                          </a:solidFill>
                          <a:latin typeface="Gill Sans MT" panose="020B0502020104020203"/>
                        </a:rPr>
                        <a:t>Rhythm &amp; Beat: Focuses on a steady pulse and some off-beat rhythms, Instruments: Simple, fun percussion like hand drums, shakers (</a:t>
                      </a:r>
                      <a:r>
                        <a:rPr lang="en-GB" sz="1100" b="0" baseline="0" dirty="0" err="1">
                          <a:solidFill>
                            <a:schemeClr val="tx1"/>
                          </a:solidFill>
                          <a:latin typeface="Gill Sans MT" panose="020B0502020104020203"/>
                        </a:rPr>
                        <a:t>ganzá</a:t>
                      </a:r>
                      <a:r>
                        <a:rPr lang="en-GB" sz="1100" b="0" baseline="0" dirty="0">
                          <a:solidFill>
                            <a:schemeClr val="tx1"/>
                          </a:solidFill>
                          <a:latin typeface="Gill Sans MT" panose="020B0502020104020203"/>
                        </a:rPr>
                        <a:t>), and bells (</a:t>
                      </a:r>
                      <a:r>
                        <a:rPr lang="en-GB" sz="1100" b="0" baseline="0" dirty="0" err="1">
                          <a:solidFill>
                            <a:schemeClr val="tx1"/>
                          </a:solidFill>
                          <a:latin typeface="Gill Sans MT" panose="020B0502020104020203"/>
                        </a:rPr>
                        <a:t>agogô</a:t>
                      </a:r>
                      <a:r>
                        <a:rPr lang="en-GB" sz="1100" b="0" baseline="0" dirty="0">
                          <a:solidFill>
                            <a:schemeClr val="tx1"/>
                          </a:solidFill>
                          <a:latin typeface="Gill Sans MT" panose="020B0502020104020203"/>
                        </a:rPr>
                        <a:t>).</a:t>
                      </a:r>
                    </a:p>
                    <a:p>
                      <a:pPr marL="0" indent="0" algn="l">
                        <a:buFont typeface="Arial" panose="020B0604020202020204" pitchFamily="34" charset="0"/>
                        <a:buNone/>
                      </a:pPr>
                      <a:r>
                        <a:rPr lang="en-GB" sz="1100" b="0" baseline="0" dirty="0">
                          <a:solidFill>
                            <a:schemeClr val="tx1"/>
                          </a:solidFill>
                          <a:latin typeface="Gill Sans MT" panose="020B0502020104020203"/>
                        </a:rPr>
                        <a:t>Call &amp; Response: A leader plays a rhythm, and the group answers Energy: Upbeat, joyful music perfect for parties and celebrating</a:t>
                      </a:r>
                    </a:p>
                    <a:p>
                      <a:pPr marL="0" indent="0" algn="l">
                        <a:buFont typeface="Arial" panose="020B0604020202020204" pitchFamily="34" charset="0"/>
                        <a:buNone/>
                      </a:pPr>
                      <a:r>
                        <a:rPr lang="en-GB" sz="1100" b="0" baseline="0" dirty="0">
                          <a:solidFill>
                            <a:schemeClr val="tx1"/>
                          </a:solidFill>
                          <a:latin typeface="Gill Sans MT" panose="020B0502020104020203"/>
                        </a:rPr>
                        <a:t>Simple Actions: Encourages clapping, stomping, and simple dance steps, like the "samba whisk”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51" name="Table 50"/>
          <p:cNvGraphicFramePr>
            <a:graphicFrameLocks noGrp="1"/>
          </p:cNvGraphicFramePr>
          <p:nvPr>
            <p:extLst>
              <p:ext uri="{D42A27DB-BD31-4B8C-83A1-F6EECF244321}">
                <p14:modId xmlns:p14="http://schemas.microsoft.com/office/powerpoint/2010/main" val="634760295"/>
              </p:ext>
            </p:extLst>
          </p:nvPr>
        </p:nvGraphicFramePr>
        <p:xfrm>
          <a:off x="5042136" y="5117720"/>
          <a:ext cx="4358054" cy="1473036"/>
        </p:xfrm>
        <a:graphic>
          <a:graphicData uri="http://schemas.openxmlformats.org/drawingml/2006/table">
            <a:tbl>
              <a:tblPr firstRow="1" bandRow="1">
                <a:tableStyleId>{5C22544A-7EE6-4342-B048-85BDC9FD1C3A}</a:tableStyleId>
              </a:tblPr>
              <a:tblGrid>
                <a:gridCol w="4358054">
                  <a:extLst>
                    <a:ext uri="{9D8B030D-6E8A-4147-A177-3AD203B41FA5}">
                      <a16:colId xmlns:a16="http://schemas.microsoft.com/office/drawing/2014/main" val="20000"/>
                    </a:ext>
                  </a:extLst>
                </a:gridCol>
              </a:tblGrid>
              <a:tr h="261456">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100" b="0" dirty="0">
                          <a:solidFill>
                            <a:schemeClr val="tx1"/>
                          </a:solidFill>
                          <a:latin typeface="Gill Sans MT" panose="020B0502020104020203"/>
                        </a:rPr>
                        <a:t> </a:t>
                      </a:r>
                      <a:r>
                        <a:rPr lang="en-GB" sz="1100" b="1" dirty="0">
                          <a:solidFill>
                            <a:schemeClr val="tx1"/>
                          </a:solidFill>
                          <a:latin typeface="Gill Sans MT" panose="020B0502020104020203"/>
                        </a:rPr>
                        <a:t>Passover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000"/>
                  </a:ext>
                </a:extLst>
              </a:tr>
              <a:tr h="1084189">
                <a:tc>
                  <a:txBody>
                    <a:bodyPr/>
                    <a:lstStyle/>
                    <a:p>
                      <a:pPr marL="0" indent="0" algn="l">
                        <a:buFont typeface="Arial" panose="020B0604020202020204" pitchFamily="34" charset="0"/>
                        <a:buNone/>
                      </a:pPr>
                      <a:r>
                        <a:rPr lang="en-GB" sz="1050" b="1" baseline="0" dirty="0">
                          <a:solidFill>
                            <a:schemeClr val="tx1"/>
                          </a:solidFill>
                          <a:latin typeface="Gill Sans MT" panose="020B0502020104020203"/>
                        </a:rPr>
                        <a:t>Passover</a:t>
                      </a:r>
                      <a:r>
                        <a:rPr lang="en-GB" sz="1050" b="0" baseline="0" dirty="0">
                          <a:solidFill>
                            <a:schemeClr val="tx1"/>
                          </a:solidFill>
                          <a:latin typeface="Gill Sans MT" panose="020B0502020104020203"/>
                        </a:rPr>
                        <a:t> is a </a:t>
                      </a:r>
                      <a:r>
                        <a:rPr lang="en-GB" sz="1050" b="1" baseline="0" dirty="0">
                          <a:solidFill>
                            <a:schemeClr val="tx1"/>
                          </a:solidFill>
                          <a:latin typeface="Gill Sans MT" panose="020B0502020104020203"/>
                        </a:rPr>
                        <a:t>Jewish</a:t>
                      </a:r>
                      <a:r>
                        <a:rPr lang="en-GB" sz="1050" b="0" baseline="0" dirty="0">
                          <a:solidFill>
                            <a:schemeClr val="tx1"/>
                          </a:solidFill>
                          <a:latin typeface="Gill Sans MT" panose="020B0502020104020203"/>
                        </a:rPr>
                        <a:t> holiday celebrating freedom, remembering how </a:t>
                      </a:r>
                      <a:r>
                        <a:rPr lang="en-GB" sz="1050" b="1" baseline="0" dirty="0">
                          <a:solidFill>
                            <a:schemeClr val="tx1"/>
                          </a:solidFill>
                          <a:latin typeface="Gill Sans MT" panose="020B0502020104020203"/>
                        </a:rPr>
                        <a:t>Moses</a:t>
                      </a:r>
                      <a:r>
                        <a:rPr lang="en-GB" sz="1050" b="0" baseline="0" dirty="0">
                          <a:solidFill>
                            <a:schemeClr val="tx1"/>
                          </a:solidFill>
                          <a:latin typeface="Gill Sans MT" panose="020B0502020104020203"/>
                        </a:rPr>
                        <a:t> led the </a:t>
                      </a:r>
                      <a:r>
                        <a:rPr lang="en-GB" sz="1050" b="1" baseline="0" dirty="0">
                          <a:solidFill>
                            <a:schemeClr val="tx1"/>
                          </a:solidFill>
                          <a:latin typeface="Gill Sans MT" panose="020B0502020104020203"/>
                        </a:rPr>
                        <a:t>Israelites</a:t>
                      </a:r>
                      <a:r>
                        <a:rPr lang="en-GB" sz="1050" b="0" baseline="0" dirty="0">
                          <a:solidFill>
                            <a:schemeClr val="tx1"/>
                          </a:solidFill>
                          <a:latin typeface="Gill Sans MT" panose="020B0502020104020203"/>
                        </a:rPr>
                        <a:t> out of slavery in Egypt.  Jews celebrate with a big party called a </a:t>
                      </a:r>
                      <a:r>
                        <a:rPr lang="en-GB" sz="1050" b="1" baseline="0" dirty="0">
                          <a:solidFill>
                            <a:schemeClr val="tx1"/>
                          </a:solidFill>
                          <a:latin typeface="Gill Sans MT" panose="020B0502020104020203"/>
                        </a:rPr>
                        <a:t>Seder</a:t>
                      </a:r>
                      <a:r>
                        <a:rPr lang="en-GB" sz="1050" b="0" baseline="0" dirty="0">
                          <a:solidFill>
                            <a:schemeClr val="tx1"/>
                          </a:solidFill>
                          <a:latin typeface="Gill Sans MT" panose="020B0502020104020203"/>
                        </a:rPr>
                        <a:t>, eat </a:t>
                      </a:r>
                      <a:r>
                        <a:rPr lang="en-GB" sz="1050" b="1" baseline="0" dirty="0">
                          <a:solidFill>
                            <a:schemeClr val="tx1"/>
                          </a:solidFill>
                          <a:latin typeface="Gill Sans MT" panose="020B0502020104020203"/>
                        </a:rPr>
                        <a:t>unleavened bread </a:t>
                      </a:r>
                      <a:r>
                        <a:rPr lang="en-GB" sz="1050" b="0" baseline="0" dirty="0">
                          <a:solidFill>
                            <a:schemeClr val="tx1"/>
                          </a:solidFill>
                          <a:latin typeface="Gill Sans MT" panose="020B0502020104020203"/>
                        </a:rPr>
                        <a:t>(matzo) because they left in a hurry, and tell the story with songs, prayers, and special foods like bitter herbs (to taste the hard times) and apples/honey (to remember building with mortar). Passover is about family, hope, and remembering to be</a:t>
                      </a:r>
                    </a:p>
                    <a:p>
                      <a:pPr marL="0" indent="0" algn="l">
                        <a:buFont typeface="Arial" panose="020B0604020202020204" pitchFamily="34" charset="0"/>
                        <a:buNone/>
                      </a:pPr>
                      <a:r>
                        <a:rPr lang="en-GB" sz="1050" b="0" baseline="0" dirty="0">
                          <a:solidFill>
                            <a:schemeClr val="tx1"/>
                          </a:solidFill>
                          <a:latin typeface="Gill Sans MT" panose="020B0502020104020203"/>
                        </a:rPr>
                        <a:t>kind to others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26" name="Table 25"/>
          <p:cNvGraphicFramePr>
            <a:graphicFrameLocks noGrp="1"/>
          </p:cNvGraphicFramePr>
          <p:nvPr>
            <p:extLst>
              <p:ext uri="{D42A27DB-BD31-4B8C-83A1-F6EECF244321}">
                <p14:modId xmlns:p14="http://schemas.microsoft.com/office/powerpoint/2010/main" val="17892090"/>
              </p:ext>
            </p:extLst>
          </p:nvPr>
        </p:nvGraphicFramePr>
        <p:xfrm>
          <a:off x="9505968" y="3558549"/>
          <a:ext cx="2791540" cy="2960480"/>
        </p:xfrm>
        <a:graphic>
          <a:graphicData uri="http://schemas.openxmlformats.org/drawingml/2006/table">
            <a:tbl>
              <a:tblPr firstRow="1" bandRow="1">
                <a:tableStyleId>{5C22544A-7EE6-4342-B048-85BDC9FD1C3A}</a:tableStyleId>
              </a:tblPr>
              <a:tblGrid>
                <a:gridCol w="2791540">
                  <a:extLst>
                    <a:ext uri="{9D8B030D-6E8A-4147-A177-3AD203B41FA5}">
                      <a16:colId xmlns:a16="http://schemas.microsoft.com/office/drawing/2014/main" val="20000"/>
                    </a:ext>
                  </a:extLst>
                </a:gridCol>
              </a:tblGrid>
              <a:tr h="177212">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Gill Sans MT" panose="020B0502020104020203"/>
                        </a:rPr>
                        <a:t>Rio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000"/>
                  </a:ext>
                </a:extLst>
              </a:tr>
              <a:tr h="2701400">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lang="en-GB" sz="1100" b="1" baseline="0" dirty="0">
                          <a:solidFill>
                            <a:schemeClr val="tx1"/>
                          </a:solidFill>
                          <a:latin typeface="Gill Sans MT" panose="020B0502020104020203"/>
                        </a:rPr>
                        <a:t>Rio de Janeiro (Rio) </a:t>
                      </a:r>
                      <a:r>
                        <a:rPr lang="en-GB" sz="1100" b="0" baseline="0" dirty="0">
                          <a:solidFill>
                            <a:schemeClr val="tx1"/>
                          </a:solidFill>
                          <a:latin typeface="Gill Sans MT" panose="020B0502020104020203"/>
                        </a:rPr>
                        <a:t>is a major city located in </a:t>
                      </a:r>
                      <a:r>
                        <a:rPr lang="en-GB" sz="1100" b="1" baseline="0" dirty="0">
                          <a:solidFill>
                            <a:schemeClr val="tx1"/>
                          </a:solidFill>
                          <a:latin typeface="Gill Sans MT" panose="020B0502020104020203"/>
                        </a:rPr>
                        <a:t>Brazil, </a:t>
                      </a:r>
                      <a:r>
                        <a:rPr lang="en-GB" sz="1100" b="0" baseline="0" dirty="0">
                          <a:solidFill>
                            <a:schemeClr val="tx1"/>
                          </a:solidFill>
                          <a:latin typeface="Gill Sans MT" panose="020B0502020104020203"/>
                        </a:rPr>
                        <a:t>a large country in </a:t>
                      </a:r>
                      <a:r>
                        <a:rPr lang="en-GB" sz="1100" b="1" baseline="0" dirty="0">
                          <a:solidFill>
                            <a:schemeClr val="tx1"/>
                          </a:solidFill>
                          <a:latin typeface="Gill Sans MT" panose="020B0502020104020203"/>
                        </a:rPr>
                        <a:t>South America</a:t>
                      </a:r>
                      <a:r>
                        <a:rPr lang="en-GB" sz="1100" b="0" baseline="0" dirty="0">
                          <a:solidFill>
                            <a:schemeClr val="tx1"/>
                          </a:solidFill>
                          <a:latin typeface="Gill Sans MT" panose="020B0502020104020203"/>
                        </a:rPr>
                        <a:t>, famous for its stunning beaches, </a:t>
                      </a:r>
                      <a:r>
                        <a:rPr lang="en-GB" sz="1100" b="1" baseline="0" dirty="0">
                          <a:solidFill>
                            <a:schemeClr val="tx1"/>
                          </a:solidFill>
                          <a:latin typeface="Gill Sans MT" panose="020B0502020104020203"/>
                        </a:rPr>
                        <a:t>Sugarloaf Mountain, Christ the Redeemer statue</a:t>
                      </a:r>
                      <a:r>
                        <a:rPr lang="en-GB" sz="1100" b="0" baseline="0" dirty="0">
                          <a:solidFill>
                            <a:schemeClr val="tx1"/>
                          </a:solidFill>
                          <a:latin typeface="Gill Sans MT" panose="020B0502020104020203"/>
                        </a:rPr>
                        <a:t>, and vibrant culture. It sits on Brazil's </a:t>
                      </a:r>
                      <a:r>
                        <a:rPr lang="en-GB" sz="1100" b="1" baseline="0" dirty="0">
                          <a:solidFill>
                            <a:schemeClr val="tx1"/>
                          </a:solidFill>
                          <a:latin typeface="Gill Sans MT" panose="020B0502020104020203"/>
                        </a:rPr>
                        <a:t>Atlantic</a:t>
                      </a:r>
                      <a:r>
                        <a:rPr lang="en-GB" sz="1100" b="0" baseline="0" dirty="0">
                          <a:solidFill>
                            <a:schemeClr val="tx1"/>
                          </a:solidFill>
                          <a:latin typeface="Gill Sans MT" panose="020B0502020104020203"/>
                        </a:rPr>
                        <a:t> coast, in the southeastern part of the country. </a:t>
                      </a:r>
                    </a:p>
                    <a:p>
                      <a:pPr marL="0" marR="0" lvl="0" indent="0" algn="ctr" defTabSz="1280160" rtl="0" eaLnBrk="1" fontAlgn="auto" latinLnBrk="0" hangingPunct="1">
                        <a:lnSpc>
                          <a:spcPct val="100000"/>
                        </a:lnSpc>
                        <a:spcBef>
                          <a:spcPts val="0"/>
                        </a:spcBef>
                        <a:spcAft>
                          <a:spcPts val="0"/>
                        </a:spcAft>
                        <a:buClrTx/>
                        <a:buSzTx/>
                        <a:buFontTx/>
                        <a:buNone/>
                        <a:tabLst/>
                        <a:defRPr/>
                      </a:pPr>
                      <a:endParaRPr lang="en-GB" sz="1100" b="0" baseline="0" dirty="0">
                        <a:solidFill>
                          <a:schemeClr val="tx1"/>
                        </a:solidFill>
                        <a:latin typeface="Gill Sans MT" panose="020B0502020104020203"/>
                      </a:endParaRPr>
                    </a:p>
                    <a:p>
                      <a:pPr marL="0" marR="0" lvl="0" indent="0" algn="ctr" defTabSz="128016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latin typeface="Gill Sans MT" panose="020B0502020104020203"/>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44" name="Table 43"/>
          <p:cNvGraphicFramePr>
            <a:graphicFrameLocks noGrp="1"/>
          </p:cNvGraphicFramePr>
          <p:nvPr>
            <p:extLst>
              <p:ext uri="{D42A27DB-BD31-4B8C-83A1-F6EECF244321}">
                <p14:modId xmlns:p14="http://schemas.microsoft.com/office/powerpoint/2010/main" val="501055172"/>
              </p:ext>
            </p:extLst>
          </p:nvPr>
        </p:nvGraphicFramePr>
        <p:xfrm>
          <a:off x="9491638" y="6613181"/>
          <a:ext cx="2805870" cy="2534629"/>
        </p:xfrm>
        <a:graphic>
          <a:graphicData uri="http://schemas.openxmlformats.org/drawingml/2006/table">
            <a:tbl>
              <a:tblPr firstRow="1" bandRow="1">
                <a:tableStyleId>{5C22544A-7EE6-4342-B048-85BDC9FD1C3A}</a:tableStyleId>
              </a:tblPr>
              <a:tblGrid>
                <a:gridCol w="2805870">
                  <a:extLst>
                    <a:ext uri="{9D8B030D-6E8A-4147-A177-3AD203B41FA5}">
                      <a16:colId xmlns:a16="http://schemas.microsoft.com/office/drawing/2014/main" val="20000"/>
                    </a:ext>
                  </a:extLst>
                </a:gridCol>
              </a:tblGrid>
              <a:tr h="263869">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Gill Sans MT" panose="020B0502020104020203"/>
                        </a:rPr>
                        <a:t>London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000"/>
                  </a:ext>
                </a:extLst>
              </a:tr>
              <a:tr h="2022467">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lang="en-GB" sz="1100" b="1" baseline="0" dirty="0">
                          <a:solidFill>
                            <a:schemeClr val="tx1"/>
                          </a:solidFill>
                          <a:latin typeface="Gill Sans MT" panose="020B0502020104020203"/>
                        </a:rPr>
                        <a:t>London</a:t>
                      </a:r>
                      <a:r>
                        <a:rPr lang="en-GB" sz="1100" b="0" baseline="0" dirty="0">
                          <a:solidFill>
                            <a:schemeClr val="tx1"/>
                          </a:solidFill>
                          <a:latin typeface="Gill Sans MT" panose="020B0502020104020203"/>
                        </a:rPr>
                        <a:t> is the capital of the </a:t>
                      </a:r>
                      <a:r>
                        <a:rPr lang="en-GB" sz="1100" b="1" baseline="0" dirty="0">
                          <a:solidFill>
                            <a:schemeClr val="tx1"/>
                          </a:solidFill>
                          <a:latin typeface="Gill Sans MT" panose="020B0502020104020203"/>
                        </a:rPr>
                        <a:t>United Kingdom</a:t>
                      </a:r>
                      <a:r>
                        <a:rPr lang="en-GB" sz="1100" b="0" baseline="0" dirty="0">
                          <a:solidFill>
                            <a:schemeClr val="tx1"/>
                          </a:solidFill>
                          <a:latin typeface="Gill Sans MT" panose="020B0502020104020203"/>
                        </a:rPr>
                        <a:t>, a country in western </a:t>
                      </a:r>
                      <a:r>
                        <a:rPr lang="en-GB" sz="1100" b="1" baseline="0" dirty="0">
                          <a:solidFill>
                            <a:schemeClr val="tx1"/>
                          </a:solidFill>
                          <a:latin typeface="Gill Sans MT" panose="020B0502020104020203"/>
                        </a:rPr>
                        <a:t>Europe</a:t>
                      </a:r>
                      <a:r>
                        <a:rPr lang="en-GB" sz="1100" b="0" baseline="0" dirty="0">
                          <a:solidFill>
                            <a:schemeClr val="tx1"/>
                          </a:solidFill>
                          <a:latin typeface="Gill Sans MT" panose="020B0502020104020203"/>
                        </a:rPr>
                        <a:t>. It is also the capital of </a:t>
                      </a:r>
                      <a:r>
                        <a:rPr lang="en-GB" sz="1100" b="1" baseline="0" dirty="0">
                          <a:solidFill>
                            <a:schemeClr val="tx1"/>
                          </a:solidFill>
                          <a:latin typeface="Gill Sans MT" panose="020B0502020104020203"/>
                        </a:rPr>
                        <a:t>England</a:t>
                      </a:r>
                      <a:r>
                        <a:rPr lang="en-GB" sz="1100" b="0" baseline="0" dirty="0">
                          <a:solidFill>
                            <a:schemeClr val="tx1"/>
                          </a:solidFill>
                          <a:latin typeface="Gill Sans MT" panose="020B0502020104020203"/>
                        </a:rPr>
                        <a:t>, which is part of the United Kingdom. London lies on the </a:t>
                      </a:r>
                      <a:r>
                        <a:rPr lang="en-GB" sz="1100" b="1" baseline="0" dirty="0">
                          <a:solidFill>
                            <a:schemeClr val="tx1"/>
                          </a:solidFill>
                          <a:latin typeface="Gill Sans MT" panose="020B0502020104020203"/>
                        </a:rPr>
                        <a:t>Thames River</a:t>
                      </a:r>
                      <a:r>
                        <a:rPr lang="en-GB" sz="1100" b="0" baseline="0" dirty="0">
                          <a:solidFill>
                            <a:schemeClr val="tx1"/>
                          </a:solidFill>
                          <a:latin typeface="Gill Sans MT" panose="020B0502020104020203"/>
                        </a:rPr>
                        <a:t>. It is the largest city in the country. It has long been a major centre of culture, business, and banking.</a:t>
                      </a:r>
                    </a:p>
                    <a:p>
                      <a:pPr marL="0" marR="0" lvl="0" indent="0" algn="l" defTabSz="1280160" rtl="0" eaLnBrk="1" fontAlgn="auto" latinLnBrk="0" hangingPunct="1">
                        <a:lnSpc>
                          <a:spcPct val="100000"/>
                        </a:lnSpc>
                        <a:spcBef>
                          <a:spcPts val="0"/>
                        </a:spcBef>
                        <a:spcAft>
                          <a:spcPts val="0"/>
                        </a:spcAft>
                        <a:buClrTx/>
                        <a:buSzTx/>
                        <a:buFontTx/>
                        <a:buNone/>
                        <a:tabLst/>
                        <a:defRPr/>
                      </a:pPr>
                      <a:endParaRPr lang="en-GB" sz="1100" b="0" baseline="0" dirty="0">
                        <a:solidFill>
                          <a:schemeClr val="tx1"/>
                        </a:solidFill>
                        <a:latin typeface="Gill Sans MT" panose="020B0502020104020203"/>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lang="en-GB" sz="1100" b="0" baseline="0" dirty="0">
                        <a:solidFill>
                          <a:schemeClr val="tx1"/>
                        </a:solidFill>
                        <a:latin typeface="Gill Sans MT" panose="020B0502020104020203"/>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lang="en-GB" sz="1100" b="0" baseline="0" dirty="0">
                        <a:solidFill>
                          <a:schemeClr val="tx1"/>
                        </a:solidFill>
                        <a:latin typeface="Gill Sans MT" panose="020B0502020104020203"/>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lang="en-GB" sz="1100" b="0" baseline="0" dirty="0">
                        <a:solidFill>
                          <a:schemeClr val="tx1"/>
                        </a:solidFill>
                        <a:latin typeface="Gill Sans MT" panose="020B0502020104020203"/>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lang="en-GB" sz="1100" b="0" baseline="0" dirty="0">
                        <a:solidFill>
                          <a:schemeClr val="tx1"/>
                        </a:solidFill>
                        <a:latin typeface="Gill Sans MT" panose="020B0502020104020203"/>
                      </a:endParaRPr>
                    </a:p>
                    <a:p>
                      <a:pPr marL="0" marR="0" lvl="0" indent="0" algn="l" defTabSz="1280160" rtl="0" eaLnBrk="1" fontAlgn="auto" latinLnBrk="0" hangingPunct="1">
                        <a:lnSpc>
                          <a:spcPct val="100000"/>
                        </a:lnSpc>
                        <a:spcBef>
                          <a:spcPts val="0"/>
                        </a:spcBef>
                        <a:spcAft>
                          <a:spcPts val="0"/>
                        </a:spcAft>
                        <a:buClrTx/>
                        <a:buSzTx/>
                        <a:buFontTx/>
                        <a:buNone/>
                        <a:tabLst/>
                        <a:defRPr/>
                      </a:pPr>
                      <a:endParaRPr lang="en-GB" sz="1100" b="0" baseline="0" dirty="0">
                        <a:solidFill>
                          <a:schemeClr val="tx1"/>
                        </a:solidFill>
                        <a:latin typeface="Gill Sans MT" panose="020B0502020104020203"/>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57" name="Table 56"/>
          <p:cNvGraphicFramePr>
            <a:graphicFrameLocks noGrp="1"/>
          </p:cNvGraphicFramePr>
          <p:nvPr>
            <p:extLst>
              <p:ext uri="{D42A27DB-BD31-4B8C-83A1-F6EECF244321}">
                <p14:modId xmlns:p14="http://schemas.microsoft.com/office/powerpoint/2010/main" val="1635088832"/>
              </p:ext>
            </p:extLst>
          </p:nvPr>
        </p:nvGraphicFramePr>
        <p:xfrm>
          <a:off x="7545698" y="3503693"/>
          <a:ext cx="1851079" cy="1468454"/>
        </p:xfrm>
        <a:graphic>
          <a:graphicData uri="http://schemas.openxmlformats.org/drawingml/2006/table">
            <a:tbl>
              <a:tblPr firstRow="1" bandRow="1">
                <a:tableStyleId>{5C22544A-7EE6-4342-B048-85BDC9FD1C3A}</a:tableStyleId>
              </a:tblPr>
              <a:tblGrid>
                <a:gridCol w="1851079">
                  <a:extLst>
                    <a:ext uri="{9D8B030D-6E8A-4147-A177-3AD203B41FA5}">
                      <a16:colId xmlns:a16="http://schemas.microsoft.com/office/drawing/2014/main" val="20000"/>
                    </a:ext>
                  </a:extLst>
                </a:gridCol>
              </a:tblGrid>
              <a:tr h="235211">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Gill Sans MT" panose="020B0502020104020203"/>
                        </a:rPr>
                        <a:t>Electrical circuits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000"/>
                  </a:ext>
                </a:extLst>
              </a:tr>
              <a:tr h="1209374">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r>
                        <a:rPr lang="en-GB" sz="1100" b="0" dirty="0">
                          <a:solidFill>
                            <a:schemeClr val="tx1"/>
                          </a:solidFill>
                          <a:latin typeface="Gill Sans MT" panose="020B0502020104020203"/>
                        </a:rPr>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sp>
        <p:nvSpPr>
          <p:cNvPr id="45" name="Rectangle 44">
            <a:extLst>
              <a:ext uri="{FF2B5EF4-FFF2-40B4-BE49-F238E27FC236}">
                <a16:creationId xmlns:a16="http://schemas.microsoft.com/office/drawing/2014/main" id="{229E4DC9-4D7A-4045-B8E0-194DBF237103}"/>
              </a:ext>
            </a:extLst>
          </p:cNvPr>
          <p:cNvSpPr/>
          <p:nvPr/>
        </p:nvSpPr>
        <p:spPr>
          <a:xfrm>
            <a:off x="331694" y="309282"/>
            <a:ext cx="12138212" cy="8982636"/>
          </a:xfrm>
          <a:prstGeom prst="rect">
            <a:avLst/>
          </a:prstGeom>
          <a:noFill/>
          <a:ln w="73025" cmpd="tri">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TextBox 45">
            <a:extLst>
              <a:ext uri="{FF2B5EF4-FFF2-40B4-BE49-F238E27FC236}">
                <a16:creationId xmlns:a16="http://schemas.microsoft.com/office/drawing/2014/main" id="{18627C80-3104-B24C-9CCE-10952F1B7878}"/>
              </a:ext>
            </a:extLst>
          </p:cNvPr>
          <p:cNvSpPr txBox="1"/>
          <p:nvPr/>
        </p:nvSpPr>
        <p:spPr>
          <a:xfrm>
            <a:off x="5474104" y="9316381"/>
            <a:ext cx="1853392" cy="261610"/>
          </a:xfrm>
          <a:prstGeom prst="rect">
            <a:avLst/>
          </a:prstGeom>
          <a:noFill/>
        </p:spPr>
        <p:txBody>
          <a:bodyPr wrap="none" rtlCol="0">
            <a:spAutoFit/>
          </a:bodyPr>
          <a:lstStyle/>
          <a:p>
            <a:r>
              <a:rPr lang="en-GB" sz="1100" dirty="0">
                <a:solidFill>
                  <a:schemeClr val="bg1">
                    <a:lumMod val="65000"/>
                  </a:schemeClr>
                </a:solidFill>
                <a:latin typeface="Gill Sans MT" panose="020B0502020104020203" pitchFamily="34" charset="77"/>
              </a:rPr>
              <a:t>© Vocabulary Ninja Ltd 2021</a:t>
            </a:r>
          </a:p>
        </p:txBody>
      </p:sp>
      <p:sp>
        <p:nvSpPr>
          <p:cNvPr id="2" name="Rectangle 1">
            <a:extLst>
              <a:ext uri="{FF2B5EF4-FFF2-40B4-BE49-F238E27FC236}">
                <a16:creationId xmlns:a16="http://schemas.microsoft.com/office/drawing/2014/main" id="{1EF74F7B-FAD1-7F69-5004-603D53930FE4}"/>
              </a:ext>
            </a:extLst>
          </p:cNvPr>
          <p:cNvSpPr/>
          <p:nvPr/>
        </p:nvSpPr>
        <p:spPr>
          <a:xfrm>
            <a:off x="3386880" y="263111"/>
            <a:ext cx="1110369" cy="923330"/>
          </a:xfrm>
          <a:prstGeom prst="rect">
            <a:avLst/>
          </a:prstGeom>
          <a:noFill/>
        </p:spPr>
        <p:txBody>
          <a:bodyPr wrap="none" lIns="91440" tIns="45720" rIns="91440" bIns="45720">
            <a:spAutoFit/>
          </a:bodyPr>
          <a:lstStyle/>
          <a:p>
            <a:pPr algn="ctr"/>
            <a:r>
              <a:rPr lang="en-US" sz="5400" b="1" dirty="0">
                <a:ln w="22225">
                  <a:solidFill>
                    <a:schemeClr val="accent2"/>
                  </a:solidFill>
                  <a:prstDash val="solid"/>
                </a:ln>
                <a:solidFill>
                  <a:schemeClr val="accent2">
                    <a:lumMod val="40000"/>
                    <a:lumOff val="60000"/>
                  </a:schemeClr>
                </a:solidFill>
              </a:rPr>
              <a:t>Joy</a:t>
            </a:r>
            <a:endParaRPr lang="en-US" sz="5400" b="1" cap="none" spc="0" dirty="0">
              <a:ln w="22225">
                <a:solidFill>
                  <a:schemeClr val="accent2"/>
                </a:solidFill>
                <a:prstDash val="solid"/>
              </a:ln>
              <a:solidFill>
                <a:schemeClr val="accent2">
                  <a:lumMod val="40000"/>
                  <a:lumOff val="60000"/>
                </a:schemeClr>
              </a:solidFill>
              <a:effectLst/>
            </a:endParaRPr>
          </a:p>
        </p:txBody>
      </p:sp>
      <p:pic>
        <p:nvPicPr>
          <p:cNvPr id="11" name="Picture 10" descr="A map of brazil and brazil&#10;&#10;AI-generated content may be incorrect.">
            <a:extLst>
              <a:ext uri="{FF2B5EF4-FFF2-40B4-BE49-F238E27FC236}">
                <a16:creationId xmlns:a16="http://schemas.microsoft.com/office/drawing/2014/main" id="{631CF709-F4D9-5310-57E0-BB0659ADCF52}"/>
              </a:ext>
            </a:extLst>
          </p:cNvPr>
          <p:cNvPicPr>
            <a:picLocks noChangeAspect="1"/>
          </p:cNvPicPr>
          <p:nvPr/>
        </p:nvPicPr>
        <p:blipFill>
          <a:blip r:embed="rId2"/>
          <a:stretch>
            <a:fillRect/>
          </a:stretch>
        </p:blipFill>
        <p:spPr>
          <a:xfrm>
            <a:off x="10901738" y="5067559"/>
            <a:ext cx="1233874" cy="1233874"/>
          </a:xfrm>
          <a:prstGeom prst="rect">
            <a:avLst/>
          </a:prstGeom>
        </p:spPr>
      </p:pic>
      <p:pic>
        <p:nvPicPr>
          <p:cNvPr id="14" name="Picture 13" descr="A statue on a mountain with a city in the background&#10;&#10;AI-generated content may be incorrect.">
            <a:extLst>
              <a:ext uri="{FF2B5EF4-FFF2-40B4-BE49-F238E27FC236}">
                <a16:creationId xmlns:a16="http://schemas.microsoft.com/office/drawing/2014/main" id="{8D784B9B-8D29-6CF9-067C-F542F975BC8A}"/>
              </a:ext>
            </a:extLst>
          </p:cNvPr>
          <p:cNvPicPr>
            <a:picLocks noChangeAspect="1"/>
          </p:cNvPicPr>
          <p:nvPr/>
        </p:nvPicPr>
        <p:blipFill>
          <a:blip r:embed="rId3"/>
          <a:stretch>
            <a:fillRect/>
          </a:stretch>
        </p:blipFill>
        <p:spPr>
          <a:xfrm>
            <a:off x="9697121" y="5334134"/>
            <a:ext cx="1368470" cy="862462"/>
          </a:xfrm>
          <a:prstGeom prst="rect">
            <a:avLst/>
          </a:prstGeom>
        </p:spPr>
      </p:pic>
      <p:pic>
        <p:nvPicPr>
          <p:cNvPr id="19" name="Picture 18" descr="A bridge over water with a clock tower and buildings&#10;&#10;AI-generated content may be incorrect.">
            <a:extLst>
              <a:ext uri="{FF2B5EF4-FFF2-40B4-BE49-F238E27FC236}">
                <a16:creationId xmlns:a16="http://schemas.microsoft.com/office/drawing/2014/main" id="{472809E0-5CA5-1FD4-6F10-9DD3AC0C9A87}"/>
              </a:ext>
            </a:extLst>
          </p:cNvPr>
          <p:cNvPicPr>
            <a:picLocks noChangeAspect="1"/>
          </p:cNvPicPr>
          <p:nvPr/>
        </p:nvPicPr>
        <p:blipFill>
          <a:blip r:embed="rId4"/>
          <a:stretch>
            <a:fillRect/>
          </a:stretch>
        </p:blipFill>
        <p:spPr>
          <a:xfrm>
            <a:off x="10058394" y="8155576"/>
            <a:ext cx="1686687" cy="948761"/>
          </a:xfrm>
          <a:prstGeom prst="rect">
            <a:avLst/>
          </a:prstGeom>
        </p:spPr>
      </p:pic>
      <p:pic>
        <p:nvPicPr>
          <p:cNvPr id="20" name="Picture 19">
            <a:extLst>
              <a:ext uri="{FF2B5EF4-FFF2-40B4-BE49-F238E27FC236}">
                <a16:creationId xmlns:a16="http://schemas.microsoft.com/office/drawing/2014/main" id="{9727F29D-10D2-BAC0-17BF-5D12076938D4}"/>
              </a:ext>
            </a:extLst>
          </p:cNvPr>
          <p:cNvPicPr>
            <a:picLocks noChangeAspect="1"/>
          </p:cNvPicPr>
          <p:nvPr/>
        </p:nvPicPr>
        <p:blipFill>
          <a:blip r:embed="rId5"/>
          <a:stretch>
            <a:fillRect/>
          </a:stretch>
        </p:blipFill>
        <p:spPr>
          <a:xfrm>
            <a:off x="11568845" y="669083"/>
            <a:ext cx="728663" cy="654874"/>
          </a:xfrm>
          <a:prstGeom prst="rect">
            <a:avLst/>
          </a:prstGeom>
        </p:spPr>
      </p:pic>
      <p:pic>
        <p:nvPicPr>
          <p:cNvPr id="23" name="Picture 22" descr="A plate with different foods on it&#10;&#10;AI-generated content may be incorrect.">
            <a:extLst>
              <a:ext uri="{FF2B5EF4-FFF2-40B4-BE49-F238E27FC236}">
                <a16:creationId xmlns:a16="http://schemas.microsoft.com/office/drawing/2014/main" id="{BABAFD4F-B706-BD8D-8335-2F643CCAC410}"/>
              </a:ext>
            </a:extLst>
          </p:cNvPr>
          <p:cNvPicPr>
            <a:picLocks noChangeAspect="1"/>
          </p:cNvPicPr>
          <p:nvPr/>
        </p:nvPicPr>
        <p:blipFill>
          <a:blip r:embed="rId6"/>
          <a:stretch>
            <a:fillRect/>
          </a:stretch>
        </p:blipFill>
        <p:spPr>
          <a:xfrm>
            <a:off x="8685855" y="6259843"/>
            <a:ext cx="738188" cy="609678"/>
          </a:xfrm>
          <a:prstGeom prst="rect">
            <a:avLst/>
          </a:prstGeom>
        </p:spPr>
      </p:pic>
      <p:pic>
        <p:nvPicPr>
          <p:cNvPr id="27" name="Picture 26" descr="A chalice and grapes on a plate&#10;&#10;AI-generated content may be incorrect.">
            <a:extLst>
              <a:ext uri="{FF2B5EF4-FFF2-40B4-BE49-F238E27FC236}">
                <a16:creationId xmlns:a16="http://schemas.microsoft.com/office/drawing/2014/main" id="{241BE739-B313-9F54-5CB1-D4AC82CFDAE4}"/>
              </a:ext>
            </a:extLst>
          </p:cNvPr>
          <p:cNvPicPr>
            <a:picLocks noChangeAspect="1"/>
          </p:cNvPicPr>
          <p:nvPr/>
        </p:nvPicPr>
        <p:blipFill>
          <a:blip r:embed="rId7"/>
          <a:stretch>
            <a:fillRect/>
          </a:stretch>
        </p:blipFill>
        <p:spPr>
          <a:xfrm>
            <a:off x="5490880" y="3732213"/>
            <a:ext cx="1605500" cy="1068387"/>
          </a:xfrm>
          <a:prstGeom prst="rect">
            <a:avLst/>
          </a:prstGeom>
        </p:spPr>
      </p:pic>
      <p:pic>
        <p:nvPicPr>
          <p:cNvPr id="32" name="Picture 31" descr="A person in a garment&#10;&#10;AI-generated content may be incorrect.">
            <a:extLst>
              <a:ext uri="{FF2B5EF4-FFF2-40B4-BE49-F238E27FC236}">
                <a16:creationId xmlns:a16="http://schemas.microsoft.com/office/drawing/2014/main" id="{30D38D09-AAC6-1BD3-4AC5-F1A4AFAC8C4C}"/>
              </a:ext>
            </a:extLst>
          </p:cNvPr>
          <p:cNvPicPr>
            <a:picLocks noChangeAspect="1"/>
          </p:cNvPicPr>
          <p:nvPr/>
        </p:nvPicPr>
        <p:blipFill>
          <a:blip r:embed="rId8"/>
          <a:stretch>
            <a:fillRect/>
          </a:stretch>
        </p:blipFill>
        <p:spPr>
          <a:xfrm>
            <a:off x="8953500" y="2201942"/>
            <a:ext cx="873450" cy="491087"/>
          </a:xfrm>
          <a:prstGeom prst="rect">
            <a:avLst/>
          </a:prstGeom>
        </p:spPr>
      </p:pic>
      <p:pic>
        <p:nvPicPr>
          <p:cNvPr id="34" name="Picture 33" descr="A group of women in white and red dresses marching in a parade&#10;&#10;AI-generated content may be incorrect.">
            <a:extLst>
              <a:ext uri="{FF2B5EF4-FFF2-40B4-BE49-F238E27FC236}">
                <a16:creationId xmlns:a16="http://schemas.microsoft.com/office/drawing/2014/main" id="{D15706A8-F02C-77D2-E70F-885AD678FF2A}"/>
              </a:ext>
            </a:extLst>
          </p:cNvPr>
          <p:cNvPicPr>
            <a:picLocks noChangeAspect="1"/>
          </p:cNvPicPr>
          <p:nvPr/>
        </p:nvPicPr>
        <p:blipFill>
          <a:blip r:embed="rId9"/>
          <a:stretch>
            <a:fillRect/>
          </a:stretch>
        </p:blipFill>
        <p:spPr>
          <a:xfrm>
            <a:off x="8892734" y="3014321"/>
            <a:ext cx="851062" cy="566343"/>
          </a:xfrm>
          <a:prstGeom prst="rect">
            <a:avLst/>
          </a:prstGeom>
        </p:spPr>
      </p:pic>
      <p:pic>
        <p:nvPicPr>
          <p:cNvPr id="37" name="Picture 36" descr="A diagram of a wire switch&#10;&#10;AI-generated content may be incorrect.">
            <a:extLst>
              <a:ext uri="{FF2B5EF4-FFF2-40B4-BE49-F238E27FC236}">
                <a16:creationId xmlns:a16="http://schemas.microsoft.com/office/drawing/2014/main" id="{8470668C-A117-CE82-2C99-5390163AE2B3}"/>
              </a:ext>
            </a:extLst>
          </p:cNvPr>
          <p:cNvPicPr>
            <a:picLocks noChangeAspect="1"/>
          </p:cNvPicPr>
          <p:nvPr/>
        </p:nvPicPr>
        <p:blipFill>
          <a:blip r:embed="rId10"/>
          <a:stretch>
            <a:fillRect/>
          </a:stretch>
        </p:blipFill>
        <p:spPr>
          <a:xfrm>
            <a:off x="7604745" y="3865003"/>
            <a:ext cx="1709370" cy="1066241"/>
          </a:xfrm>
          <a:prstGeom prst="rect">
            <a:avLst/>
          </a:prstGeom>
        </p:spPr>
      </p:pic>
    </p:spTree>
    <p:extLst>
      <p:ext uri="{BB962C8B-B14F-4D97-AF65-F5344CB8AC3E}">
        <p14:creationId xmlns:p14="http://schemas.microsoft.com/office/powerpoint/2010/main" val="364418815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892</TotalTime>
  <Words>1120</Words>
  <Application>Microsoft Office PowerPoint</Application>
  <PresentationFormat>A3 Paper (297x420 mm)</PresentationFormat>
  <Paragraphs>100</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Gill Sans MT</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Andrew Jennings</dc:creator>
  <cp:lastModifiedBy>Miss Sambles</cp:lastModifiedBy>
  <cp:revision>43</cp:revision>
  <dcterms:created xsi:type="dcterms:W3CDTF">2020-09-22T12:40:30Z</dcterms:created>
  <dcterms:modified xsi:type="dcterms:W3CDTF">2026-01-26T08:18:15Z</dcterms:modified>
</cp:coreProperties>
</file>