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handoutMasterIdLst>
    <p:handoutMasterId r:id="rId18"/>
  </p:handoutMasterIdLst>
  <p:sldIdLst>
    <p:sldId id="270" r:id="rId2"/>
    <p:sldId id="256" r:id="rId3"/>
    <p:sldId id="259" r:id="rId4"/>
    <p:sldId id="269" r:id="rId5"/>
    <p:sldId id="261" r:id="rId6"/>
    <p:sldId id="258" r:id="rId7"/>
    <p:sldId id="268" r:id="rId8"/>
    <p:sldId id="271" r:id="rId9"/>
    <p:sldId id="274" r:id="rId10"/>
    <p:sldId id="275" r:id="rId11"/>
    <p:sldId id="276" r:id="rId12"/>
    <p:sldId id="278" r:id="rId13"/>
    <p:sldId id="279" r:id="rId14"/>
    <p:sldId id="281" r:id="rId15"/>
    <p:sldId id="273" r:id="rId16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677" autoAdjust="0"/>
  </p:normalViewPr>
  <p:slideViewPr>
    <p:cSldViewPr>
      <p:cViewPr varScale="1">
        <p:scale>
          <a:sx n="102" d="100"/>
          <a:sy n="102" d="100"/>
        </p:scale>
        <p:origin x="26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1662" y="-96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2373F-AFD0-4E4F-B5CF-0F9A5B780B25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EA3C44-97F0-463B-A424-FC6F96845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492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FE1875-FE87-447B-8C7D-55185352D39C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D518B-2687-4D42-BE49-88CAE9088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81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518B-2687-4D42-BE49-88CAE9088EE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232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22AB4C0-8E43-47B0-9AB6-435DE970CD98}" type="datetime1">
              <a:rPr lang="en-GB" smtClean="0"/>
              <a:t>05/09/2024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4A90-D231-428C-BE01-19D707B26D08}" type="datetime1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70EDA-3CF6-4A8C-8E12-42D38855B730}" type="datetime1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C2183-C14D-4624-A734-0A4849CCBE30}" type="datetime1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99E28-BA1A-47F3-80F1-598116A092E3}" type="datetime1">
              <a:rPr lang="en-GB" smtClean="0"/>
              <a:t>05/09/2024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02440-E221-4B3D-B58E-B4584F3CAB5D}" type="datetime1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FC84C-5E47-4D8A-9904-4630ED4A8730}" type="datetime1">
              <a:rPr lang="en-GB" smtClean="0"/>
              <a:t>05/09/2024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6C970-2C40-47F4-9DDE-2D6C35EB0A84}" type="datetime1">
              <a:rPr lang="en-GB" smtClean="0"/>
              <a:t>05/09/2024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ADDCF-C5F9-468D-933C-2FB5E564B347}" type="datetime1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E081F-5692-4343-B822-F852C35BEDE9}" type="datetime1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A44A6-0D38-41A6-B184-74B85DD7066A}" type="datetime1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B861927-672C-4D63-B08D-E1787A9B1E41}" type="datetime1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96ABBEC-D9D8-4969-9015-526FF18ABA2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www.hookecourt.co.uk/residential/programmes/history/wartime-evacue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971600" y="119675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9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Year 6 2024 Residential Trip</a:t>
            </a:r>
            <a:endParaRPr lang="en-GB" sz="96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4932040" y="2636912"/>
            <a:ext cx="3200400" cy="864096"/>
          </a:xfrm>
        </p:spPr>
        <p:txBody>
          <a:bodyPr>
            <a:normAutofit lnSpcReduction="10000"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Topic Trip</a:t>
            </a:r>
            <a:endParaRPr lang="en-GB" sz="54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8"/>
          <a:stretch/>
        </p:blipFill>
        <p:spPr bwMode="auto">
          <a:xfrm>
            <a:off x="0" y="2247572"/>
            <a:ext cx="4251949" cy="2990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0" y="3353242"/>
            <a:ext cx="2904565" cy="1630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843" y="5137169"/>
            <a:ext cx="2603031" cy="14613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1946" y="4365104"/>
            <a:ext cx="53621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090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271" y="188640"/>
            <a:ext cx="8305800" cy="1981200"/>
          </a:xfrm>
        </p:spPr>
        <p:txBody>
          <a:bodyPr>
            <a:normAutofit fontScale="90000"/>
          </a:bodyPr>
          <a:lstStyle/>
          <a:p>
            <a:r>
              <a:rPr lang="en-GB" sz="80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Hooke Court Residential Centre</a:t>
            </a:r>
            <a:endParaRPr lang="en-GB" sz="80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40" b="16841"/>
          <a:stretch/>
        </p:blipFill>
        <p:spPr>
          <a:xfrm>
            <a:off x="285271" y="2924944"/>
            <a:ext cx="8679217" cy="352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1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560" y="980728"/>
            <a:ext cx="7958138" cy="985837"/>
          </a:xfrm>
          <a:noFill/>
          <a:ln/>
        </p:spPr>
        <p:txBody>
          <a:bodyPr>
            <a:normAutofit fontScale="90000"/>
          </a:bodyPr>
          <a:lstStyle/>
          <a:p>
            <a:r>
              <a:rPr lang="en-GB" sz="4800" b="1" u="sng" dirty="0">
                <a:solidFill>
                  <a:schemeClr val="tx1"/>
                </a:solidFill>
                <a:latin typeface="Bradley Hand ITC" panose="03070402050302030203" pitchFamily="66" charset="0"/>
              </a:rPr>
              <a:t>Hooke Court Residential Centre</a:t>
            </a:r>
            <a:endParaRPr lang="en-GB" sz="4800" b="1" u="sng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060848"/>
            <a:ext cx="8229600" cy="452596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400" b="1" dirty="0">
                <a:latin typeface="Bradley Hand ITC" panose="03070402050302030203" pitchFamily="66" charset="0"/>
              </a:rPr>
              <a:t>Situated 15 miles north west of Dorchester in the village of Hooke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400" b="1" dirty="0" smtClean="0">
                <a:latin typeface="Bradley Hand ITC" panose="03070402050302030203" pitchFamily="66" charset="0"/>
              </a:rPr>
              <a:t>Opened </a:t>
            </a:r>
            <a:r>
              <a:rPr lang="en-GB" sz="4400" b="1" dirty="0">
                <a:latin typeface="Bradley Hand ITC" panose="03070402050302030203" pitchFamily="66" charset="0"/>
              </a:rPr>
              <a:t>in 1994 by Peter and Mandy Cooper, Hooke Court remains a small family run business where the quality and safety of the </a:t>
            </a:r>
            <a:r>
              <a:rPr lang="en-GB" sz="4400" b="1" dirty="0" smtClean="0">
                <a:latin typeface="Bradley Hand ITC" panose="03070402050302030203" pitchFamily="66" charset="0"/>
              </a:rPr>
              <a:t>service provided </a:t>
            </a:r>
            <a:r>
              <a:rPr lang="en-GB" sz="4400" b="1" dirty="0">
                <a:latin typeface="Bradley Hand ITC" panose="03070402050302030203" pitchFamily="66" charset="0"/>
              </a:rPr>
              <a:t>is paramount. 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93593"/>
            <a:ext cx="43624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321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0019" y="332656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>
                <a:latin typeface="Bradley Hand ITC" panose="03070402050302030203" pitchFamily="66" charset="0"/>
              </a:rPr>
              <a:t>KEY FEATURES</a:t>
            </a:r>
            <a:endParaRPr lang="en-GB" sz="5400" u="sng" dirty="0">
              <a:latin typeface="Bradley Hand ITC" panose="03070402050302030203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71600" y="1340768"/>
            <a:ext cx="6777317" cy="3508977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Grade </a:t>
            </a:r>
            <a:r>
              <a:rPr lang="en-GB" sz="2800" b="1" dirty="0" smtClean="0">
                <a:latin typeface="Bradley Hand ITC" panose="03070402050302030203" pitchFamily="66" charset="0"/>
              </a:rPr>
              <a:t>II </a:t>
            </a:r>
            <a:r>
              <a:rPr lang="en-GB" sz="2800" b="1" dirty="0">
                <a:latin typeface="Bradley Hand ITC" panose="03070402050302030203" pitchFamily="66" charset="0"/>
              </a:rPr>
              <a:t>listed 14</a:t>
            </a:r>
            <a:r>
              <a:rPr lang="en-GB" sz="2800" b="1" baseline="30000" dirty="0">
                <a:latin typeface="Bradley Hand ITC" panose="03070402050302030203" pitchFamily="66" charset="0"/>
              </a:rPr>
              <a:t>th</a:t>
            </a:r>
            <a:r>
              <a:rPr lang="en-GB" sz="2800" b="1" dirty="0">
                <a:latin typeface="Bradley Hand ITC" panose="03070402050302030203" pitchFamily="66" charset="0"/>
              </a:rPr>
              <a:t> century manor house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Stunning historical, rural location that brings learning to life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Accommodation for up to 190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 smtClean="0">
                <a:latin typeface="Bradley Hand ITC" panose="03070402050302030203" pitchFamily="66" charset="0"/>
              </a:rPr>
              <a:t>Twenty-four </a:t>
            </a:r>
            <a:r>
              <a:rPr lang="en-GB" sz="2800" b="1" dirty="0">
                <a:latin typeface="Bradley Hand ITC" panose="03070402050302030203" pitchFamily="66" charset="0"/>
              </a:rPr>
              <a:t>acres of landscaped grounds and woodlands  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Playground, playing fields and low ropes course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2800" b="1" dirty="0">
                <a:latin typeface="Bradley Hand ITC" panose="03070402050302030203" pitchFamily="66" charset="0"/>
              </a:rPr>
              <a:t>All groups are fully catered for and accommodated in their own area</a:t>
            </a:r>
          </a:p>
          <a:p>
            <a:pPr>
              <a:buClr>
                <a:schemeClr val="tx1"/>
              </a:buClr>
            </a:pPr>
            <a:endParaRPr lang="en-GB" sz="2800" b="1" dirty="0">
              <a:latin typeface="Bradley Hand ITC" panose="03070402050302030203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728019"/>
            <a:ext cx="2396505" cy="757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02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0872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>
                <a:latin typeface="Bradley Hand ITC" panose="03070402050302030203" pitchFamily="66" charset="0"/>
              </a:rPr>
              <a:t>Food</a:t>
            </a:r>
            <a:r>
              <a:rPr lang="en-GB" sz="4800" b="1" u="sng" dirty="0">
                <a:latin typeface="Bradley Hand ITC" panose="03070402050302030203" pitchFamily="66" charset="0"/>
              </a:rPr>
              <a:t/>
            </a:r>
            <a:br>
              <a:rPr lang="en-GB" sz="4800" b="1" u="sng" dirty="0">
                <a:latin typeface="Bradley Hand ITC" panose="03070402050302030203" pitchFamily="66" charset="0"/>
              </a:rPr>
            </a:br>
            <a:endParaRPr lang="en-GB" sz="4800" b="1" u="sng" dirty="0">
              <a:latin typeface="Bradley Hand ITC" panose="03070402050302030203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772816"/>
            <a:ext cx="7560956" cy="3508977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b="1" dirty="0" smtClean="0">
                <a:latin typeface="Bradley Hand ITC" panose="03070402050302030203" pitchFamily="66" charset="0"/>
              </a:rPr>
              <a:t>Hooke Court  </a:t>
            </a:r>
            <a:r>
              <a:rPr lang="en-GB" sz="3200" b="1" dirty="0">
                <a:latin typeface="Bradley Hand ITC" panose="03070402050302030203" pitchFamily="66" charset="0"/>
              </a:rPr>
              <a:t>provide locally sourced, home-cooked food for  </a:t>
            </a:r>
            <a:r>
              <a:rPr lang="en-GB" sz="3200" b="1" dirty="0" smtClean="0">
                <a:latin typeface="Bradley Hand ITC" panose="03070402050302030203" pitchFamily="66" charset="0"/>
              </a:rPr>
              <a:t>the children.  </a:t>
            </a:r>
            <a:r>
              <a:rPr lang="en-GB" sz="3200" b="1" dirty="0">
                <a:latin typeface="Bradley Hand ITC" panose="03070402050302030203" pitchFamily="66" charset="0"/>
              </a:rPr>
              <a:t>Where possible the food grown at Hooke Court is included in </a:t>
            </a:r>
            <a:r>
              <a:rPr lang="en-GB" sz="3200" b="1" dirty="0" smtClean="0">
                <a:latin typeface="Bradley Hand ITC" panose="03070402050302030203" pitchFamily="66" charset="0"/>
              </a:rPr>
              <a:t>the </a:t>
            </a:r>
            <a:r>
              <a:rPr lang="en-GB" sz="3200" b="1" dirty="0">
                <a:latin typeface="Bradley Hand ITC" panose="03070402050302030203" pitchFamily="66" charset="0"/>
              </a:rPr>
              <a:t>menus. The food is healthy and nutritious whilst still appealing to a child's taste</a:t>
            </a:r>
            <a:r>
              <a:rPr lang="en-GB" sz="3200" b="1" dirty="0" smtClean="0">
                <a:latin typeface="Bradley Hand ITC" panose="03070402050302030203" pitchFamily="66" charset="0"/>
              </a:rPr>
              <a:t>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3200" b="1" dirty="0" smtClean="0">
                <a:latin typeface="Bradley Hand ITC" panose="03070402050302030203" pitchFamily="66" charset="0"/>
              </a:rPr>
              <a:t>The children are provided with a </a:t>
            </a:r>
            <a:r>
              <a:rPr lang="en-GB" sz="3200" b="1" dirty="0">
                <a:latin typeface="Bradley Hand ITC" panose="03070402050302030203" pitchFamily="66" charset="0"/>
              </a:rPr>
              <a:t>packed lunch, hot evening meal and breakfast.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56" b="16651"/>
          <a:stretch/>
        </p:blipFill>
        <p:spPr>
          <a:xfrm>
            <a:off x="467544" y="1"/>
            <a:ext cx="2248361" cy="14127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60" y="4957211"/>
            <a:ext cx="1308640" cy="17215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366" y="48940"/>
            <a:ext cx="2540715" cy="17045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6062" y="4950170"/>
            <a:ext cx="1452885" cy="173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03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688928"/>
            <a:ext cx="7024744" cy="720750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latin typeface="Bradley Hand ITC" panose="03070402050302030203" pitchFamily="66" charset="0"/>
              </a:rPr>
              <a:t>Where do we </a:t>
            </a:r>
            <a:r>
              <a:rPr lang="en-GB" sz="4800" b="1" u="sng" dirty="0" smtClean="0">
                <a:latin typeface="Bradley Hand ITC" panose="03070402050302030203" pitchFamily="66" charset="0"/>
              </a:rPr>
              <a:t>stay?</a:t>
            </a:r>
            <a:endParaRPr lang="en-GB" sz="4800" b="1" u="sng" dirty="0">
              <a:latin typeface="Bradley Hand ITC" panose="03070402050302030203" pitchFamily="66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47170" y="2348880"/>
            <a:ext cx="8353425" cy="429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1"/>
              </a:buClr>
              <a:buSzPct val="85000"/>
              <a:buFont typeface="Wingdings" panose="05000000000000000000" pitchFamily="2" charset="2"/>
              <a:buChar char="§"/>
            </a:pPr>
            <a:r>
              <a:rPr lang="en-GB" sz="2500" b="1" dirty="0">
                <a:latin typeface="Bradley Hand ITC" panose="03070402050302030203" pitchFamily="66" charset="0"/>
              </a:rPr>
              <a:t>Children sleep in bunk bedded dormitories each accommodating up to 8 to 10  children, with adjoining bathroom facilities</a:t>
            </a:r>
            <a:r>
              <a:rPr lang="en-GB" sz="2500" b="1" dirty="0" smtClean="0">
                <a:latin typeface="Bradley Hand ITC" panose="03070402050302030203" pitchFamily="66" charset="0"/>
              </a:rPr>
              <a:t>.</a:t>
            </a:r>
            <a:r>
              <a:rPr lang="en-GB" sz="2500" b="1" dirty="0">
                <a:latin typeface="Bradley Hand ITC" panose="03070402050302030203" pitchFamily="66" charset="0"/>
              </a:rPr>
              <a:t> Duvets, sheets, pillows etc. are all provided, towels are not.</a:t>
            </a:r>
          </a:p>
          <a:p>
            <a:pPr marL="342900" indent="-342900">
              <a:spcBef>
                <a:spcPct val="50000"/>
              </a:spcBef>
              <a:buClr>
                <a:schemeClr val="tx1"/>
              </a:buClr>
              <a:buSzPct val="85000"/>
              <a:buFont typeface="Wingdings" panose="05000000000000000000" pitchFamily="2" charset="2"/>
              <a:buChar char="§"/>
            </a:pPr>
            <a:r>
              <a:rPr lang="en-GB" sz="2500" b="1" dirty="0" smtClean="0">
                <a:latin typeface="Bradley Hand ITC" panose="03070402050302030203" pitchFamily="66" charset="0"/>
              </a:rPr>
              <a:t>There </a:t>
            </a:r>
            <a:r>
              <a:rPr lang="en-GB" sz="2500" b="1" dirty="0">
                <a:latin typeface="Bradley Hand ITC" panose="03070402050302030203" pitchFamily="66" charset="0"/>
              </a:rPr>
              <a:t>are play areas immediately outside all of the accommodation </a:t>
            </a:r>
            <a:r>
              <a:rPr lang="en-GB" sz="2500" b="1" dirty="0" smtClean="0">
                <a:latin typeface="Bradley Hand ITC" panose="03070402050302030203" pitchFamily="66" charset="0"/>
              </a:rPr>
              <a:t>units. </a:t>
            </a:r>
            <a:r>
              <a:rPr lang="en-GB" sz="2500" b="1" dirty="0">
                <a:latin typeface="Bradley Hand ITC" panose="03070402050302030203" pitchFamily="66" charset="0"/>
              </a:rPr>
              <a:t> </a:t>
            </a:r>
            <a:r>
              <a:rPr lang="en-GB" sz="2500" b="1" dirty="0" smtClean="0">
                <a:latin typeface="Bradley Hand ITC" panose="03070402050302030203" pitchFamily="66" charset="0"/>
              </a:rPr>
              <a:t>There </a:t>
            </a:r>
            <a:r>
              <a:rPr lang="en-GB" sz="2500" b="1" dirty="0">
                <a:latin typeface="Bradley Hand ITC" panose="03070402050302030203" pitchFamily="66" charset="0"/>
              </a:rPr>
              <a:t>are </a:t>
            </a:r>
            <a:r>
              <a:rPr lang="en-GB" sz="2500" b="1" dirty="0" smtClean="0">
                <a:latin typeface="Bradley Hand ITC" panose="03070402050302030203" pitchFamily="66" charset="0"/>
              </a:rPr>
              <a:t>staff bedrooms</a:t>
            </a:r>
            <a:r>
              <a:rPr lang="en-GB" sz="2500" b="1" dirty="0">
                <a:latin typeface="Bradley Hand ITC" panose="03070402050302030203" pitchFamily="66" charset="0"/>
              </a:rPr>
              <a:t> </a:t>
            </a:r>
            <a:r>
              <a:rPr lang="en-GB" sz="2500" b="1" dirty="0" smtClean="0">
                <a:latin typeface="Bradley Hand ITC" panose="03070402050302030203" pitchFamily="66" charset="0"/>
              </a:rPr>
              <a:t>in the same  unit. On </a:t>
            </a:r>
            <a:r>
              <a:rPr lang="en-GB" sz="2500" b="1" dirty="0">
                <a:latin typeface="Bradley Hand ITC" panose="03070402050302030203" pitchFamily="66" charset="0"/>
              </a:rPr>
              <a:t>the ground floor of the accommodation there is a common room, boot room and kitchenette equipped with fridge and kettle where groups can prepare their own bedtime and break time drinks if required. </a:t>
            </a:r>
          </a:p>
        </p:txBody>
      </p:sp>
      <p:pic>
        <p:nvPicPr>
          <p:cNvPr id="2050" name="Picture 2" descr="Boys chill out in their d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15" y="172559"/>
            <a:ext cx="1595489" cy="196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ys playing in their do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839" y="172559"/>
            <a:ext cx="1766755" cy="217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9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Dates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 smtClean="0">
                <a:latin typeface="Bradley Hand ITC" panose="03070402050302030203" pitchFamily="66" charset="0"/>
              </a:rPr>
              <a:t>Monday 4</a:t>
            </a:r>
            <a:r>
              <a:rPr lang="en-GB" sz="4000" b="1" baseline="30000" dirty="0" smtClean="0">
                <a:latin typeface="Bradley Hand ITC" panose="03070402050302030203" pitchFamily="66" charset="0"/>
              </a:rPr>
              <a:t>th</a:t>
            </a:r>
            <a:r>
              <a:rPr lang="en-GB" sz="4000" b="1" dirty="0" smtClean="0">
                <a:latin typeface="Bradley Hand ITC" panose="03070402050302030203" pitchFamily="66" charset="0"/>
              </a:rPr>
              <a:t> November– </a:t>
            </a:r>
          </a:p>
          <a:p>
            <a:pPr marL="68580" indent="0">
              <a:buClr>
                <a:schemeClr val="tx1"/>
              </a:buClr>
              <a:buNone/>
            </a:pPr>
            <a:r>
              <a:rPr lang="en-GB" sz="4000" b="1" dirty="0" smtClean="0">
                <a:latin typeface="Bradley Hand ITC" panose="03070402050302030203" pitchFamily="66" charset="0"/>
              </a:rPr>
              <a:t>Wednesday</a:t>
            </a:r>
            <a:r>
              <a:rPr lang="en-GB" sz="4000" b="1" dirty="0">
                <a:latin typeface="Bradley Hand ITC" panose="03070402050302030203" pitchFamily="66" charset="0"/>
              </a:rPr>
              <a:t> </a:t>
            </a:r>
            <a:r>
              <a:rPr lang="en-GB" sz="4000" b="1" dirty="0" smtClean="0">
                <a:latin typeface="Bradley Hand ITC" panose="03070402050302030203" pitchFamily="66" charset="0"/>
              </a:rPr>
              <a:t>6</a:t>
            </a:r>
            <a:r>
              <a:rPr lang="en-GB" sz="4000" b="1" baseline="30000" dirty="0" smtClean="0">
                <a:latin typeface="Bradley Hand ITC" panose="03070402050302030203" pitchFamily="66" charset="0"/>
              </a:rPr>
              <a:t>th</a:t>
            </a:r>
            <a:r>
              <a:rPr lang="en-GB" sz="4000" b="1" dirty="0" smtClean="0">
                <a:latin typeface="Bradley Hand ITC" panose="03070402050302030203" pitchFamily="66" charset="0"/>
              </a:rPr>
              <a:t> November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>
                <a:latin typeface="Bradley Hand ITC" panose="03070402050302030203" pitchFamily="66" charset="0"/>
              </a:rPr>
              <a:t>On Wednesday </a:t>
            </a:r>
            <a:r>
              <a:rPr lang="en-GB" sz="4000" b="1" dirty="0" smtClean="0">
                <a:latin typeface="Bradley Hand ITC" panose="03070402050302030203" pitchFamily="66" charset="0"/>
              </a:rPr>
              <a:t>afternoon, on the way home,  </a:t>
            </a:r>
            <a:r>
              <a:rPr lang="en-GB" sz="4000" b="1" dirty="0">
                <a:latin typeface="Bradley Hand ITC" panose="03070402050302030203" pitchFamily="66" charset="0"/>
              </a:rPr>
              <a:t>we </a:t>
            </a:r>
            <a:r>
              <a:rPr lang="en-GB" sz="4000" b="1" dirty="0" smtClean="0">
                <a:latin typeface="Bradley Hand ITC" panose="03070402050302030203" pitchFamily="66" charset="0"/>
              </a:rPr>
              <a:t>will </a:t>
            </a:r>
            <a:r>
              <a:rPr lang="en-GB" sz="4000" b="1" dirty="0">
                <a:latin typeface="Bradley Hand ITC" panose="03070402050302030203" pitchFamily="66" charset="0"/>
              </a:rPr>
              <a:t>visit the Tank Museum at </a:t>
            </a:r>
            <a:r>
              <a:rPr lang="en-GB" sz="4000" b="1" dirty="0" smtClean="0">
                <a:latin typeface="Bradley Hand ITC" panose="03070402050302030203" pitchFamily="66" charset="0"/>
              </a:rPr>
              <a:t>Bovington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GB" sz="4000" b="1" dirty="0" smtClean="0">
                <a:latin typeface="Bradley Hand ITC" panose="03070402050302030203" pitchFamily="66" charset="0"/>
              </a:rPr>
              <a:t>We plan to be back at school approximately 3.30pm.</a:t>
            </a:r>
            <a:endParaRPr lang="en-GB" b="1" dirty="0" smtClean="0">
              <a:latin typeface="Bradley Hand ITC" panose="03070402050302030203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266" y="5599795"/>
            <a:ext cx="1403648" cy="105273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452" y="255329"/>
            <a:ext cx="2952750" cy="18002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3876" y="135007"/>
            <a:ext cx="2197722" cy="15806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206" y="5599795"/>
            <a:ext cx="1501075" cy="11339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2108" y="1970058"/>
            <a:ext cx="2660164" cy="127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0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18864" y="193576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Fun times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10" y="332656"/>
            <a:ext cx="2808312" cy="188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991" y="1307514"/>
            <a:ext cx="2235493" cy="14328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42" y="2200870"/>
            <a:ext cx="1562100" cy="2066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2470" y="1209534"/>
            <a:ext cx="2981325" cy="1628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586" y="4654349"/>
            <a:ext cx="1819275" cy="1438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1850" y="2838309"/>
            <a:ext cx="1666875" cy="2171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72976" y="4363836"/>
            <a:ext cx="1647825" cy="2019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0368" y="2842876"/>
            <a:ext cx="1323449" cy="1957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61512" y="5136648"/>
            <a:ext cx="2297306" cy="12464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31110" y="4839058"/>
            <a:ext cx="1253304" cy="1527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0905" y="2808693"/>
            <a:ext cx="2289547" cy="145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3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One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484784"/>
            <a:ext cx="7056784" cy="3985668"/>
          </a:xfrm>
        </p:spPr>
        <p:txBody>
          <a:bodyPr>
            <a:normAutofit fontScale="92500"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Children to arrive at school at 8:15 we will be leaving promptly at 9:00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If the children have any medicines they will need to be handed to a teacher, clearly labelled with name of  child and dosage required.                 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The children will need a </a:t>
            </a:r>
            <a:r>
              <a:rPr lang="en-GB" b="1" u="sng" dirty="0" smtClean="0">
                <a:latin typeface="Bradley Hand ITC" panose="03070402050302030203" pitchFamily="66" charset="0"/>
              </a:rPr>
              <a:t>packed </a:t>
            </a:r>
            <a:r>
              <a:rPr lang="en-GB" b="1" u="sng" dirty="0" smtClean="0">
                <a:latin typeface="Bradley Hand ITC" panose="03070402050302030203" pitchFamily="66" charset="0"/>
              </a:rPr>
              <a:t>lunch for the first day.</a:t>
            </a:r>
            <a:endParaRPr lang="en-GB" b="1" u="sng" dirty="0" smtClean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When we arrive, at Hooke Court, the children will be put into their dorms.</a:t>
            </a:r>
          </a:p>
          <a:p>
            <a:r>
              <a:rPr lang="en-GB" b="1" dirty="0" smtClean="0">
                <a:latin typeface="Bradley Hand ITC" panose="03070402050302030203" pitchFamily="66" charset="0"/>
              </a:rPr>
              <a:t>The children will be expected to make their own beds-all bedding provided</a:t>
            </a:r>
            <a:r>
              <a:rPr lang="en-GB" dirty="0" smtClean="0">
                <a:latin typeface="Bradley Hand ITC" panose="03070402050302030203" pitchFamily="66" charset="0"/>
              </a:rPr>
              <a:t>.</a:t>
            </a:r>
            <a:endParaRPr lang="en-GB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74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One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700808"/>
            <a:ext cx="6777317" cy="410445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Lucida Calligraphy" panose="03010101010101010101" pitchFamily="66" charset="0"/>
              </a:rPr>
              <a:t>Travel and arrival at Hooke Court</a:t>
            </a:r>
          </a:p>
          <a:p>
            <a:r>
              <a:rPr lang="en-GB" dirty="0" smtClean="0">
                <a:latin typeface="Lucida Calligraphy" panose="03010101010101010101" pitchFamily="66" charset="0"/>
              </a:rPr>
              <a:t>Team Building activities.</a:t>
            </a:r>
          </a:p>
          <a:p>
            <a:r>
              <a:rPr lang="en-GB" dirty="0" smtClean="0">
                <a:latin typeface="Lucida Calligraphy" panose="03010101010101010101" pitchFamily="66" charset="0"/>
              </a:rPr>
              <a:t>Evening Meal</a:t>
            </a:r>
          </a:p>
          <a:p>
            <a:endParaRPr lang="en-GB" dirty="0">
              <a:latin typeface="Lucida Calligraphy" panose="03010101010101010101" pitchFamily="66" charset="0"/>
            </a:endParaRPr>
          </a:p>
          <a:p>
            <a:endParaRPr lang="en-GB" dirty="0" smtClean="0">
              <a:latin typeface="Lucida Calligraphy" panose="03010101010101010101" pitchFamily="66" charset="0"/>
            </a:endParaRPr>
          </a:p>
          <a:p>
            <a:pPr marL="68580" indent="0">
              <a:buNone/>
            </a:pPr>
            <a:r>
              <a:rPr lang="en-GB" dirty="0">
                <a:latin typeface="Lucida Calligraphy" panose="03010101010101010101" pitchFamily="66" charset="0"/>
              </a:rPr>
              <a:t> </a:t>
            </a:r>
            <a:r>
              <a:rPr lang="en-GB" b="1" dirty="0" smtClean="0">
                <a:latin typeface="Lucida Calligraphy" panose="03010101010101010101" pitchFamily="66" charset="0"/>
              </a:rPr>
              <a:t>Day </a:t>
            </a:r>
            <a:r>
              <a:rPr lang="en-GB" b="1" dirty="0">
                <a:latin typeface="Lucida Calligraphy" panose="03010101010101010101" pitchFamily="66" charset="0"/>
              </a:rPr>
              <a:t>One (evening)</a:t>
            </a:r>
            <a:endParaRPr lang="en-GB" dirty="0">
              <a:latin typeface="Lucida Calligraphy" panose="03010101010101010101" pitchFamily="66" charset="0"/>
            </a:endParaRPr>
          </a:p>
          <a:p>
            <a:r>
              <a:rPr lang="en-GB" dirty="0">
                <a:latin typeface="Lucida Calligraphy" panose="03010101010101010101" pitchFamily="66" charset="0"/>
              </a:rPr>
              <a:t>Songs from the war around the camp fire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238" y="189581"/>
            <a:ext cx="1965097" cy="15509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278" y="4725144"/>
            <a:ext cx="30765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0528" y="2360489"/>
            <a:ext cx="2981325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3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Day Two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6792"/>
            <a:ext cx="7848872" cy="4680520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>
                <a:latin typeface="Lucida Calligraphy" panose="03010101010101010101" pitchFamily="66" charset="0"/>
              </a:rPr>
              <a:t>Breakfast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WW2 </a:t>
            </a:r>
            <a:r>
              <a:rPr lang="en-GB" sz="2000" dirty="0" smtClean="0">
                <a:latin typeface="Lucida Calligraphy" panose="03010101010101010101" pitchFamily="66" charset="0"/>
              </a:rPr>
              <a:t>Day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 smtClean="0">
                <a:latin typeface="Lucida Calligraphy" panose="03010101010101010101" pitchFamily="66" charset="0"/>
              </a:rPr>
              <a:t>Lunch</a:t>
            </a:r>
          </a:p>
          <a:p>
            <a:endParaRPr lang="en-GB" sz="2000" dirty="0" smtClean="0">
              <a:latin typeface="Lucida Calligraphy" panose="03010101010101010101" pitchFamily="66" charset="0"/>
            </a:endParaRPr>
          </a:p>
          <a:p>
            <a:r>
              <a:rPr lang="en-GB" sz="2000" dirty="0" smtClean="0">
                <a:latin typeface="Lucida Calligraphy" panose="03010101010101010101" pitchFamily="66" charset="0"/>
              </a:rPr>
              <a:t>WW2 </a:t>
            </a:r>
            <a:r>
              <a:rPr lang="en-GB" sz="2000" dirty="0">
                <a:latin typeface="Lucida Calligraphy" panose="03010101010101010101" pitchFamily="66" charset="0"/>
              </a:rPr>
              <a:t>Day </a:t>
            </a:r>
            <a:r>
              <a:rPr lang="en-GB" sz="2000" dirty="0" smtClean="0">
                <a:latin typeface="Lucida Calligraphy" panose="03010101010101010101" pitchFamily="66" charset="0"/>
              </a:rPr>
              <a:t>Continued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Free </a:t>
            </a:r>
            <a:r>
              <a:rPr lang="en-GB" sz="2000" dirty="0" smtClean="0">
                <a:latin typeface="Lucida Calligraphy" panose="03010101010101010101" pitchFamily="66" charset="0"/>
              </a:rPr>
              <a:t>Time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VE </a:t>
            </a:r>
            <a:r>
              <a:rPr lang="en-GB" sz="2000" dirty="0" smtClean="0">
                <a:latin typeface="Lucida Calligraphy" panose="03010101010101010101" pitchFamily="66" charset="0"/>
              </a:rPr>
              <a:t>Party</a:t>
            </a:r>
          </a:p>
          <a:p>
            <a:endParaRPr lang="en-GB" sz="2000" dirty="0">
              <a:latin typeface="Lucida Calligraphy" panose="03010101010101010101" pitchFamily="66" charset="0"/>
            </a:endParaRPr>
          </a:p>
          <a:p>
            <a:r>
              <a:rPr lang="en-GB" sz="2000" dirty="0">
                <a:latin typeface="Lucida Calligraphy" panose="03010101010101010101" pitchFamily="66" charset="0"/>
              </a:rPr>
              <a:t>Who </a:t>
            </a:r>
            <a:r>
              <a:rPr lang="en-GB" sz="2000" dirty="0" err="1">
                <a:latin typeface="Lucida Calligraphy" panose="03010101010101010101" pitchFamily="66" charset="0"/>
              </a:rPr>
              <a:t>Dunnit</a:t>
            </a:r>
            <a:r>
              <a:rPr lang="en-GB" sz="2000" dirty="0">
                <a:latin typeface="Lucida Calligraphy" panose="03010101010101010101" pitchFamily="66" charset="0"/>
              </a:rPr>
              <a:t> @ Hooke Court</a:t>
            </a:r>
            <a:endParaRPr lang="en-GB" dirty="0">
              <a:latin typeface="Lucida Calligraphy" panose="03010101010101010101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463" y="4341852"/>
            <a:ext cx="1567039" cy="18954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220" y="4156687"/>
            <a:ext cx="2067557" cy="1335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9389" y="764994"/>
            <a:ext cx="2441054" cy="15835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3548" y="746577"/>
            <a:ext cx="2009775" cy="1809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7538" y="2443163"/>
            <a:ext cx="1566894" cy="10920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5714" y="2708920"/>
            <a:ext cx="1531130" cy="19388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2072" y="2642420"/>
            <a:ext cx="2026001" cy="144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30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Bradley Hand ITC" panose="03070402050302030203" pitchFamily="66" charset="0"/>
              </a:rPr>
              <a:t>Day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The Tank Museum, </a:t>
            </a:r>
            <a:r>
              <a:rPr lang="en-GB" b="1" dirty="0" err="1">
                <a:latin typeface="Bradley Hand ITC" panose="03070402050302030203" pitchFamily="66" charset="0"/>
              </a:rPr>
              <a:t>Bovington</a:t>
            </a:r>
            <a:r>
              <a:rPr lang="en-GB" b="1" dirty="0">
                <a:latin typeface="Bradley Hand ITC" panose="03070402050302030203" pitchFamily="66" charset="0"/>
              </a:rPr>
              <a:t> </a:t>
            </a:r>
            <a:r>
              <a:rPr lang="en-GB" b="1" dirty="0" smtClean="0">
                <a:latin typeface="Bradley Hand ITC" panose="03070402050302030203" pitchFamily="66" charset="0"/>
              </a:rPr>
              <a:t>–The children will need a school sweatshirt.</a:t>
            </a:r>
            <a:r>
              <a:rPr lang="en-GB" b="1" dirty="0">
                <a:latin typeface="Bradley Hand ITC" panose="03070402050302030203" pitchFamily="66" charset="0"/>
              </a:rPr>
              <a:t> </a:t>
            </a:r>
            <a:endParaRPr lang="en-GB" b="1" dirty="0" smtClean="0">
              <a:latin typeface="Bradley Hand ITC" panose="03070402050302030203" pitchFamily="66" charset="0"/>
            </a:endParaRPr>
          </a:p>
          <a:p>
            <a:endParaRPr lang="en-GB" b="1" dirty="0" smtClean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We will </a:t>
            </a:r>
            <a:r>
              <a:rPr lang="en-GB" b="1" dirty="0">
                <a:latin typeface="Bradley Hand ITC" panose="03070402050302030203" pitchFamily="66" charset="0"/>
              </a:rPr>
              <a:t>v</a:t>
            </a:r>
            <a:r>
              <a:rPr lang="en-GB" b="1" dirty="0" smtClean="0">
                <a:latin typeface="Bradley Hand ITC" panose="03070402050302030203" pitchFamily="66" charset="0"/>
              </a:rPr>
              <a:t>isit </a:t>
            </a:r>
            <a:r>
              <a:rPr lang="en-GB" b="1" dirty="0">
                <a:latin typeface="Bradley Hand ITC" panose="03070402050302030203" pitchFamily="66" charset="0"/>
              </a:rPr>
              <a:t>the World War </a:t>
            </a:r>
            <a:r>
              <a:rPr lang="en-GB" b="1" dirty="0" smtClean="0">
                <a:latin typeface="Bradley Hand ITC" panose="03070402050302030203" pitchFamily="66" charset="0"/>
              </a:rPr>
              <a:t>Two exhibition </a:t>
            </a:r>
            <a:r>
              <a:rPr lang="en-GB" b="1" dirty="0">
                <a:latin typeface="Bradley Hand ITC" panose="03070402050302030203" pitchFamily="66" charset="0"/>
              </a:rPr>
              <a:t>at </a:t>
            </a:r>
            <a:r>
              <a:rPr lang="en-GB" b="1" dirty="0" smtClean="0">
                <a:latin typeface="Bradley Hand ITC" panose="03070402050302030203" pitchFamily="66" charset="0"/>
              </a:rPr>
              <a:t>The Tank Museum where they will get </a:t>
            </a:r>
            <a:r>
              <a:rPr lang="en-GB" b="1" dirty="0">
                <a:latin typeface="Bradley Hand ITC" panose="03070402050302030203" pitchFamily="66" charset="0"/>
              </a:rPr>
              <a:t>inside a real </a:t>
            </a:r>
            <a:r>
              <a:rPr lang="en-GB" b="1" dirty="0" smtClean="0">
                <a:latin typeface="Bradley Hand ITC" panose="03070402050302030203" pitchFamily="66" charset="0"/>
              </a:rPr>
              <a:t>Second World </a:t>
            </a:r>
            <a:r>
              <a:rPr lang="en-GB" b="1" dirty="0">
                <a:latin typeface="Bradley Hand ITC" panose="03070402050302030203" pitchFamily="66" charset="0"/>
              </a:rPr>
              <a:t>War tank and take part in some of their workshops</a:t>
            </a:r>
            <a:r>
              <a:rPr lang="en-GB" b="1" dirty="0" smtClean="0">
                <a:latin typeface="Bradley Hand ITC" panose="03070402050302030203" pitchFamily="66" charset="0"/>
              </a:rPr>
              <a:t>.</a:t>
            </a:r>
          </a:p>
          <a:p>
            <a:pPr marL="6858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392587"/>
            <a:ext cx="5667375" cy="1066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5199804"/>
            <a:ext cx="497205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7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024744" cy="1143000"/>
          </a:xfrm>
        </p:spPr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A typical days menu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628800"/>
            <a:ext cx="6777317" cy="4680520"/>
          </a:xfrm>
        </p:spPr>
        <p:txBody>
          <a:bodyPr>
            <a:normAutofit fontScale="32500" lnSpcReduction="20000"/>
          </a:bodyPr>
          <a:lstStyle/>
          <a:p>
            <a:r>
              <a:rPr lang="en-GB" sz="6200" b="1" dirty="0" smtClean="0">
                <a:latin typeface="Bradley Hand ITC" panose="03070402050302030203" pitchFamily="66" charset="0"/>
              </a:rPr>
              <a:t>Breakfast</a:t>
            </a:r>
            <a:r>
              <a:rPr lang="en-GB" sz="6200" b="1" dirty="0">
                <a:latin typeface="Bradley Hand ITC" panose="03070402050302030203" pitchFamily="66" charset="0"/>
              </a:rPr>
              <a:t>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Juice, cereal, beans on toast, hot drink.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Mid-Morning Snack: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Squash and biscuits.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Lunch:*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selection of sandwiches, homemade cake, fruit, yoghurt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Mid-Afternoon Snack: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Squash and biscuits. 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Evening Meal:*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Pasta with a homemade tomato &amp; vegetable sauce, served with cheese, garlic bread and salad. Yorkshire pudding with sausage, potato wedges, carrots, peas and gravy. Sweet &amp; sour pork and rice.</a:t>
            </a:r>
          </a:p>
          <a:p>
            <a:r>
              <a:rPr lang="en-GB" sz="6200" b="1" dirty="0">
                <a:latin typeface="Bradley Hand ITC" panose="03070402050302030203" pitchFamily="66" charset="0"/>
              </a:rPr>
              <a:t>Puddings:</a:t>
            </a:r>
          </a:p>
          <a:p>
            <a:r>
              <a:rPr lang="en-GB" sz="6200" dirty="0">
                <a:latin typeface="Bradley Hand ITC" panose="03070402050302030203" pitchFamily="66" charset="0"/>
              </a:rPr>
              <a:t>Fresh fruit salad. Fruit crumble and custard.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62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412776"/>
            <a:ext cx="705678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ucida Calligraphy" panose="03010101010101010101" pitchFamily="66" charset="0"/>
              </a:rPr>
              <a:t>And finally…</a:t>
            </a:r>
          </a:p>
          <a:p>
            <a:endParaRPr lang="en-GB" dirty="0">
              <a:latin typeface="Lucida Calligraphy" panose="03010101010101010101" pitchFamily="66" charset="0"/>
            </a:endParaRPr>
          </a:p>
          <a:p>
            <a:r>
              <a:rPr lang="en-GB" dirty="0" smtClean="0">
                <a:latin typeface="Lucida Calligraphy" panose="03010101010101010101" pitchFamily="66" charset="0"/>
              </a:rPr>
              <a:t>Staffing</a:t>
            </a:r>
          </a:p>
          <a:p>
            <a:endParaRPr lang="en-GB" dirty="0" smtClean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Lucida Calligraphy" panose="03010101010101010101" pitchFamily="66" charset="0"/>
              </a:rPr>
              <a:t>There will be at least 6 staff joining us on the trip led by Mrs </a:t>
            </a:r>
            <a:r>
              <a:rPr lang="en-GB" dirty="0" err="1" smtClean="0">
                <a:latin typeface="Lucida Calligraphy" panose="03010101010101010101" pitchFamily="66" charset="0"/>
              </a:rPr>
              <a:t>Whitford</a:t>
            </a:r>
            <a:r>
              <a:rPr lang="en-GB" dirty="0" smtClean="0">
                <a:latin typeface="Lucida Calligraphy" panose="03010101010101010101" pitchFamily="66" charset="0"/>
              </a:rPr>
              <a:t> and Mrs Mellish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Lucida Calligraphy" panose="03010101010101010101" pitchFamily="66" charset="0"/>
              </a:rPr>
              <a:t>A letter will come home with all the information, medical form and kit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Lucida Calligraphy" panose="03010101010101010101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9858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 smtClean="0">
                <a:latin typeface="Bradley Hand ITC" panose="03070402050302030203" pitchFamily="66" charset="0"/>
              </a:rPr>
              <a:t>Any Questions?</a:t>
            </a:r>
            <a:endParaRPr lang="en-GB" sz="5400" b="1" u="sng" dirty="0">
              <a:latin typeface="Bradley Hand ITC" panose="03070402050302030203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566124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https://www.hookecourt.co.uk/residential/programmes/history/wartime-evacuees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628800"/>
            <a:ext cx="6037858" cy="392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2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2781</TotalTime>
  <Words>629</Words>
  <Application>Microsoft Office PowerPoint</Application>
  <PresentationFormat>On-screen Show (4:3)</PresentationFormat>
  <Paragraphs>82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Bradley Hand ITC</vt:lpstr>
      <vt:lpstr>Calibri</vt:lpstr>
      <vt:lpstr>Century Gothic</vt:lpstr>
      <vt:lpstr>Lucida Calligraphy</vt:lpstr>
      <vt:lpstr>Wingdings</vt:lpstr>
      <vt:lpstr>Wingdings 2</vt:lpstr>
      <vt:lpstr>Austin</vt:lpstr>
      <vt:lpstr>Year 6 2024 Residential Trip</vt:lpstr>
      <vt:lpstr>Hooke Court Residential Centre</vt:lpstr>
      <vt:lpstr>Hooke Court Residential Centre</vt:lpstr>
      <vt:lpstr>KEY FEATURES</vt:lpstr>
      <vt:lpstr>Food </vt:lpstr>
      <vt:lpstr>Where do we stay?</vt:lpstr>
      <vt:lpstr>Dates</vt:lpstr>
      <vt:lpstr>Fun times</vt:lpstr>
      <vt:lpstr>Day One</vt:lpstr>
      <vt:lpstr>Day One</vt:lpstr>
      <vt:lpstr>Day Two</vt:lpstr>
      <vt:lpstr>Day Three</vt:lpstr>
      <vt:lpstr>A typical days menu</vt:lpstr>
      <vt:lpstr>PowerPoint Presentation</vt:lpstr>
      <vt:lpstr>Any Questions?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Guy</dc:creator>
  <cp:lastModifiedBy>Mrs Mellish</cp:lastModifiedBy>
  <cp:revision>69</cp:revision>
  <cp:lastPrinted>2014-07-10T12:16:12Z</cp:lastPrinted>
  <dcterms:created xsi:type="dcterms:W3CDTF">2012-06-13T07:28:44Z</dcterms:created>
  <dcterms:modified xsi:type="dcterms:W3CDTF">2024-09-05T08:46:31Z</dcterms:modified>
</cp:coreProperties>
</file>