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 id="257" r:id="rId3"/>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5588"/>
  </p:normalViewPr>
  <p:slideViewPr>
    <p:cSldViewPr snapToGrid="0" snapToObjects="1">
      <p:cViewPr>
        <p:scale>
          <a:sx n="160" d="100"/>
          <a:sy n="160" d="100"/>
        </p:scale>
        <p:origin x="-520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28/01/2026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28/01/2026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28/01/2026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28/01/2026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28/01/2026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28/01/2026</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sv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tmp"/><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5.tmp"/><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885F63B-22FE-9C4F-B60D-553F5929394F}"/>
              </a:ext>
            </a:extLst>
          </p:cNvPr>
          <p:cNvSpPr/>
          <p:nvPr/>
        </p:nvSpPr>
        <p:spPr>
          <a:xfrm>
            <a:off x="1321498" y="299095"/>
            <a:ext cx="3541612" cy="769441"/>
          </a:xfrm>
          <a:prstGeom prst="rect">
            <a:avLst/>
          </a:prstGeom>
          <a:noFill/>
          <a:ln>
            <a:noFill/>
          </a:ln>
        </p:spPr>
        <p:txBody>
          <a:bodyPr wrap="none" lIns="91440" tIns="45720" rIns="91440" bIns="45720">
            <a:spAutoFit/>
          </a:bodyPr>
          <a:lstStyle/>
          <a:p>
            <a:pPr algn="ctr"/>
            <a:r>
              <a:rPr lang="en-GB" sz="44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Spring Term </a:t>
            </a:r>
            <a:endParaRPr lang="en-GB" sz="48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6" name="Rectangle 5">
            <a:extLst>
              <a:ext uri="{FF2B5EF4-FFF2-40B4-BE49-F238E27FC236}">
                <a16:creationId xmlns:a16="http://schemas.microsoft.com/office/drawing/2014/main" id="{3406AFF5-E9E8-CE4E-A6D1-19C2855DB269}"/>
              </a:ext>
            </a:extLst>
          </p:cNvPr>
          <p:cNvSpPr/>
          <p:nvPr/>
        </p:nvSpPr>
        <p:spPr>
          <a:xfrm>
            <a:off x="4932426" y="570508"/>
            <a:ext cx="5239769" cy="461665"/>
          </a:xfrm>
          <a:prstGeom prst="rect">
            <a:avLst/>
          </a:prstGeom>
          <a:noFill/>
          <a:ln>
            <a:noFill/>
          </a:ln>
        </p:spPr>
        <p:txBody>
          <a:bodyPr wrap="none" lIns="91440" tIns="45720" rIns="91440" bIns="45720">
            <a:spAutoFit/>
          </a:bodyPr>
          <a:lstStyle/>
          <a:p>
            <a:pPr algn="ctr"/>
            <a:r>
              <a:rPr lang="en-GB" sz="2400" b="1" cap="none" spc="0" dirty="0">
                <a:ln w="0">
                  <a:solidFill>
                    <a:schemeClr val="tx1"/>
                  </a:solidFill>
                </a:ln>
                <a:effectLst>
                  <a:outerShdw dist="12700" dir="4260000" algn="tl" rotWithShape="0">
                    <a:schemeClr val="dk1"/>
                  </a:outerShdw>
                </a:effectLst>
                <a:latin typeface="Gill Sans MT" panose="020B0502020104020203" pitchFamily="34" charset="77"/>
                <a:cs typeface="Phosphate Inline" panose="02000506050000020004" pitchFamily="2" charset="77"/>
              </a:rPr>
              <a:t>CURRICULUM OV</a:t>
            </a:r>
            <a:r>
              <a:rPr lang="en-GB" sz="2400" b="1" dirty="0">
                <a:ln w="0">
                  <a:solidFill>
                    <a:schemeClr val="tx1"/>
                  </a:solidFill>
                </a:ln>
                <a:effectLst>
                  <a:outerShdw dist="12700" dir="4260000" algn="tl" rotWithShape="0">
                    <a:schemeClr val="dk1"/>
                  </a:outerShdw>
                </a:effectLst>
                <a:latin typeface="Gill Sans MT" panose="020B0502020104020203" pitchFamily="34" charset="77"/>
                <a:cs typeface="Phosphate Inline" panose="02000506050000020004" pitchFamily="2" charset="77"/>
              </a:rPr>
              <a:t>ERVIEW</a:t>
            </a:r>
            <a:r>
              <a:rPr lang="en-GB" sz="2400" b="1" cap="none" spc="0" dirty="0">
                <a:ln w="0">
                  <a:solidFill>
                    <a:schemeClr val="tx1"/>
                  </a:solidFill>
                </a:ln>
                <a:effectLst>
                  <a:outerShdw dist="12700" dir="4260000" algn="tl" rotWithShape="0">
                    <a:schemeClr val="dk1"/>
                  </a:outerShdw>
                </a:effectLst>
                <a:latin typeface="Gill Sans MT" panose="020B0502020104020203" pitchFamily="34" charset="77"/>
                <a:cs typeface="Phosphate Inline" panose="02000506050000020004" pitchFamily="2" charset="77"/>
              </a:rPr>
              <a:t>  Year 6</a:t>
            </a:r>
          </a:p>
        </p:txBody>
      </p:sp>
      <p:graphicFrame>
        <p:nvGraphicFramePr>
          <p:cNvPr id="17" name="Table 10">
            <a:extLst>
              <a:ext uri="{FF2B5EF4-FFF2-40B4-BE49-F238E27FC236}">
                <a16:creationId xmlns:a16="http://schemas.microsoft.com/office/drawing/2014/main" id="{B282761F-969F-D243-A8F6-6981A096851F}"/>
              </a:ext>
            </a:extLst>
          </p:cNvPr>
          <p:cNvGraphicFramePr>
            <a:graphicFrameLocks noGrp="1"/>
          </p:cNvGraphicFramePr>
          <p:nvPr>
            <p:extLst>
              <p:ext uri="{D42A27DB-BD31-4B8C-83A1-F6EECF244321}">
                <p14:modId xmlns:p14="http://schemas.microsoft.com/office/powerpoint/2010/main" val="875208628"/>
              </p:ext>
            </p:extLst>
          </p:nvPr>
        </p:nvGraphicFramePr>
        <p:xfrm>
          <a:off x="598076" y="5278166"/>
          <a:ext cx="3288926" cy="1455801"/>
        </p:xfrm>
        <a:graphic>
          <a:graphicData uri="http://schemas.openxmlformats.org/drawingml/2006/table">
            <a:tbl>
              <a:tblPr firstRow="1" bandRow="1">
                <a:tableStyleId>{5940675A-B579-460E-94D1-54222C63F5DA}</a:tableStyleId>
              </a:tblPr>
              <a:tblGrid>
                <a:gridCol w="3288926">
                  <a:extLst>
                    <a:ext uri="{9D8B030D-6E8A-4147-A177-3AD203B41FA5}">
                      <a16:colId xmlns:a16="http://schemas.microsoft.com/office/drawing/2014/main" val="2649323644"/>
                    </a:ext>
                  </a:extLst>
                </a:gridCol>
              </a:tblGrid>
              <a:tr h="662010">
                <a:tc>
                  <a:txBody>
                    <a:bodyPr/>
                    <a:lstStyle/>
                    <a:p>
                      <a:pPr algn="ctr"/>
                      <a:r>
                        <a:rPr lang="en-GB" sz="1800" b="1" dirty="0">
                          <a:solidFill>
                            <a:schemeClr val="tx1"/>
                          </a:solidFill>
                          <a:latin typeface="Gill Sans MT" panose="020B0502020104020203" pitchFamily="34" charset="77"/>
                        </a:rPr>
                        <a:t>COMPUTING </a:t>
                      </a:r>
                    </a:p>
                  </a:txBody>
                  <a:tcPr anchor="ctr">
                    <a:solidFill>
                      <a:schemeClr val="accent4"/>
                    </a:solidFill>
                  </a:tcPr>
                </a:tc>
                <a:extLst>
                  <a:ext uri="{0D108BD9-81ED-4DB2-BD59-A6C34878D82A}">
                    <a16:rowId xmlns:a16="http://schemas.microsoft.com/office/drawing/2014/main" val="3095864142"/>
                  </a:ext>
                </a:extLst>
              </a:tr>
              <a:tr h="793791">
                <a:tc>
                  <a:txBody>
                    <a:bodyPr/>
                    <a:lstStyle/>
                    <a:p>
                      <a:pPr algn="l"/>
                      <a:r>
                        <a:rPr lang="en-GB" sz="1000" b="1" dirty="0">
                          <a:solidFill>
                            <a:schemeClr val="tx1"/>
                          </a:solidFill>
                          <a:latin typeface="Gill Sans MT" panose="020B0502020104020203" pitchFamily="34" charset="77"/>
                        </a:rPr>
                        <a:t>Key Knowledge: </a:t>
                      </a:r>
                    </a:p>
                    <a:p>
                      <a:pPr algn="l"/>
                      <a:r>
                        <a:rPr lang="en-GB" sz="1000" b="0" dirty="0">
                          <a:solidFill>
                            <a:schemeClr val="tx1"/>
                          </a:solidFill>
                          <a:latin typeface="Gill Sans MT" panose="020B0502020104020203" pitchFamily="34" charset="77"/>
                        </a:rPr>
                        <a:t>-what makes a good web page and how to link content</a:t>
                      </a:r>
                    </a:p>
                    <a:p>
                      <a:pPr algn="l"/>
                      <a:r>
                        <a:rPr lang="en-GB" sz="1000" b="0" dirty="0">
                          <a:solidFill>
                            <a:schemeClr val="tx1"/>
                          </a:solidFill>
                          <a:latin typeface="Gill Sans MT" panose="020B0502020104020203" pitchFamily="34" charset="77"/>
                        </a:rPr>
                        <a:t>- how to use a computer to produce 3D models</a:t>
                      </a:r>
                    </a:p>
                  </a:txBody>
                  <a:tcPr anchor="ctr"/>
                </a:tc>
                <a:extLst>
                  <a:ext uri="{0D108BD9-81ED-4DB2-BD59-A6C34878D82A}">
                    <a16:rowId xmlns:a16="http://schemas.microsoft.com/office/drawing/2014/main" val="144233429"/>
                  </a:ext>
                </a:extLst>
              </a:tr>
            </a:tbl>
          </a:graphicData>
        </a:graphic>
      </p:graphicFrame>
      <p:sp>
        <p:nvSpPr>
          <p:cNvPr id="45" name="Rectangle 44">
            <a:extLst>
              <a:ext uri="{FF2B5EF4-FFF2-40B4-BE49-F238E27FC236}">
                <a16:creationId xmlns:a16="http://schemas.microsoft.com/office/drawing/2014/main" id="{229E4DC9-4D7A-4045-B8E0-194DBF237103}"/>
              </a:ext>
            </a:extLst>
          </p:cNvPr>
          <p:cNvSpPr/>
          <p:nvPr/>
        </p:nvSpPr>
        <p:spPr>
          <a:xfrm>
            <a:off x="331694" y="309282"/>
            <a:ext cx="12138212" cy="8982636"/>
          </a:xfrm>
          <a:prstGeom prst="rect">
            <a:avLst/>
          </a:prstGeom>
          <a:noFill/>
          <a:ln w="7302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a:extLst>
              <a:ext uri="{FF2B5EF4-FFF2-40B4-BE49-F238E27FC236}">
                <a16:creationId xmlns:a16="http://schemas.microsoft.com/office/drawing/2014/main" id="{18627C80-3104-B24C-9CCE-10952F1B7878}"/>
              </a:ext>
            </a:extLst>
          </p:cNvPr>
          <p:cNvSpPr txBox="1"/>
          <p:nvPr/>
        </p:nvSpPr>
        <p:spPr>
          <a:xfrm>
            <a:off x="5474104" y="9316381"/>
            <a:ext cx="1853392" cy="261610"/>
          </a:xfrm>
          <a:prstGeom prst="rect">
            <a:avLst/>
          </a:prstGeom>
          <a:noFill/>
        </p:spPr>
        <p:txBody>
          <a:bodyPr wrap="none" rtlCol="0">
            <a:spAutoFit/>
          </a:bodyPr>
          <a:lstStyle/>
          <a:p>
            <a:r>
              <a:rPr lang="en-GB" sz="1100" dirty="0">
                <a:solidFill>
                  <a:schemeClr val="bg1">
                    <a:lumMod val="65000"/>
                  </a:schemeClr>
                </a:solidFill>
                <a:latin typeface="Gill Sans MT" panose="020B0502020104020203" pitchFamily="34" charset="77"/>
              </a:rPr>
              <a:t>© Vocabulary Ninja Ltd 2021</a:t>
            </a:r>
          </a:p>
        </p:txBody>
      </p:sp>
      <p:graphicFrame>
        <p:nvGraphicFramePr>
          <p:cNvPr id="2" name="Table 10">
            <a:extLst>
              <a:ext uri="{FF2B5EF4-FFF2-40B4-BE49-F238E27FC236}">
                <a16:creationId xmlns:a16="http://schemas.microsoft.com/office/drawing/2014/main" id="{FE6F8FAA-B0C9-6F96-6988-C84BC4B1D9F3}"/>
              </a:ext>
            </a:extLst>
          </p:cNvPr>
          <p:cNvGraphicFramePr>
            <a:graphicFrameLocks noGrp="1"/>
          </p:cNvGraphicFramePr>
          <p:nvPr>
            <p:extLst>
              <p:ext uri="{D42A27DB-BD31-4B8C-83A1-F6EECF244321}">
                <p14:modId xmlns:p14="http://schemas.microsoft.com/office/powerpoint/2010/main" val="656358931"/>
              </p:ext>
            </p:extLst>
          </p:nvPr>
        </p:nvGraphicFramePr>
        <p:xfrm>
          <a:off x="4359845" y="5327858"/>
          <a:ext cx="3541611" cy="1443276"/>
        </p:xfrm>
        <a:graphic>
          <a:graphicData uri="http://schemas.openxmlformats.org/drawingml/2006/table">
            <a:tbl>
              <a:tblPr firstRow="1" bandRow="1">
                <a:tableStyleId>{5940675A-B579-460E-94D1-54222C63F5DA}</a:tableStyleId>
              </a:tblPr>
              <a:tblGrid>
                <a:gridCol w="3541611">
                  <a:extLst>
                    <a:ext uri="{9D8B030D-6E8A-4147-A177-3AD203B41FA5}">
                      <a16:colId xmlns:a16="http://schemas.microsoft.com/office/drawing/2014/main" val="2649323644"/>
                    </a:ext>
                  </a:extLst>
                </a:gridCol>
              </a:tblGrid>
              <a:tr h="711756">
                <a:tc>
                  <a:txBody>
                    <a:bodyPr/>
                    <a:lstStyle/>
                    <a:p>
                      <a:pPr algn="ctr"/>
                      <a:r>
                        <a:rPr lang="en-GB" sz="1800" b="1" dirty="0">
                          <a:solidFill>
                            <a:schemeClr val="tx1"/>
                          </a:solidFill>
                          <a:latin typeface="Gill Sans MT" panose="020B0502020104020203" pitchFamily="34" charset="77"/>
                        </a:rPr>
                        <a:t>PSHE </a:t>
                      </a:r>
                    </a:p>
                  </a:txBody>
                  <a:tcPr anchor="ctr">
                    <a:solidFill>
                      <a:schemeClr val="accent4"/>
                    </a:solidFill>
                  </a:tcPr>
                </a:tc>
                <a:extLst>
                  <a:ext uri="{0D108BD9-81ED-4DB2-BD59-A6C34878D82A}">
                    <a16:rowId xmlns:a16="http://schemas.microsoft.com/office/drawing/2014/main" val="3095864142"/>
                  </a:ext>
                </a:extLst>
              </a:tr>
              <a:tr h="711756">
                <a:tc>
                  <a:txBody>
                    <a:bodyPr/>
                    <a:lstStyle/>
                    <a:p>
                      <a:pPr algn="l"/>
                      <a:r>
                        <a:rPr lang="en-GB" sz="1200" b="1" dirty="0">
                          <a:solidFill>
                            <a:schemeClr val="tx1"/>
                          </a:solidFill>
                          <a:latin typeface="Gill Sans MT" panose="020B0502020104020203" pitchFamily="34" charset="77"/>
                        </a:rPr>
                        <a:t>Key Knowledge </a:t>
                      </a:r>
                      <a:endParaRPr lang="en-GB" sz="1000" b="0" dirty="0">
                        <a:solidFill>
                          <a:schemeClr val="tx1"/>
                        </a:solidFill>
                        <a:latin typeface="Gill Sans MT" panose="020B0502020104020203" pitchFamily="34" charset="77"/>
                      </a:endParaRPr>
                    </a:p>
                    <a:p>
                      <a:pPr algn="l"/>
                      <a:r>
                        <a:rPr lang="en-GB" sz="1000" b="0" dirty="0">
                          <a:solidFill>
                            <a:schemeClr val="tx1"/>
                          </a:solidFill>
                          <a:latin typeface="Gill Sans MT" panose="020B0502020104020203" pitchFamily="34" charset="77"/>
                        </a:rPr>
                        <a:t>-how to keep our personal information safe</a:t>
                      </a:r>
                    </a:p>
                    <a:p>
                      <a:pPr algn="l"/>
                      <a:r>
                        <a:rPr lang="en-GB" sz="1000" b="0" dirty="0">
                          <a:solidFill>
                            <a:schemeClr val="tx1"/>
                          </a:solidFill>
                          <a:latin typeface="Gill Sans MT" panose="020B0502020104020203" pitchFamily="34" charset="77"/>
                        </a:rPr>
                        <a:t>-safety around sharing personal information or images</a:t>
                      </a:r>
                    </a:p>
                    <a:p>
                      <a:pPr algn="l"/>
                      <a:r>
                        <a:rPr lang="en-GB" sz="1000" b="0" dirty="0">
                          <a:solidFill>
                            <a:schemeClr val="tx1"/>
                          </a:solidFill>
                          <a:latin typeface="Gill Sans MT" panose="020B0502020104020203" pitchFamily="34" charset="77"/>
                        </a:rPr>
                        <a:t>-To have a definition </a:t>
                      </a:r>
                      <a:r>
                        <a:rPr lang="en-GB" sz="1000" b="0">
                          <a:solidFill>
                            <a:schemeClr val="tx1"/>
                          </a:solidFill>
                          <a:latin typeface="Gill Sans MT" panose="020B0502020104020203" pitchFamily="34" charset="77"/>
                        </a:rPr>
                        <a:t>of bullying and </a:t>
                      </a:r>
                      <a:r>
                        <a:rPr lang="en-GB" sz="1000" b="0" dirty="0">
                          <a:solidFill>
                            <a:schemeClr val="tx1"/>
                          </a:solidFill>
                          <a:latin typeface="Gill Sans MT" panose="020B0502020104020203" pitchFamily="34" charset="77"/>
                        </a:rPr>
                        <a:t>what is and isn’t bullying</a:t>
                      </a:r>
                    </a:p>
                  </a:txBody>
                  <a:tcPr anchor="ctr"/>
                </a:tc>
                <a:extLst>
                  <a:ext uri="{0D108BD9-81ED-4DB2-BD59-A6C34878D82A}">
                    <a16:rowId xmlns:a16="http://schemas.microsoft.com/office/drawing/2014/main" val="144233429"/>
                  </a:ext>
                </a:extLst>
              </a:tr>
            </a:tbl>
          </a:graphicData>
        </a:graphic>
      </p:graphicFrame>
      <p:graphicFrame>
        <p:nvGraphicFramePr>
          <p:cNvPr id="8" name="Table 10">
            <a:extLst>
              <a:ext uri="{FF2B5EF4-FFF2-40B4-BE49-F238E27FC236}">
                <a16:creationId xmlns:a16="http://schemas.microsoft.com/office/drawing/2014/main" id="{D2C97120-084A-ED6A-3010-AF785A733938}"/>
              </a:ext>
            </a:extLst>
          </p:cNvPr>
          <p:cNvGraphicFramePr>
            <a:graphicFrameLocks noGrp="1"/>
          </p:cNvGraphicFramePr>
          <p:nvPr>
            <p:extLst>
              <p:ext uri="{D42A27DB-BD31-4B8C-83A1-F6EECF244321}">
                <p14:modId xmlns:p14="http://schemas.microsoft.com/office/powerpoint/2010/main" val="3579214891"/>
              </p:ext>
            </p:extLst>
          </p:nvPr>
        </p:nvGraphicFramePr>
        <p:xfrm>
          <a:off x="8100204" y="4906243"/>
          <a:ext cx="4143981" cy="1974849"/>
        </p:xfrm>
        <a:graphic>
          <a:graphicData uri="http://schemas.openxmlformats.org/drawingml/2006/table">
            <a:tbl>
              <a:tblPr firstRow="1" bandRow="1">
                <a:tableStyleId>{5940675A-B579-460E-94D1-54222C63F5DA}</a:tableStyleId>
              </a:tblPr>
              <a:tblGrid>
                <a:gridCol w="4143981">
                  <a:extLst>
                    <a:ext uri="{9D8B030D-6E8A-4147-A177-3AD203B41FA5}">
                      <a16:colId xmlns:a16="http://schemas.microsoft.com/office/drawing/2014/main" val="2649323644"/>
                    </a:ext>
                  </a:extLst>
                </a:gridCol>
              </a:tblGrid>
              <a:tr h="902324">
                <a:tc>
                  <a:txBody>
                    <a:bodyPr/>
                    <a:lstStyle/>
                    <a:p>
                      <a:pPr algn="ctr"/>
                      <a:r>
                        <a:rPr lang="en-GB" sz="1800" b="1" dirty="0">
                          <a:solidFill>
                            <a:schemeClr val="tx1"/>
                          </a:solidFill>
                          <a:latin typeface="Gill Sans MT" panose="020B0502020104020203" pitchFamily="34" charset="77"/>
                        </a:rPr>
                        <a:t>RE</a:t>
                      </a:r>
                    </a:p>
                  </a:txBody>
                  <a:tcPr anchor="ctr">
                    <a:solidFill>
                      <a:schemeClr val="accent4"/>
                    </a:solidFill>
                  </a:tcPr>
                </a:tc>
                <a:extLst>
                  <a:ext uri="{0D108BD9-81ED-4DB2-BD59-A6C34878D82A}">
                    <a16:rowId xmlns:a16="http://schemas.microsoft.com/office/drawing/2014/main" val="3095864142"/>
                  </a:ext>
                </a:extLst>
              </a:tr>
              <a:tr h="1072525">
                <a:tc>
                  <a:txBody>
                    <a:bodyPr/>
                    <a:lstStyle/>
                    <a:p>
                      <a:pPr algn="l"/>
                      <a:r>
                        <a:rPr lang="en-GB" sz="1200" b="1" dirty="0">
                          <a:solidFill>
                            <a:schemeClr val="tx1"/>
                          </a:solidFill>
                          <a:latin typeface="Gill Sans MT" panose="020B0502020104020203" pitchFamily="34" charset="77"/>
                        </a:rPr>
                        <a:t>Key Knowledge</a:t>
                      </a:r>
                    </a:p>
                    <a:p>
                      <a:pPr algn="l"/>
                      <a:r>
                        <a:rPr lang="en-GB" sz="1200" b="0" dirty="0">
                          <a:solidFill>
                            <a:schemeClr val="tx1"/>
                          </a:solidFill>
                          <a:latin typeface="Gill Sans MT" panose="020B0502020104020203" pitchFamily="34" charset="77"/>
                        </a:rPr>
                        <a:t>-Muslims believe that Allah created the world and all living creatures and it is the job of everyone to look after the world</a:t>
                      </a:r>
                    </a:p>
                    <a:p>
                      <a:pPr algn="l"/>
                      <a:r>
                        <a:rPr lang="en-GB" sz="1200" b="0" dirty="0">
                          <a:solidFill>
                            <a:schemeClr val="tx1"/>
                          </a:solidFill>
                          <a:latin typeface="Gill Sans MT" panose="020B0502020104020203" pitchFamily="34" charset="77"/>
                        </a:rPr>
                        <a:t>-Christian beliefs about life after death are based around their belief in the death and resurrection of Jesus</a:t>
                      </a:r>
                    </a:p>
                  </a:txBody>
                  <a:tcPr anchor="ctr"/>
                </a:tc>
                <a:extLst>
                  <a:ext uri="{0D108BD9-81ED-4DB2-BD59-A6C34878D82A}">
                    <a16:rowId xmlns:a16="http://schemas.microsoft.com/office/drawing/2014/main" val="144233429"/>
                  </a:ext>
                </a:extLst>
              </a:tr>
            </a:tbl>
          </a:graphicData>
        </a:graphic>
      </p:graphicFrame>
      <p:graphicFrame>
        <p:nvGraphicFramePr>
          <p:cNvPr id="11" name="Table 10">
            <a:extLst>
              <a:ext uri="{FF2B5EF4-FFF2-40B4-BE49-F238E27FC236}">
                <a16:creationId xmlns:a16="http://schemas.microsoft.com/office/drawing/2014/main" id="{F97DAF8E-0BDC-2008-BAB9-D93185ACB3E2}"/>
              </a:ext>
            </a:extLst>
          </p:cNvPr>
          <p:cNvGraphicFramePr>
            <a:graphicFrameLocks noGrp="1"/>
          </p:cNvGraphicFramePr>
          <p:nvPr>
            <p:extLst>
              <p:ext uri="{D42A27DB-BD31-4B8C-83A1-F6EECF244321}">
                <p14:modId xmlns:p14="http://schemas.microsoft.com/office/powerpoint/2010/main" val="706491451"/>
              </p:ext>
            </p:extLst>
          </p:nvPr>
        </p:nvGraphicFramePr>
        <p:xfrm>
          <a:off x="781493" y="7091082"/>
          <a:ext cx="2922092" cy="1717596"/>
        </p:xfrm>
        <a:graphic>
          <a:graphicData uri="http://schemas.openxmlformats.org/drawingml/2006/table">
            <a:tbl>
              <a:tblPr firstRow="1" bandRow="1">
                <a:tableStyleId>{5940675A-B579-460E-94D1-54222C63F5DA}</a:tableStyleId>
              </a:tblPr>
              <a:tblGrid>
                <a:gridCol w="2922092">
                  <a:extLst>
                    <a:ext uri="{9D8B030D-6E8A-4147-A177-3AD203B41FA5}">
                      <a16:colId xmlns:a16="http://schemas.microsoft.com/office/drawing/2014/main" val="2649323644"/>
                    </a:ext>
                  </a:extLst>
                </a:gridCol>
              </a:tblGrid>
              <a:tr h="711756">
                <a:tc>
                  <a:txBody>
                    <a:bodyPr/>
                    <a:lstStyle/>
                    <a:p>
                      <a:pPr algn="ctr"/>
                      <a:r>
                        <a:rPr lang="en-GB" sz="1800" b="1" dirty="0">
                          <a:solidFill>
                            <a:schemeClr val="tx1"/>
                          </a:solidFill>
                          <a:latin typeface="Gill Sans MT" panose="020B0502020104020203" pitchFamily="34" charset="77"/>
                        </a:rPr>
                        <a:t>FRENCH</a:t>
                      </a:r>
                    </a:p>
                  </a:txBody>
                  <a:tcPr anchor="ctr">
                    <a:solidFill>
                      <a:schemeClr val="accent4"/>
                    </a:solidFill>
                  </a:tcPr>
                </a:tc>
                <a:extLst>
                  <a:ext uri="{0D108BD9-81ED-4DB2-BD59-A6C34878D82A}">
                    <a16:rowId xmlns:a16="http://schemas.microsoft.com/office/drawing/2014/main" val="3095864142"/>
                  </a:ext>
                </a:extLst>
              </a:tr>
              <a:tr h="711756">
                <a:tc>
                  <a:txBody>
                    <a:bodyPr/>
                    <a:lstStyle/>
                    <a:p>
                      <a:pPr algn="l"/>
                      <a:r>
                        <a:rPr lang="en-GB" sz="1200" b="1" dirty="0">
                          <a:solidFill>
                            <a:schemeClr val="tx1"/>
                          </a:solidFill>
                          <a:latin typeface="Gill Sans MT" panose="020B0502020104020203" pitchFamily="34" charset="77"/>
                        </a:rPr>
                        <a:t>Key Knowledge</a:t>
                      </a:r>
                    </a:p>
                    <a:p>
                      <a:pPr algn="l"/>
                      <a:r>
                        <a:rPr lang="en-GB" sz="1200" b="0" dirty="0">
                          <a:solidFill>
                            <a:schemeClr val="tx1"/>
                          </a:solidFill>
                          <a:latin typeface="Gill Sans MT" panose="020B0502020104020203" pitchFamily="34" charset="77"/>
                        </a:rPr>
                        <a:t>-know the names of common hobbies in French</a:t>
                      </a:r>
                    </a:p>
                    <a:p>
                      <a:pPr algn="l"/>
                      <a:r>
                        <a:rPr lang="en-GB" sz="1200" b="0" dirty="0">
                          <a:solidFill>
                            <a:schemeClr val="tx1"/>
                          </a:solidFill>
                          <a:latin typeface="Gill Sans MT" panose="020B0502020104020203" pitchFamily="34" charset="77"/>
                        </a:rPr>
                        <a:t>-know 'to go', 'to do', 'to have' and 'to be' in French</a:t>
                      </a:r>
                    </a:p>
                  </a:txBody>
                  <a:tcPr anchor="ctr"/>
                </a:tc>
                <a:extLst>
                  <a:ext uri="{0D108BD9-81ED-4DB2-BD59-A6C34878D82A}">
                    <a16:rowId xmlns:a16="http://schemas.microsoft.com/office/drawing/2014/main" val="144233429"/>
                  </a:ext>
                </a:extLst>
              </a:tr>
            </a:tbl>
          </a:graphicData>
        </a:graphic>
      </p:graphicFrame>
      <p:graphicFrame>
        <p:nvGraphicFramePr>
          <p:cNvPr id="13" name="Table 10">
            <a:extLst>
              <a:ext uri="{FF2B5EF4-FFF2-40B4-BE49-F238E27FC236}">
                <a16:creationId xmlns:a16="http://schemas.microsoft.com/office/drawing/2014/main" id="{1AAD7997-5905-974A-DF44-B6206CE8FAEE}"/>
              </a:ext>
            </a:extLst>
          </p:cNvPr>
          <p:cNvGraphicFramePr>
            <a:graphicFrameLocks noGrp="1"/>
          </p:cNvGraphicFramePr>
          <p:nvPr>
            <p:extLst>
              <p:ext uri="{D42A27DB-BD31-4B8C-83A1-F6EECF244321}">
                <p14:modId xmlns:p14="http://schemas.microsoft.com/office/powerpoint/2010/main" val="3109080501"/>
              </p:ext>
            </p:extLst>
          </p:nvPr>
        </p:nvGraphicFramePr>
        <p:xfrm>
          <a:off x="4743306" y="7091082"/>
          <a:ext cx="7054972" cy="1824276"/>
        </p:xfrm>
        <a:graphic>
          <a:graphicData uri="http://schemas.openxmlformats.org/drawingml/2006/table">
            <a:tbl>
              <a:tblPr firstRow="1" bandRow="1">
                <a:tableStyleId>{5940675A-B579-460E-94D1-54222C63F5DA}</a:tableStyleId>
              </a:tblPr>
              <a:tblGrid>
                <a:gridCol w="7054972">
                  <a:extLst>
                    <a:ext uri="{9D8B030D-6E8A-4147-A177-3AD203B41FA5}">
                      <a16:colId xmlns:a16="http://schemas.microsoft.com/office/drawing/2014/main" val="2649323644"/>
                    </a:ext>
                  </a:extLst>
                </a:gridCol>
              </a:tblGrid>
              <a:tr h="711756">
                <a:tc>
                  <a:txBody>
                    <a:bodyPr/>
                    <a:lstStyle/>
                    <a:p>
                      <a:pPr algn="ctr"/>
                      <a:r>
                        <a:rPr lang="en-GB" sz="1800" b="1" dirty="0">
                          <a:solidFill>
                            <a:schemeClr val="tx1"/>
                          </a:solidFill>
                          <a:latin typeface="Gill Sans MT" panose="020B0502020104020203" pitchFamily="34" charset="77"/>
                        </a:rPr>
                        <a:t>PE</a:t>
                      </a:r>
                    </a:p>
                  </a:txBody>
                  <a:tcPr anchor="ctr">
                    <a:solidFill>
                      <a:schemeClr val="accent4"/>
                    </a:solidFill>
                  </a:tcPr>
                </a:tc>
                <a:extLst>
                  <a:ext uri="{0D108BD9-81ED-4DB2-BD59-A6C34878D82A}">
                    <a16:rowId xmlns:a16="http://schemas.microsoft.com/office/drawing/2014/main" val="3095864142"/>
                  </a:ext>
                </a:extLst>
              </a:tr>
              <a:tr h="711756">
                <a:tc>
                  <a:txBody>
                    <a:bodyPr/>
                    <a:lstStyle/>
                    <a:p>
                      <a:pPr algn="l"/>
                      <a:r>
                        <a:rPr lang="en-GB" sz="1200" b="0" dirty="0">
                          <a:solidFill>
                            <a:schemeClr val="tx1"/>
                          </a:solidFill>
                          <a:latin typeface="Gill Sans MT" panose="020B0502020104020203" pitchFamily="34" charset="77"/>
                        </a:rPr>
                        <a:t>Key Knowledge </a:t>
                      </a:r>
                    </a:p>
                    <a:p>
                      <a:pPr algn="l"/>
                      <a:r>
                        <a:rPr lang="en-GB" sz="1100" b="0" dirty="0">
                          <a:solidFill>
                            <a:schemeClr val="tx1"/>
                          </a:solidFill>
                          <a:latin typeface="Gill Sans MT" panose="020B0502020104020203" pitchFamily="34" charset="77"/>
                        </a:rPr>
                        <a:t>(Gym) – create sequences by fluently linking skills and balances confidently </a:t>
                      </a:r>
                    </a:p>
                    <a:p>
                      <a:pPr algn="l"/>
                      <a:r>
                        <a:rPr lang="en-GB" sz="1100" b="0" dirty="0">
                          <a:solidFill>
                            <a:schemeClr val="tx1"/>
                          </a:solidFill>
                          <a:latin typeface="Gill Sans MT" panose="020B0502020104020203" pitchFamily="34" charset="77"/>
                        </a:rPr>
                        <a:t>(Orienteering) – how to follow directional instructions including clockwise, anticlockwise, 90°, 180° and 360° turns and use a compass</a:t>
                      </a:r>
                    </a:p>
                    <a:p>
                      <a:pPr algn="l"/>
                      <a:r>
                        <a:rPr lang="en-GB" sz="1100" b="0" dirty="0">
                          <a:solidFill>
                            <a:schemeClr val="tx1"/>
                          </a:solidFill>
                          <a:latin typeface="Gill Sans MT" panose="020B0502020104020203" pitchFamily="34" charset="77"/>
                        </a:rPr>
                        <a:t>(Badminton) – use different shots and consider placement depending on if the rally is co-operative or competitive</a:t>
                      </a:r>
                    </a:p>
                    <a:p>
                      <a:pPr algn="l"/>
                      <a:r>
                        <a:rPr lang="en-GB" sz="1100" b="0" dirty="0">
                          <a:solidFill>
                            <a:schemeClr val="tx1"/>
                          </a:solidFill>
                          <a:latin typeface="Gill Sans MT" panose="020B0502020104020203" pitchFamily="34" charset="77"/>
                        </a:rPr>
                        <a:t>(Netball) – to be able to play a range of positions within a game situation</a:t>
                      </a:r>
                    </a:p>
                  </a:txBody>
                  <a:tcPr anchor="ctr"/>
                </a:tc>
                <a:extLst>
                  <a:ext uri="{0D108BD9-81ED-4DB2-BD59-A6C34878D82A}">
                    <a16:rowId xmlns:a16="http://schemas.microsoft.com/office/drawing/2014/main" val="144233429"/>
                  </a:ext>
                </a:extLst>
              </a:tr>
            </a:tbl>
          </a:graphicData>
        </a:graphic>
      </p:graphicFrame>
      <p:pic>
        <p:nvPicPr>
          <p:cNvPr id="19" name="Graphic 18" descr="Monitor with solid fill">
            <a:extLst>
              <a:ext uri="{FF2B5EF4-FFF2-40B4-BE49-F238E27FC236}">
                <a16:creationId xmlns:a16="http://schemas.microsoft.com/office/drawing/2014/main" id="{2900E30C-2AD6-7A35-91F0-36C770C3166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246385" y="5236242"/>
            <a:ext cx="914400" cy="914400"/>
          </a:xfrm>
          <a:prstGeom prst="rect">
            <a:avLst/>
          </a:prstGeom>
        </p:spPr>
      </p:pic>
      <p:pic>
        <p:nvPicPr>
          <p:cNvPr id="21" name="Graphic 20" descr="Children with solid fill">
            <a:extLst>
              <a:ext uri="{FF2B5EF4-FFF2-40B4-BE49-F238E27FC236}">
                <a16:creationId xmlns:a16="http://schemas.microsoft.com/office/drawing/2014/main" id="{E1097B1A-59A9-6FA0-ED9B-CA069D0E02E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186116" y="5227849"/>
            <a:ext cx="914400" cy="914400"/>
          </a:xfrm>
          <a:prstGeom prst="rect">
            <a:avLst/>
          </a:prstGeom>
        </p:spPr>
      </p:pic>
      <p:pic>
        <p:nvPicPr>
          <p:cNvPr id="25" name="Graphic 24" descr="Cheers with solid fill">
            <a:extLst>
              <a:ext uri="{FF2B5EF4-FFF2-40B4-BE49-F238E27FC236}">
                <a16:creationId xmlns:a16="http://schemas.microsoft.com/office/drawing/2014/main" id="{209EC658-0E35-B183-3E9F-0F85EFC15A4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528533" y="4944982"/>
            <a:ext cx="914400" cy="914400"/>
          </a:xfrm>
          <a:prstGeom prst="rect">
            <a:avLst/>
          </a:prstGeom>
        </p:spPr>
      </p:pic>
      <p:pic>
        <p:nvPicPr>
          <p:cNvPr id="28" name="Graphic 27" descr="Speech with solid fill">
            <a:extLst>
              <a:ext uri="{FF2B5EF4-FFF2-40B4-BE49-F238E27FC236}">
                <a16:creationId xmlns:a16="http://schemas.microsoft.com/office/drawing/2014/main" id="{0BFB6B32-E2E4-168B-E4AA-9D8AF52EBCA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092304" y="7035480"/>
            <a:ext cx="914400" cy="914400"/>
          </a:xfrm>
          <a:prstGeom prst="rect">
            <a:avLst/>
          </a:prstGeom>
        </p:spPr>
      </p:pic>
      <p:pic>
        <p:nvPicPr>
          <p:cNvPr id="30" name="Graphic 29" descr="Soccer ball with solid fill">
            <a:extLst>
              <a:ext uri="{FF2B5EF4-FFF2-40B4-BE49-F238E27FC236}">
                <a16:creationId xmlns:a16="http://schemas.microsoft.com/office/drawing/2014/main" id="{7D8AE9EB-5095-3961-BF58-A3ADCA5B982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1219692" y="6951089"/>
            <a:ext cx="914400" cy="914400"/>
          </a:xfrm>
          <a:prstGeom prst="rect">
            <a:avLst/>
          </a:prstGeom>
        </p:spPr>
      </p:pic>
      <p:graphicFrame>
        <p:nvGraphicFramePr>
          <p:cNvPr id="3" name="Table 10">
            <a:extLst>
              <a:ext uri="{FF2B5EF4-FFF2-40B4-BE49-F238E27FC236}">
                <a16:creationId xmlns:a16="http://schemas.microsoft.com/office/drawing/2014/main" id="{4BD22ADC-9BE3-A472-DE82-82AD18C292DF}"/>
              </a:ext>
            </a:extLst>
          </p:cNvPr>
          <p:cNvGraphicFramePr>
            <a:graphicFrameLocks noGrp="1"/>
          </p:cNvGraphicFramePr>
          <p:nvPr>
            <p:extLst>
              <p:ext uri="{D42A27DB-BD31-4B8C-83A1-F6EECF244321}">
                <p14:modId xmlns:p14="http://schemas.microsoft.com/office/powerpoint/2010/main" val="3186616353"/>
              </p:ext>
            </p:extLst>
          </p:nvPr>
        </p:nvGraphicFramePr>
        <p:xfrm>
          <a:off x="688158" y="1307777"/>
          <a:ext cx="3790020" cy="3344250"/>
        </p:xfrm>
        <a:graphic>
          <a:graphicData uri="http://schemas.openxmlformats.org/drawingml/2006/table">
            <a:tbl>
              <a:tblPr firstRow="1" bandRow="1">
                <a:tableStyleId>{5940675A-B579-460E-94D1-54222C63F5DA}</a:tableStyleId>
              </a:tblPr>
              <a:tblGrid>
                <a:gridCol w="3790020">
                  <a:extLst>
                    <a:ext uri="{9D8B030D-6E8A-4147-A177-3AD203B41FA5}">
                      <a16:colId xmlns:a16="http://schemas.microsoft.com/office/drawing/2014/main" val="2649323644"/>
                    </a:ext>
                  </a:extLst>
                </a:gridCol>
              </a:tblGrid>
              <a:tr h="662010">
                <a:tc>
                  <a:txBody>
                    <a:bodyPr/>
                    <a:lstStyle/>
                    <a:p>
                      <a:pPr algn="ctr"/>
                      <a:r>
                        <a:rPr lang="en-GB" sz="1800" b="1" dirty="0">
                          <a:solidFill>
                            <a:schemeClr val="tx1"/>
                          </a:solidFill>
                          <a:latin typeface="Gill Sans MT" panose="020B0502020104020203" pitchFamily="34" charset="77"/>
                        </a:rPr>
                        <a:t>MATHS </a:t>
                      </a:r>
                    </a:p>
                  </a:txBody>
                  <a:tcPr anchor="ctr">
                    <a:solidFill>
                      <a:schemeClr val="accent4"/>
                    </a:solidFill>
                  </a:tcPr>
                </a:tc>
                <a:extLst>
                  <a:ext uri="{0D108BD9-81ED-4DB2-BD59-A6C34878D82A}">
                    <a16:rowId xmlns:a16="http://schemas.microsoft.com/office/drawing/2014/main" val="3095864142"/>
                  </a:ext>
                </a:extLst>
              </a:tr>
              <a:tr h="793791">
                <a:tc>
                  <a:txBody>
                    <a:bodyPr/>
                    <a:lstStyle/>
                    <a:p>
                      <a:pPr algn="l"/>
                      <a:r>
                        <a:rPr lang="en-GB" sz="1000" b="1" dirty="0">
                          <a:solidFill>
                            <a:schemeClr val="tx1"/>
                          </a:solidFill>
                          <a:latin typeface="Gill Sans MT" panose="020B0502020104020203" pitchFamily="34" charset="77"/>
                        </a:rPr>
                        <a:t>Key Knowledge:</a:t>
                      </a:r>
                    </a:p>
                    <a:p>
                      <a:pPr algn="l"/>
                      <a:r>
                        <a:rPr lang="en-GB" sz="1000" b="1">
                          <a:solidFill>
                            <a:schemeClr val="tx1"/>
                          </a:solidFill>
                          <a:latin typeface="Gill Sans MT" panose="020B0502020104020203" pitchFamily="34" charset="77"/>
                        </a:rPr>
                        <a:t>This </a:t>
                      </a:r>
                      <a:r>
                        <a:rPr lang="en-GB" sz="1000" b="1" dirty="0">
                          <a:solidFill>
                            <a:schemeClr val="tx1"/>
                          </a:solidFill>
                          <a:latin typeface="Gill Sans MT" panose="020B0502020104020203" pitchFamily="34" charset="77"/>
                        </a:rPr>
                        <a:t>term in Maths will be having daily arithmetic sessions. These will include:</a:t>
                      </a:r>
                    </a:p>
                    <a:p>
                      <a:pPr marL="171450" indent="-171450" algn="l">
                        <a:buFont typeface="Arial" panose="020B0604020202020204" pitchFamily="34" charset="0"/>
                        <a:buChar char="•"/>
                      </a:pPr>
                      <a:r>
                        <a:rPr lang="en-GB" sz="1000" b="1" dirty="0">
                          <a:solidFill>
                            <a:schemeClr val="tx1"/>
                          </a:solidFill>
                          <a:latin typeface="Gill Sans MT" panose="020B0502020104020203" pitchFamily="34" charset="77"/>
                        </a:rPr>
                        <a:t>Finding missing numbers in calculations</a:t>
                      </a:r>
                    </a:p>
                    <a:p>
                      <a:pPr marL="171450" indent="-171450" algn="l">
                        <a:buFont typeface="Arial" panose="020B0604020202020204" pitchFamily="34" charset="0"/>
                        <a:buChar char="•"/>
                      </a:pPr>
                      <a:r>
                        <a:rPr lang="en-GB" sz="1000" b="1" dirty="0">
                          <a:solidFill>
                            <a:schemeClr val="tx1"/>
                          </a:solidFill>
                          <a:latin typeface="Gill Sans MT" panose="020B0502020104020203" pitchFamily="34" charset="77"/>
                        </a:rPr>
                        <a:t>Subtraction large numbers with several exchanges</a:t>
                      </a:r>
                    </a:p>
                    <a:p>
                      <a:pPr marL="171450" indent="-171450" algn="l">
                        <a:buFont typeface="Arial" panose="020B0604020202020204" pitchFamily="34" charset="0"/>
                        <a:buChar char="•"/>
                      </a:pPr>
                      <a:r>
                        <a:rPr lang="en-GB" sz="1000" b="1" dirty="0">
                          <a:solidFill>
                            <a:schemeClr val="tx1"/>
                          </a:solidFill>
                          <a:latin typeface="Gill Sans MT" panose="020B0502020104020203" pitchFamily="34" charset="77"/>
                        </a:rPr>
                        <a:t>Decimals and place value in calculation</a:t>
                      </a:r>
                    </a:p>
                    <a:p>
                      <a:pPr marL="171450" indent="-171450" algn="l">
                        <a:buFont typeface="Arial" panose="020B0604020202020204" pitchFamily="34" charset="0"/>
                        <a:buChar char="•"/>
                      </a:pPr>
                      <a:r>
                        <a:rPr lang="en-GB" sz="1000" b="1" dirty="0">
                          <a:solidFill>
                            <a:schemeClr val="tx1"/>
                          </a:solidFill>
                          <a:latin typeface="Gill Sans MT" panose="020B0502020104020203" pitchFamily="34" charset="77"/>
                        </a:rPr>
                        <a:t>Long multiplication using the formal method</a:t>
                      </a:r>
                    </a:p>
                    <a:p>
                      <a:pPr marL="171450" indent="-171450" algn="l">
                        <a:buFont typeface="Arial" panose="020B0604020202020204" pitchFamily="34" charset="0"/>
                        <a:buChar char="•"/>
                      </a:pPr>
                      <a:r>
                        <a:rPr lang="en-GB" sz="1000" b="1" dirty="0">
                          <a:solidFill>
                            <a:schemeClr val="tx1"/>
                          </a:solidFill>
                          <a:latin typeface="Gill Sans MT" panose="020B0502020104020203" pitchFamily="34" charset="77"/>
                        </a:rPr>
                        <a:t>Decimal multiplication</a:t>
                      </a:r>
                    </a:p>
                    <a:p>
                      <a:pPr marL="0" indent="0" algn="l">
                        <a:buFont typeface="Arial" panose="020B0604020202020204" pitchFamily="34" charset="0"/>
                        <a:buNone/>
                      </a:pPr>
                      <a:r>
                        <a:rPr lang="en-GB" sz="1000" b="1" dirty="0">
                          <a:solidFill>
                            <a:schemeClr val="tx1"/>
                          </a:solidFill>
                          <a:latin typeface="Gill Sans MT" panose="020B0502020104020203" pitchFamily="34" charset="77"/>
                        </a:rPr>
                        <a:t>In our Maths lesson we will be learning about</a:t>
                      </a:r>
                    </a:p>
                    <a:p>
                      <a:pPr marL="171450" indent="-171450" algn="l">
                        <a:buFont typeface="Arial" panose="020B0604020202020204" pitchFamily="34" charset="0"/>
                        <a:buChar char="•"/>
                      </a:pPr>
                      <a:r>
                        <a:rPr lang="en-GB" sz="1000" b="1" dirty="0">
                          <a:solidFill>
                            <a:schemeClr val="tx1"/>
                          </a:solidFill>
                          <a:latin typeface="Gill Sans MT" panose="020B0502020104020203" pitchFamily="34" charset="77"/>
                        </a:rPr>
                        <a:t>Time –including reading timetables</a:t>
                      </a:r>
                    </a:p>
                    <a:p>
                      <a:pPr marL="171450" indent="-171450" algn="l">
                        <a:buFont typeface="Arial" panose="020B0604020202020204" pitchFamily="34" charset="0"/>
                        <a:buChar char="•"/>
                      </a:pPr>
                      <a:r>
                        <a:rPr lang="en-GB" sz="1000" b="1" dirty="0">
                          <a:solidFill>
                            <a:schemeClr val="tx1"/>
                          </a:solidFill>
                          <a:latin typeface="Gill Sans MT" panose="020B0502020104020203" pitchFamily="34" charset="77"/>
                        </a:rPr>
                        <a:t>Measures-length, mass and capacity</a:t>
                      </a:r>
                    </a:p>
                    <a:p>
                      <a:pPr marL="171450" indent="-171450" algn="l">
                        <a:buFont typeface="Arial" panose="020B0604020202020204" pitchFamily="34" charset="0"/>
                        <a:buChar char="•"/>
                      </a:pPr>
                      <a:r>
                        <a:rPr lang="en-GB" sz="1000" b="1" dirty="0">
                          <a:solidFill>
                            <a:schemeClr val="tx1"/>
                          </a:solidFill>
                          <a:latin typeface="Gill Sans MT" panose="020B0502020104020203" pitchFamily="34" charset="77"/>
                        </a:rPr>
                        <a:t>Area and Perimeter</a:t>
                      </a:r>
                    </a:p>
                    <a:p>
                      <a:pPr marL="171450" indent="-171450" algn="l">
                        <a:buFont typeface="Arial" panose="020B0604020202020204" pitchFamily="34" charset="0"/>
                        <a:buChar char="•"/>
                      </a:pPr>
                      <a:r>
                        <a:rPr lang="en-GB" sz="1000" b="1" dirty="0">
                          <a:solidFill>
                            <a:schemeClr val="tx1"/>
                          </a:solidFill>
                          <a:latin typeface="Gill Sans MT" panose="020B0502020104020203" pitchFamily="34" charset="77"/>
                        </a:rPr>
                        <a:t>Geometry-missing angles and triangles</a:t>
                      </a:r>
                    </a:p>
                    <a:p>
                      <a:pPr marL="0" indent="0" algn="l">
                        <a:buFont typeface="Arial" panose="020B0604020202020204" pitchFamily="34" charset="0"/>
                        <a:buNone/>
                      </a:pPr>
                      <a:r>
                        <a:rPr lang="en-GB" sz="1000" b="1" dirty="0">
                          <a:solidFill>
                            <a:schemeClr val="tx1"/>
                          </a:solidFill>
                          <a:latin typeface="Gill Sans MT" panose="020B0502020104020203" pitchFamily="34" charset="77"/>
                        </a:rPr>
                        <a:t>We will then follow a revision plan where we will revisit prior learning as well a new learning.</a:t>
                      </a:r>
                    </a:p>
                    <a:p>
                      <a:pPr algn="l"/>
                      <a:endParaRPr lang="en-GB" sz="1000" b="1" dirty="0">
                        <a:solidFill>
                          <a:schemeClr val="tx1"/>
                        </a:solidFill>
                        <a:latin typeface="Gill Sans MT" panose="020B0502020104020203" pitchFamily="34" charset="77"/>
                      </a:endParaRPr>
                    </a:p>
                    <a:p>
                      <a:pPr algn="l"/>
                      <a:r>
                        <a:rPr lang="en-GB" sz="1000" b="1" dirty="0">
                          <a:solidFill>
                            <a:schemeClr val="tx1"/>
                          </a:solidFill>
                          <a:latin typeface="Gill Sans MT" panose="020B0502020104020203" pitchFamily="34" charset="77"/>
                        </a:rPr>
                        <a:t> </a:t>
                      </a:r>
                    </a:p>
                  </a:txBody>
                  <a:tcPr anchor="ctr"/>
                </a:tc>
                <a:extLst>
                  <a:ext uri="{0D108BD9-81ED-4DB2-BD59-A6C34878D82A}">
                    <a16:rowId xmlns:a16="http://schemas.microsoft.com/office/drawing/2014/main" val="144233429"/>
                  </a:ext>
                </a:extLst>
              </a:tr>
            </a:tbl>
          </a:graphicData>
        </a:graphic>
      </p:graphicFrame>
      <p:graphicFrame>
        <p:nvGraphicFramePr>
          <p:cNvPr id="4" name="Table 10">
            <a:extLst>
              <a:ext uri="{FF2B5EF4-FFF2-40B4-BE49-F238E27FC236}">
                <a16:creationId xmlns:a16="http://schemas.microsoft.com/office/drawing/2014/main" id="{49BA8EFA-55D3-8516-F611-19936BA9A127}"/>
              </a:ext>
            </a:extLst>
          </p:cNvPr>
          <p:cNvGraphicFramePr>
            <a:graphicFrameLocks noGrp="1"/>
          </p:cNvGraphicFramePr>
          <p:nvPr>
            <p:extLst>
              <p:ext uri="{D42A27DB-BD31-4B8C-83A1-F6EECF244321}">
                <p14:modId xmlns:p14="http://schemas.microsoft.com/office/powerpoint/2010/main" val="315858021"/>
              </p:ext>
            </p:extLst>
          </p:nvPr>
        </p:nvGraphicFramePr>
        <p:xfrm>
          <a:off x="4776537" y="1300101"/>
          <a:ext cx="3790020" cy="2125050"/>
        </p:xfrm>
        <a:graphic>
          <a:graphicData uri="http://schemas.openxmlformats.org/drawingml/2006/table">
            <a:tbl>
              <a:tblPr firstRow="1" bandRow="1">
                <a:tableStyleId>{5940675A-B579-460E-94D1-54222C63F5DA}</a:tableStyleId>
              </a:tblPr>
              <a:tblGrid>
                <a:gridCol w="3790020">
                  <a:extLst>
                    <a:ext uri="{9D8B030D-6E8A-4147-A177-3AD203B41FA5}">
                      <a16:colId xmlns:a16="http://schemas.microsoft.com/office/drawing/2014/main" val="2649323644"/>
                    </a:ext>
                  </a:extLst>
                </a:gridCol>
              </a:tblGrid>
              <a:tr h="662010">
                <a:tc>
                  <a:txBody>
                    <a:bodyPr/>
                    <a:lstStyle/>
                    <a:p>
                      <a:pPr algn="ctr"/>
                      <a:r>
                        <a:rPr lang="en-GB" sz="1800" b="1" dirty="0">
                          <a:solidFill>
                            <a:schemeClr val="tx1"/>
                          </a:solidFill>
                          <a:latin typeface="Gill Sans MT" panose="020B0502020104020203" pitchFamily="34" charset="77"/>
                        </a:rPr>
                        <a:t>ENGLISH</a:t>
                      </a:r>
                    </a:p>
                  </a:txBody>
                  <a:tcPr anchor="ctr">
                    <a:solidFill>
                      <a:schemeClr val="accent4"/>
                    </a:solidFill>
                  </a:tcPr>
                </a:tc>
                <a:extLst>
                  <a:ext uri="{0D108BD9-81ED-4DB2-BD59-A6C34878D82A}">
                    <a16:rowId xmlns:a16="http://schemas.microsoft.com/office/drawing/2014/main" val="3095864142"/>
                  </a:ext>
                </a:extLst>
              </a:tr>
              <a:tr h="793791">
                <a:tc>
                  <a:txBody>
                    <a:bodyPr/>
                    <a:lstStyle/>
                    <a:p>
                      <a:pPr algn="l"/>
                      <a:r>
                        <a:rPr lang="en-GB" sz="1000" b="1" dirty="0">
                          <a:solidFill>
                            <a:schemeClr val="tx1"/>
                          </a:solidFill>
                          <a:latin typeface="Gill Sans MT" panose="020B0502020104020203" pitchFamily="34" charset="77"/>
                        </a:rPr>
                        <a:t>Key Knowledge (Reading): </a:t>
                      </a:r>
                    </a:p>
                    <a:p>
                      <a:pPr algn="l"/>
                      <a:r>
                        <a:rPr lang="en-GB" sz="1000" b="1" dirty="0">
                          <a:solidFill>
                            <a:schemeClr val="tx1"/>
                          </a:solidFill>
                          <a:latin typeface="Gill Sans MT" panose="020B0502020104020203" pitchFamily="34" charset="77"/>
                        </a:rPr>
                        <a:t>To use a range of evidence to explain inferences</a:t>
                      </a:r>
                    </a:p>
                    <a:p>
                      <a:pPr algn="l"/>
                      <a:r>
                        <a:rPr lang="en-GB" sz="1000" b="1" dirty="0">
                          <a:solidFill>
                            <a:schemeClr val="tx1"/>
                          </a:solidFill>
                          <a:latin typeface="Gill Sans MT" panose="020B0502020104020203" pitchFamily="34" charset="77"/>
                        </a:rPr>
                        <a:t>To explain the meaning of words in context</a:t>
                      </a:r>
                    </a:p>
                    <a:p>
                      <a:pPr algn="l"/>
                      <a:r>
                        <a:rPr lang="en-GB" sz="1000" b="1" dirty="0">
                          <a:solidFill>
                            <a:schemeClr val="tx1"/>
                          </a:solidFill>
                          <a:latin typeface="Gill Sans MT" panose="020B0502020104020203" pitchFamily="34" charset="77"/>
                        </a:rPr>
                        <a:t> </a:t>
                      </a:r>
                    </a:p>
                    <a:p>
                      <a:pPr algn="l"/>
                      <a:r>
                        <a:rPr lang="en-GB" sz="1000" b="1" dirty="0">
                          <a:solidFill>
                            <a:schemeClr val="tx1"/>
                          </a:solidFill>
                          <a:latin typeface="Gill Sans MT" panose="020B0502020104020203" pitchFamily="34" charset="77"/>
                        </a:rPr>
                        <a:t>Key Knowledge (Writing):</a:t>
                      </a:r>
                    </a:p>
                    <a:p>
                      <a:pPr algn="l"/>
                      <a:r>
                        <a:rPr lang="en-GB" sz="1000" b="1" dirty="0">
                          <a:solidFill>
                            <a:schemeClr val="tx1"/>
                          </a:solidFill>
                          <a:latin typeface="Gill Sans MT" panose="020B0502020104020203" pitchFamily="34" charset="77"/>
                        </a:rPr>
                        <a:t>To use a wider range of punctuation including dashes and semi colons</a:t>
                      </a:r>
                    </a:p>
                    <a:p>
                      <a:pPr algn="l"/>
                      <a:r>
                        <a:rPr lang="en-GB" sz="1000" b="1" dirty="0">
                          <a:solidFill>
                            <a:schemeClr val="tx1"/>
                          </a:solidFill>
                          <a:latin typeface="Gill Sans MT" panose="020B0502020104020203" pitchFamily="34" charset="77"/>
                        </a:rPr>
                        <a:t>To include dialogue to advance a story or explain character</a:t>
                      </a:r>
                    </a:p>
                    <a:p>
                      <a:pPr algn="l"/>
                      <a:r>
                        <a:rPr lang="en-GB" sz="1000" b="1" dirty="0">
                          <a:solidFill>
                            <a:schemeClr val="tx1"/>
                          </a:solidFill>
                          <a:latin typeface="Gill Sans MT" panose="020B0502020104020203" pitchFamily="34" charset="77"/>
                        </a:rPr>
                        <a:t>To use relative clauses to add detail</a:t>
                      </a:r>
                    </a:p>
                  </a:txBody>
                  <a:tcPr anchor="ctr"/>
                </a:tc>
                <a:extLst>
                  <a:ext uri="{0D108BD9-81ED-4DB2-BD59-A6C34878D82A}">
                    <a16:rowId xmlns:a16="http://schemas.microsoft.com/office/drawing/2014/main" val="144233429"/>
                  </a:ext>
                </a:extLst>
              </a:tr>
            </a:tbl>
          </a:graphicData>
        </a:graphic>
      </p:graphicFrame>
      <p:graphicFrame>
        <p:nvGraphicFramePr>
          <p:cNvPr id="7" name="Table 10">
            <a:extLst>
              <a:ext uri="{FF2B5EF4-FFF2-40B4-BE49-F238E27FC236}">
                <a16:creationId xmlns:a16="http://schemas.microsoft.com/office/drawing/2014/main" id="{B5FF9A55-1589-1973-C7FF-83F1D3F0ECAA}"/>
              </a:ext>
            </a:extLst>
          </p:cNvPr>
          <p:cNvGraphicFramePr>
            <a:graphicFrameLocks noGrp="1"/>
          </p:cNvGraphicFramePr>
          <p:nvPr>
            <p:extLst>
              <p:ext uri="{D42A27DB-BD31-4B8C-83A1-F6EECF244321}">
                <p14:modId xmlns:p14="http://schemas.microsoft.com/office/powerpoint/2010/main" val="1554892009"/>
              </p:ext>
            </p:extLst>
          </p:nvPr>
        </p:nvGraphicFramePr>
        <p:xfrm>
          <a:off x="8824514" y="1300101"/>
          <a:ext cx="3288926" cy="2399370"/>
        </p:xfrm>
        <a:graphic>
          <a:graphicData uri="http://schemas.openxmlformats.org/drawingml/2006/table">
            <a:tbl>
              <a:tblPr firstRow="1" bandRow="1">
                <a:tableStyleId>{5940675A-B579-460E-94D1-54222C63F5DA}</a:tableStyleId>
              </a:tblPr>
              <a:tblGrid>
                <a:gridCol w="3288926">
                  <a:extLst>
                    <a:ext uri="{9D8B030D-6E8A-4147-A177-3AD203B41FA5}">
                      <a16:colId xmlns:a16="http://schemas.microsoft.com/office/drawing/2014/main" val="2649323644"/>
                    </a:ext>
                  </a:extLst>
                </a:gridCol>
              </a:tblGrid>
              <a:tr h="662010">
                <a:tc>
                  <a:txBody>
                    <a:bodyPr/>
                    <a:lstStyle/>
                    <a:p>
                      <a:pPr algn="ctr"/>
                      <a:r>
                        <a:rPr lang="en-GB" sz="1800" b="1" dirty="0">
                          <a:solidFill>
                            <a:schemeClr val="tx1"/>
                          </a:solidFill>
                          <a:latin typeface="Gill Sans MT" panose="020B0502020104020203" pitchFamily="34" charset="77"/>
                        </a:rPr>
                        <a:t>OTHER INFORMATION </a:t>
                      </a:r>
                    </a:p>
                  </a:txBody>
                  <a:tcPr anchor="ctr">
                    <a:solidFill>
                      <a:schemeClr val="accent4"/>
                    </a:solidFill>
                  </a:tcPr>
                </a:tc>
                <a:extLst>
                  <a:ext uri="{0D108BD9-81ED-4DB2-BD59-A6C34878D82A}">
                    <a16:rowId xmlns:a16="http://schemas.microsoft.com/office/drawing/2014/main" val="3095864142"/>
                  </a:ext>
                </a:extLst>
              </a:tr>
              <a:tr h="793791">
                <a:tc>
                  <a:txBody>
                    <a:bodyPr/>
                    <a:lstStyle/>
                    <a:p>
                      <a:pPr algn="l"/>
                      <a:r>
                        <a:rPr lang="en-GB" sz="1200" b="1" dirty="0">
                          <a:solidFill>
                            <a:schemeClr val="tx1"/>
                          </a:solidFill>
                          <a:latin typeface="Gill Sans MT" panose="020B0502020104020203" pitchFamily="34" charset="77"/>
                        </a:rPr>
                        <a:t>PE days : Tuesdays &amp; Wednesdays</a:t>
                      </a:r>
                    </a:p>
                    <a:p>
                      <a:pPr algn="l"/>
                      <a:endParaRPr lang="en-GB" sz="1200" b="1" dirty="0">
                        <a:solidFill>
                          <a:schemeClr val="tx1"/>
                        </a:solidFill>
                        <a:latin typeface="Gill Sans MT" panose="020B0502020104020203" pitchFamily="34" charset="77"/>
                      </a:endParaRPr>
                    </a:p>
                    <a:p>
                      <a:pPr algn="l"/>
                      <a:r>
                        <a:rPr lang="en-GB" sz="1200" b="1" dirty="0">
                          <a:solidFill>
                            <a:schemeClr val="tx1"/>
                          </a:solidFill>
                          <a:latin typeface="Gill Sans MT" panose="020B0502020104020203" pitchFamily="34" charset="77"/>
                        </a:rPr>
                        <a:t>Trip to the Itchen Navigation</a:t>
                      </a:r>
                    </a:p>
                    <a:p>
                      <a:pPr algn="l"/>
                      <a:r>
                        <a:rPr lang="en-GB" sz="1200" b="1" dirty="0">
                          <a:solidFill>
                            <a:schemeClr val="tx1"/>
                          </a:solidFill>
                          <a:latin typeface="Gill Sans MT" panose="020B0502020104020203" pitchFamily="34" charset="77"/>
                        </a:rPr>
                        <a:t>Mushroom - Monday 9</a:t>
                      </a:r>
                      <a:r>
                        <a:rPr lang="en-GB" sz="1200" b="1" baseline="30000" dirty="0">
                          <a:solidFill>
                            <a:schemeClr val="tx1"/>
                          </a:solidFill>
                          <a:latin typeface="Gill Sans MT" panose="020B0502020104020203" pitchFamily="34" charset="77"/>
                        </a:rPr>
                        <a:t>nd</a:t>
                      </a:r>
                      <a:r>
                        <a:rPr lang="en-GB" sz="1200" b="1" dirty="0">
                          <a:solidFill>
                            <a:schemeClr val="tx1"/>
                          </a:solidFill>
                          <a:latin typeface="Gill Sans MT" panose="020B0502020104020203" pitchFamily="34" charset="77"/>
                        </a:rPr>
                        <a:t> February </a:t>
                      </a:r>
                    </a:p>
                    <a:p>
                      <a:pPr algn="l"/>
                      <a:r>
                        <a:rPr lang="en-GB" sz="1200" b="1" dirty="0">
                          <a:solidFill>
                            <a:schemeClr val="tx1"/>
                          </a:solidFill>
                          <a:latin typeface="Gill Sans MT" panose="020B0502020104020203" pitchFamily="34" charset="77"/>
                        </a:rPr>
                        <a:t>Clover - Tuesday 10</a:t>
                      </a:r>
                      <a:r>
                        <a:rPr lang="en-GB" sz="1200" b="1" baseline="30000" dirty="0">
                          <a:solidFill>
                            <a:schemeClr val="tx1"/>
                          </a:solidFill>
                          <a:latin typeface="Gill Sans MT" panose="020B0502020104020203" pitchFamily="34" charset="77"/>
                        </a:rPr>
                        <a:t>rd</a:t>
                      </a:r>
                      <a:r>
                        <a:rPr lang="en-GB" sz="1200" b="1" dirty="0">
                          <a:solidFill>
                            <a:schemeClr val="tx1"/>
                          </a:solidFill>
                          <a:latin typeface="Gill Sans MT" panose="020B0502020104020203" pitchFamily="34" charset="77"/>
                        </a:rPr>
                        <a:t> February</a:t>
                      </a:r>
                    </a:p>
                    <a:p>
                      <a:pPr algn="l"/>
                      <a:r>
                        <a:rPr lang="en-GB" sz="1200" b="1" dirty="0">
                          <a:solidFill>
                            <a:schemeClr val="tx1"/>
                          </a:solidFill>
                          <a:latin typeface="Gill Sans MT" panose="020B0502020104020203" pitchFamily="34" charset="77"/>
                        </a:rPr>
                        <a:t>A walking trip along part of the Itchen Navigation. The children will follow the footpath from Shawford to St Catherine’s Hill. </a:t>
                      </a:r>
                    </a:p>
                  </a:txBody>
                  <a:tcPr anchor="ctr"/>
                </a:tc>
                <a:extLst>
                  <a:ext uri="{0D108BD9-81ED-4DB2-BD59-A6C34878D82A}">
                    <a16:rowId xmlns:a16="http://schemas.microsoft.com/office/drawing/2014/main" val="144233429"/>
                  </a:ext>
                </a:extLst>
              </a:tr>
            </a:tbl>
          </a:graphicData>
        </a:graphic>
      </p:graphicFrame>
    </p:spTree>
    <p:extLst>
      <p:ext uri="{BB962C8B-B14F-4D97-AF65-F5344CB8AC3E}">
        <p14:creationId xmlns:p14="http://schemas.microsoft.com/office/powerpoint/2010/main" val="36441881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885F63B-22FE-9C4F-B60D-553F5929394F}"/>
              </a:ext>
            </a:extLst>
          </p:cNvPr>
          <p:cNvSpPr/>
          <p:nvPr/>
        </p:nvSpPr>
        <p:spPr>
          <a:xfrm>
            <a:off x="2916383" y="360860"/>
            <a:ext cx="341760" cy="769441"/>
          </a:xfrm>
          <a:prstGeom prst="rect">
            <a:avLst/>
          </a:prstGeom>
          <a:noFill/>
          <a:ln>
            <a:noFill/>
          </a:ln>
        </p:spPr>
        <p:txBody>
          <a:bodyPr wrap="none" lIns="91440" tIns="45720" rIns="91440" bIns="45720">
            <a:spAutoFit/>
          </a:bodyPr>
          <a:lstStyle/>
          <a:p>
            <a:pPr algn="ctr"/>
            <a:r>
              <a:rPr lang="en-GB" sz="44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4800" b="1" cap="none" spc="0" dirty="0">
              <a:ln w="0">
                <a:solidFill>
                  <a:schemeClr val="tx1"/>
                </a:solidFill>
              </a:ln>
              <a:gradFill flip="none" rotWithShape="1">
                <a:gsLst>
                  <a:gs pos="38000">
                    <a:schemeClr val="accent1">
                      <a:lumMod val="5000"/>
                      <a:lumOff val="95000"/>
                    </a:schemeClr>
                  </a:gs>
                  <a:gs pos="65000">
                    <a:schemeClr val="accent2">
                      <a:lumMod val="50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6" name="Rectangle 5">
            <a:extLst>
              <a:ext uri="{FF2B5EF4-FFF2-40B4-BE49-F238E27FC236}">
                <a16:creationId xmlns:a16="http://schemas.microsoft.com/office/drawing/2014/main" id="{3406AFF5-E9E8-CE4E-A6D1-19C2855DB269}"/>
              </a:ext>
            </a:extLst>
          </p:cNvPr>
          <p:cNvSpPr/>
          <p:nvPr/>
        </p:nvSpPr>
        <p:spPr>
          <a:xfrm>
            <a:off x="4728583" y="570508"/>
            <a:ext cx="4358053" cy="461665"/>
          </a:xfrm>
          <a:prstGeom prst="rect">
            <a:avLst/>
          </a:prstGeom>
          <a:noFill/>
          <a:ln>
            <a:noFill/>
          </a:ln>
        </p:spPr>
        <p:txBody>
          <a:bodyPr wrap="none" lIns="91440" tIns="45720" rIns="91440" bIns="45720">
            <a:spAutoFit/>
          </a:bodyPr>
          <a:lstStyle/>
          <a:p>
            <a:pPr algn="ctr"/>
            <a:r>
              <a:rPr lang="en-GB" sz="2400" b="1" cap="none" spc="0" dirty="0">
                <a:ln w="0">
                  <a:solidFill>
                    <a:schemeClr val="tx1"/>
                  </a:solidFill>
                </a:ln>
                <a:effectLst>
                  <a:outerShdw dist="12700" dir="4260000" algn="tl" rotWithShape="0">
                    <a:schemeClr val="dk1"/>
                  </a:outerShdw>
                </a:effectLst>
                <a:latin typeface="Gill Sans MT" panose="020B0502020104020203" pitchFamily="34" charset="77"/>
                <a:cs typeface="Phosphate Inline" panose="02000506050000020004" pitchFamily="2" charset="77"/>
              </a:rPr>
              <a:t>KNOWLEDGE ORGANISER</a:t>
            </a:r>
          </a:p>
        </p:txBody>
      </p:sp>
      <p:graphicFrame>
        <p:nvGraphicFramePr>
          <p:cNvPr id="10" name="Table 10">
            <a:extLst>
              <a:ext uri="{FF2B5EF4-FFF2-40B4-BE49-F238E27FC236}">
                <a16:creationId xmlns:a16="http://schemas.microsoft.com/office/drawing/2014/main" id="{584E3967-87F3-CD49-9356-CFC6D0DECC3C}"/>
              </a:ext>
            </a:extLst>
          </p:cNvPr>
          <p:cNvGraphicFramePr>
            <a:graphicFrameLocks noGrp="1"/>
          </p:cNvGraphicFramePr>
          <p:nvPr/>
        </p:nvGraphicFramePr>
        <p:xfrm>
          <a:off x="465555" y="1130301"/>
          <a:ext cx="4456122" cy="7696799"/>
        </p:xfrm>
        <a:graphic>
          <a:graphicData uri="http://schemas.openxmlformats.org/drawingml/2006/table">
            <a:tbl>
              <a:tblPr firstRow="1" bandRow="1">
                <a:tableStyleId>{5940675A-B579-460E-94D1-54222C63F5DA}</a:tableStyleId>
              </a:tblPr>
              <a:tblGrid>
                <a:gridCol w="1286608">
                  <a:extLst>
                    <a:ext uri="{9D8B030D-6E8A-4147-A177-3AD203B41FA5}">
                      <a16:colId xmlns:a16="http://schemas.microsoft.com/office/drawing/2014/main" val="2344213269"/>
                    </a:ext>
                  </a:extLst>
                </a:gridCol>
                <a:gridCol w="3169514">
                  <a:extLst>
                    <a:ext uri="{9D8B030D-6E8A-4147-A177-3AD203B41FA5}">
                      <a16:colId xmlns:a16="http://schemas.microsoft.com/office/drawing/2014/main" val="2649323644"/>
                    </a:ext>
                  </a:extLst>
                </a:gridCol>
              </a:tblGrid>
              <a:tr h="565423">
                <a:tc gridSpan="2">
                  <a:txBody>
                    <a:bodyPr/>
                    <a:lstStyle/>
                    <a:p>
                      <a:pPr algn="ctr"/>
                      <a:r>
                        <a:rPr lang="en-GB" sz="1200" b="1" dirty="0">
                          <a:latin typeface="Gill Sans MT" panose="020B0502020104020203" pitchFamily="34" charset="77"/>
                        </a:rPr>
                        <a:t>ESSENTIAL VOCABULARY</a:t>
                      </a:r>
                    </a:p>
                  </a:txBody>
                  <a:tcPr anchor="ctr">
                    <a:solidFill>
                      <a:schemeClr val="accent1">
                        <a:lumMod val="60000"/>
                        <a:lumOff val="40000"/>
                      </a:schemeClr>
                    </a:solidFill>
                  </a:tcPr>
                </a:tc>
                <a:tc hMerge="1">
                  <a:txBody>
                    <a:bodyPr/>
                    <a:lstStyle/>
                    <a:p>
                      <a:endParaRPr lang="en-GB" sz="1200" dirty="0"/>
                    </a:p>
                  </a:txBody>
                  <a:tcPr/>
                </a:tc>
                <a:extLst>
                  <a:ext uri="{0D108BD9-81ED-4DB2-BD59-A6C34878D82A}">
                    <a16:rowId xmlns:a16="http://schemas.microsoft.com/office/drawing/2014/main" val="824812075"/>
                  </a:ext>
                </a:extLst>
              </a:tr>
              <a:tr h="491372">
                <a:tc>
                  <a:txBody>
                    <a:bodyPr/>
                    <a:lstStyle/>
                    <a:p>
                      <a:pPr algn="ctr"/>
                      <a:r>
                        <a:rPr lang="en-GB" sz="1200" b="1" dirty="0">
                          <a:latin typeface="Gill Sans MT" panose="020B0502020104020203" pitchFamily="34" charset="77"/>
                        </a:rPr>
                        <a:t>prototype</a:t>
                      </a:r>
                    </a:p>
                  </a:txBody>
                  <a:tcPr anchor="ctr">
                    <a:solidFill>
                      <a:schemeClr val="accent1">
                        <a:lumMod val="20000"/>
                        <a:lumOff val="80000"/>
                      </a:schemeClr>
                    </a:solidFill>
                  </a:tcPr>
                </a:tc>
                <a:tc>
                  <a:txBody>
                    <a:bodyPr/>
                    <a:lstStyle/>
                    <a:p>
                      <a:pPr algn="ctr"/>
                      <a:r>
                        <a:rPr lang="en-GB" sz="1200" dirty="0">
                          <a:latin typeface="Gill Sans MT" panose="020B0502020104020203" pitchFamily="34" charset="77"/>
                        </a:rPr>
                        <a:t>A first draft or a test model of something new, made to see if the idea works before making the finished thing</a:t>
                      </a:r>
                    </a:p>
                  </a:txBody>
                  <a:tcPr anchor="ctr"/>
                </a:tc>
                <a:extLst>
                  <a:ext uri="{0D108BD9-81ED-4DB2-BD59-A6C34878D82A}">
                    <a16:rowId xmlns:a16="http://schemas.microsoft.com/office/drawing/2014/main" val="144233429"/>
                  </a:ext>
                </a:extLst>
              </a:tr>
              <a:tr h="491372">
                <a:tc>
                  <a:txBody>
                    <a:bodyPr/>
                    <a:lstStyle/>
                    <a:p>
                      <a:pPr algn="ctr"/>
                      <a:r>
                        <a:rPr lang="en-GB" sz="1200" b="1" dirty="0">
                          <a:latin typeface="Gill Sans MT" panose="020B0502020104020203" pitchFamily="34" charset="77"/>
                        </a:rPr>
                        <a:t>innovate</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0"/>
                        </a:rPr>
                        <a:t>Come up with new ideas or methods, or make something that already exists much better</a:t>
                      </a:r>
                    </a:p>
                  </a:txBody>
                  <a:tcPr anchor="ctr"/>
                </a:tc>
                <a:extLst>
                  <a:ext uri="{0D108BD9-81ED-4DB2-BD59-A6C34878D82A}">
                    <a16:rowId xmlns:a16="http://schemas.microsoft.com/office/drawing/2014/main" val="3708563774"/>
                  </a:ext>
                </a:extLst>
              </a:tr>
              <a:tr h="491372">
                <a:tc>
                  <a:txBody>
                    <a:bodyPr/>
                    <a:lstStyle/>
                    <a:p>
                      <a:pPr algn="ctr"/>
                      <a:r>
                        <a:rPr lang="en-GB" sz="1200" b="1" dirty="0">
                          <a:latin typeface="Gill Sans MT" panose="020B0502020104020203" pitchFamily="34" charset="77"/>
                        </a:rPr>
                        <a:t>aesthetics</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How something looks and if it's pleasing to the eye.</a:t>
                      </a:r>
                    </a:p>
                  </a:txBody>
                  <a:tcPr anchor="ctr"/>
                </a:tc>
                <a:extLst>
                  <a:ext uri="{0D108BD9-81ED-4DB2-BD59-A6C34878D82A}">
                    <a16:rowId xmlns:a16="http://schemas.microsoft.com/office/drawing/2014/main" val="152157742"/>
                  </a:ext>
                </a:extLst>
              </a:tr>
              <a:tr h="491372">
                <a:tc>
                  <a:txBody>
                    <a:bodyPr/>
                    <a:lstStyle/>
                    <a:p>
                      <a:pPr algn="ctr"/>
                      <a:r>
                        <a:rPr lang="en-GB" sz="1200" b="1" dirty="0">
                          <a:latin typeface="Gill Sans MT" panose="020B0502020104020203" pitchFamily="34" charset="77"/>
                        </a:rPr>
                        <a:t>legacy</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Something special you leave behind for others</a:t>
                      </a:r>
                    </a:p>
                  </a:txBody>
                  <a:tcPr anchor="ctr"/>
                </a:tc>
                <a:extLst>
                  <a:ext uri="{0D108BD9-81ED-4DB2-BD59-A6C34878D82A}">
                    <a16:rowId xmlns:a16="http://schemas.microsoft.com/office/drawing/2014/main" val="3127595459"/>
                  </a:ext>
                </a:extLst>
              </a:tr>
              <a:tr h="245686">
                <a:tc>
                  <a:txBody>
                    <a:bodyPr/>
                    <a:lstStyle/>
                    <a:p>
                      <a:pPr algn="ctr"/>
                      <a:r>
                        <a:rPr lang="en-GB" sz="1200" b="1" dirty="0">
                          <a:latin typeface="Gill Sans MT" panose="020B0502020104020203" pitchFamily="34" charset="77"/>
                        </a:rPr>
                        <a:t>locality</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particular neighbourhood, place, or region</a:t>
                      </a:r>
                    </a:p>
                  </a:txBody>
                  <a:tcPr anchor="ctr"/>
                </a:tc>
                <a:extLst>
                  <a:ext uri="{0D108BD9-81ED-4DB2-BD59-A6C34878D82A}">
                    <a16:rowId xmlns:a16="http://schemas.microsoft.com/office/drawing/2014/main" val="520535911"/>
                  </a:ext>
                </a:extLst>
              </a:tr>
              <a:tr h="245686">
                <a:tc>
                  <a:txBody>
                    <a:bodyPr/>
                    <a:lstStyle/>
                    <a:p>
                      <a:pPr algn="ctr"/>
                      <a:r>
                        <a:rPr lang="en-GB" sz="1200" b="1" dirty="0">
                          <a:latin typeface="Gill Sans MT" panose="020B0502020104020203" pitchFamily="34" charset="77"/>
                        </a:rPr>
                        <a:t>regional</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To do with a particular area or region</a:t>
                      </a:r>
                    </a:p>
                  </a:txBody>
                  <a:tcPr anchor="ctr"/>
                </a:tc>
                <a:extLst>
                  <a:ext uri="{0D108BD9-81ED-4DB2-BD59-A6C34878D82A}">
                    <a16:rowId xmlns:a16="http://schemas.microsoft.com/office/drawing/2014/main" val="904105788"/>
                  </a:ext>
                </a:extLst>
              </a:tr>
              <a:tr h="491372">
                <a:tc>
                  <a:txBody>
                    <a:bodyPr/>
                    <a:lstStyle/>
                    <a:p>
                      <a:pPr algn="ctr"/>
                      <a:r>
                        <a:rPr lang="en-GB" sz="1200" b="1" dirty="0">
                          <a:latin typeface="Gill Sans MT" panose="020B0502020104020203" pitchFamily="34" charset="77"/>
                        </a:rPr>
                        <a:t>heritage</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Something that is handed down from the past, often as a tradition</a:t>
                      </a:r>
                    </a:p>
                  </a:txBody>
                  <a:tcPr anchor="ctr"/>
                </a:tc>
                <a:extLst>
                  <a:ext uri="{0D108BD9-81ED-4DB2-BD59-A6C34878D82A}">
                    <a16:rowId xmlns:a16="http://schemas.microsoft.com/office/drawing/2014/main" val="1471841805"/>
                  </a:ext>
                </a:extLst>
              </a:tr>
              <a:tr h="491372">
                <a:tc>
                  <a:txBody>
                    <a:bodyPr/>
                    <a:lstStyle/>
                    <a:p>
                      <a:pPr algn="ctr"/>
                      <a:r>
                        <a:rPr lang="en-GB" sz="1200" b="1" dirty="0">
                          <a:latin typeface="Gill Sans MT" panose="020B0502020104020203" pitchFamily="34" charset="77"/>
                        </a:rPr>
                        <a:t>navigate</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To plan, direct, or plot the path or position of a ship, an aircraft, etc</a:t>
                      </a:r>
                    </a:p>
                  </a:txBody>
                  <a:tcPr anchor="ctr"/>
                </a:tc>
                <a:extLst>
                  <a:ext uri="{0D108BD9-81ED-4DB2-BD59-A6C34878D82A}">
                    <a16:rowId xmlns:a16="http://schemas.microsoft.com/office/drawing/2014/main" val="2064564703"/>
                  </a:ext>
                </a:extLst>
              </a:tr>
              <a:tr h="491372">
                <a:tc>
                  <a:txBody>
                    <a:bodyPr/>
                    <a:lstStyle/>
                    <a:p>
                      <a:pPr algn="ctr"/>
                      <a:r>
                        <a:rPr lang="en-GB" sz="1200" b="1" dirty="0">
                          <a:latin typeface="Gill Sans MT" panose="020B0502020104020203" pitchFamily="34" charset="77"/>
                        </a:rPr>
                        <a:t>toll</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 A small fee or tax you pay to use something like a bridge or road</a:t>
                      </a:r>
                    </a:p>
                  </a:txBody>
                  <a:tcPr anchor="ctr"/>
                </a:tc>
                <a:extLst>
                  <a:ext uri="{0D108BD9-81ED-4DB2-BD59-A6C34878D82A}">
                    <a16:rowId xmlns:a16="http://schemas.microsoft.com/office/drawing/2014/main" val="893870930"/>
                  </a:ext>
                </a:extLst>
              </a:tr>
              <a:tr h="491372">
                <a:tc>
                  <a:txBody>
                    <a:bodyPr/>
                    <a:lstStyle/>
                    <a:p>
                      <a:pPr algn="ctr"/>
                      <a:r>
                        <a:rPr lang="en-GB" sz="1100" b="1" dirty="0">
                          <a:latin typeface="Gill Sans MT" panose="020B0502020104020203" pitchFamily="34" charset="77"/>
                        </a:rPr>
                        <a:t>demonstrations</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group of people gathering in public to show they feel strongly about a cause, either supporting it or protesting against it.</a:t>
                      </a:r>
                    </a:p>
                  </a:txBody>
                  <a:tcPr anchor="ctr"/>
                </a:tc>
                <a:extLst>
                  <a:ext uri="{0D108BD9-81ED-4DB2-BD59-A6C34878D82A}">
                    <a16:rowId xmlns:a16="http://schemas.microsoft.com/office/drawing/2014/main" val="1323434774"/>
                  </a:ext>
                </a:extLst>
              </a:tr>
              <a:tr h="491372">
                <a:tc>
                  <a:txBody>
                    <a:bodyPr/>
                    <a:lstStyle/>
                    <a:p>
                      <a:pPr algn="ctr"/>
                      <a:r>
                        <a:rPr lang="en-GB" sz="1200" b="1" dirty="0">
                          <a:solidFill>
                            <a:schemeClr val="tx1"/>
                          </a:solidFill>
                          <a:latin typeface="Gill Sans MT" panose="020B0502020104020203" pitchFamily="34" charset="77"/>
                        </a:rPr>
                        <a:t>petition</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formal written request made by many people to an authority or organized body</a:t>
                      </a:r>
                    </a:p>
                  </a:txBody>
                  <a:tcPr anchor="ctr"/>
                </a:tc>
                <a:extLst>
                  <a:ext uri="{0D108BD9-81ED-4DB2-BD59-A6C34878D82A}">
                    <a16:rowId xmlns:a16="http://schemas.microsoft.com/office/drawing/2014/main" val="3261127429"/>
                  </a:ext>
                </a:extLst>
              </a:tr>
              <a:tr h="491372">
                <a:tc>
                  <a:txBody>
                    <a:bodyPr/>
                    <a:lstStyle/>
                    <a:p>
                      <a:pPr algn="ctr"/>
                      <a:r>
                        <a:rPr lang="en-GB" sz="1100" b="1" dirty="0">
                          <a:solidFill>
                            <a:schemeClr val="tx1"/>
                          </a:solidFill>
                          <a:latin typeface="Gill Sans MT" panose="020B0502020104020203" pitchFamily="34" charset="77"/>
                        </a:rPr>
                        <a:t>bypass</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"bypass road" goes around a city, for example,  instead of driving through it,</a:t>
                      </a:r>
                    </a:p>
                  </a:txBody>
                  <a:tcPr anchor="ctr"/>
                </a:tc>
                <a:extLst>
                  <a:ext uri="{0D108BD9-81ED-4DB2-BD59-A6C34878D82A}">
                    <a16:rowId xmlns:a16="http://schemas.microsoft.com/office/drawing/2014/main" val="2521363844"/>
                  </a:ext>
                </a:extLst>
              </a:tr>
              <a:tr h="411480">
                <a:tc>
                  <a:txBody>
                    <a:bodyPr/>
                    <a:lstStyle/>
                    <a:p>
                      <a:pPr algn="ctr"/>
                      <a:r>
                        <a:rPr lang="en-GB" sz="1200" b="1" dirty="0">
                          <a:solidFill>
                            <a:schemeClr val="tx1"/>
                          </a:solidFill>
                          <a:latin typeface="Gill Sans MT" panose="020B0502020104020203" pitchFamily="34" charset="77"/>
                        </a:rPr>
                        <a:t>campaign</a:t>
                      </a: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dirty="0">
                          <a:latin typeface="Gill Sans MT" panose="020B0502020104020203" pitchFamily="34" charset="77"/>
                        </a:rPr>
                        <a:t>A campaign is a planned series of actions to reach a specific goal. It's not just one person doing something, but usually a team working together.</a:t>
                      </a:r>
                    </a:p>
                  </a:txBody>
                  <a:tcPr anchor="ctr"/>
                </a:tc>
                <a:extLst>
                  <a:ext uri="{0D108BD9-81ED-4DB2-BD59-A6C34878D82A}">
                    <a16:rowId xmlns:a16="http://schemas.microsoft.com/office/drawing/2014/main" val="4129890198"/>
                  </a:ext>
                </a:extLst>
              </a:tr>
              <a:tr h="205740">
                <a:tc>
                  <a:txBody>
                    <a:bodyPr/>
                    <a:lstStyle/>
                    <a:p>
                      <a:pPr algn="ctr"/>
                      <a:endParaRPr lang="en-GB" sz="1200" b="1" dirty="0">
                        <a:solidFill>
                          <a:schemeClr val="tx1"/>
                        </a:solidFill>
                        <a:latin typeface="Gill Sans MT" panose="020B0502020104020203" pitchFamily="34" charset="77"/>
                      </a:endParaRP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200" dirty="0">
                        <a:latin typeface="Gill Sans MT" panose="020B0502020104020203" pitchFamily="34" charset="77"/>
                      </a:endParaRPr>
                    </a:p>
                  </a:txBody>
                  <a:tcPr anchor="ctr"/>
                </a:tc>
                <a:extLst>
                  <a:ext uri="{0D108BD9-81ED-4DB2-BD59-A6C34878D82A}">
                    <a16:rowId xmlns:a16="http://schemas.microsoft.com/office/drawing/2014/main" val="993796483"/>
                  </a:ext>
                </a:extLst>
              </a:tr>
              <a:tr h="205740">
                <a:tc>
                  <a:txBody>
                    <a:bodyPr/>
                    <a:lstStyle/>
                    <a:p>
                      <a:pPr algn="ctr"/>
                      <a:endParaRPr lang="en-GB" sz="1200" b="1" dirty="0">
                        <a:solidFill>
                          <a:schemeClr val="tx1"/>
                        </a:solidFill>
                        <a:latin typeface="Gill Sans MT" panose="020B0502020104020203" pitchFamily="34" charset="77"/>
                      </a:endParaRPr>
                    </a:p>
                  </a:txBody>
                  <a:tcPr anchor="ctr">
                    <a:solidFill>
                      <a:schemeClr val="accent1">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200" dirty="0">
                        <a:latin typeface="Gill Sans MT" panose="020B0502020104020203" pitchFamily="34" charset="77"/>
                      </a:endParaRPr>
                    </a:p>
                  </a:txBody>
                  <a:tcPr anchor="ctr"/>
                </a:tc>
                <a:extLst>
                  <a:ext uri="{0D108BD9-81ED-4DB2-BD59-A6C34878D82A}">
                    <a16:rowId xmlns:a16="http://schemas.microsoft.com/office/drawing/2014/main" val="3584504555"/>
                  </a:ext>
                </a:extLst>
              </a:tr>
            </a:tbl>
          </a:graphicData>
        </a:graphic>
      </p:graphicFrame>
      <p:graphicFrame>
        <p:nvGraphicFramePr>
          <p:cNvPr id="17" name="Table 10">
            <a:extLst>
              <a:ext uri="{FF2B5EF4-FFF2-40B4-BE49-F238E27FC236}">
                <a16:creationId xmlns:a16="http://schemas.microsoft.com/office/drawing/2014/main" id="{B282761F-969F-D243-A8F6-6981A096851F}"/>
              </a:ext>
            </a:extLst>
          </p:cNvPr>
          <p:cNvGraphicFramePr>
            <a:graphicFrameLocks noGrp="1"/>
          </p:cNvGraphicFramePr>
          <p:nvPr/>
        </p:nvGraphicFramePr>
        <p:xfrm>
          <a:off x="4960212" y="6619412"/>
          <a:ext cx="4358053" cy="2388516"/>
        </p:xfrm>
        <a:graphic>
          <a:graphicData uri="http://schemas.openxmlformats.org/drawingml/2006/table">
            <a:tbl>
              <a:tblPr firstRow="1" bandRow="1">
                <a:tableStyleId>{5940675A-B579-460E-94D1-54222C63F5DA}</a:tableStyleId>
              </a:tblPr>
              <a:tblGrid>
                <a:gridCol w="4358053">
                  <a:extLst>
                    <a:ext uri="{9D8B030D-6E8A-4147-A177-3AD203B41FA5}">
                      <a16:colId xmlns:a16="http://schemas.microsoft.com/office/drawing/2014/main" val="2649323644"/>
                    </a:ext>
                  </a:extLst>
                </a:gridCol>
              </a:tblGrid>
              <a:tr h="491372">
                <a:tc>
                  <a:txBody>
                    <a:bodyPr/>
                    <a:lstStyle/>
                    <a:p>
                      <a:pPr algn="l"/>
                      <a:r>
                        <a:rPr lang="en-GB" sz="1200" b="1" dirty="0">
                          <a:solidFill>
                            <a:schemeClr val="bg1"/>
                          </a:solidFill>
                          <a:latin typeface="Gill Sans MT" panose="020B0502020104020203" pitchFamily="34" charset="77"/>
                        </a:rPr>
                        <a:t>KEY QUESTIONS </a:t>
                      </a:r>
                    </a:p>
                  </a:txBody>
                  <a:tcPr anchor="ctr">
                    <a:solidFill>
                      <a:schemeClr val="accent4"/>
                    </a:solidFill>
                  </a:tcPr>
                </a:tc>
                <a:extLst>
                  <a:ext uri="{0D108BD9-81ED-4DB2-BD59-A6C34878D82A}">
                    <a16:rowId xmlns:a16="http://schemas.microsoft.com/office/drawing/2014/main" val="3095864142"/>
                  </a:ext>
                </a:extLst>
              </a:tr>
              <a:tr h="491372">
                <a:tc>
                  <a:txBody>
                    <a:bodyPr/>
                    <a:lstStyle/>
                    <a:p>
                      <a:pPr algn="ctr"/>
                      <a:r>
                        <a:rPr lang="en-GB" sz="1600" b="1" dirty="0">
                          <a:solidFill>
                            <a:srgbClr val="002060"/>
                          </a:solidFill>
                          <a:latin typeface="Gill Sans MT" panose="020B0502020104020203" pitchFamily="34" charset="77"/>
                        </a:rPr>
                        <a:t>What is the Itchen Navigation?</a:t>
                      </a:r>
                    </a:p>
                  </a:txBody>
                  <a:tcPr anchor="ctr"/>
                </a:tc>
                <a:extLst>
                  <a:ext uri="{0D108BD9-81ED-4DB2-BD59-A6C34878D82A}">
                    <a16:rowId xmlns:a16="http://schemas.microsoft.com/office/drawing/2014/main" val="144233429"/>
                  </a:ext>
                </a:extLst>
              </a:tr>
              <a:tr h="265494">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600" b="1" dirty="0">
                          <a:solidFill>
                            <a:srgbClr val="002060"/>
                          </a:solidFill>
                          <a:latin typeface="Gill Sans MT" panose="020B0502020104020203" pitchFamily="34" charset="77"/>
                        </a:rPr>
                        <a:t>Why do people protest?</a:t>
                      </a:r>
                    </a:p>
                  </a:txBody>
                  <a:tcPr anchor="ctr"/>
                </a:tc>
                <a:extLst>
                  <a:ext uri="{0D108BD9-81ED-4DB2-BD59-A6C34878D82A}">
                    <a16:rowId xmlns:a16="http://schemas.microsoft.com/office/drawing/2014/main" val="3708563774"/>
                  </a:ext>
                </a:extLst>
              </a:tr>
              <a:tr h="49137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600" b="1" dirty="0">
                          <a:solidFill>
                            <a:srgbClr val="002060"/>
                          </a:solidFill>
                          <a:latin typeface="Gill Sans MT" panose="020B0502020104020203" pitchFamily="34" charset="77"/>
                        </a:rPr>
                        <a:t>What’s your legacy?</a:t>
                      </a:r>
                    </a:p>
                  </a:txBody>
                  <a:tcPr anchor="ctr"/>
                </a:tc>
                <a:extLst>
                  <a:ext uri="{0D108BD9-81ED-4DB2-BD59-A6C34878D82A}">
                    <a16:rowId xmlns:a16="http://schemas.microsoft.com/office/drawing/2014/main" val="152157742"/>
                  </a:ext>
                </a:extLst>
              </a:tr>
              <a:tr h="49137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600" b="1" dirty="0">
                          <a:solidFill>
                            <a:srgbClr val="002060"/>
                          </a:solidFill>
                          <a:latin typeface="Gill Sans MT" panose="020B0502020104020203" pitchFamily="34" charset="77"/>
                        </a:rPr>
                        <a:t>What is the legacy of human changes in the local environment?</a:t>
                      </a:r>
                    </a:p>
                  </a:txBody>
                  <a:tcPr anchor="ctr"/>
                </a:tc>
                <a:extLst>
                  <a:ext uri="{0D108BD9-81ED-4DB2-BD59-A6C34878D82A}">
                    <a16:rowId xmlns:a16="http://schemas.microsoft.com/office/drawing/2014/main" val="3127595459"/>
                  </a:ext>
                </a:extLst>
              </a:tr>
            </a:tbl>
          </a:graphicData>
        </a:graphic>
      </p:graphicFrame>
      <p:graphicFrame>
        <p:nvGraphicFramePr>
          <p:cNvPr id="12" name="Table 11"/>
          <p:cNvGraphicFramePr>
            <a:graphicFrameLocks noGrp="1"/>
          </p:cNvGraphicFramePr>
          <p:nvPr/>
        </p:nvGraphicFramePr>
        <p:xfrm>
          <a:off x="5132611" y="1159577"/>
          <a:ext cx="2307422" cy="1178948"/>
        </p:xfrm>
        <a:graphic>
          <a:graphicData uri="http://schemas.openxmlformats.org/drawingml/2006/table">
            <a:tbl>
              <a:tblPr firstRow="1" bandRow="1">
                <a:tableStyleId>{5C22544A-7EE6-4342-B048-85BDC9FD1C3A}</a:tableStyleId>
              </a:tblPr>
              <a:tblGrid>
                <a:gridCol w="2307422">
                  <a:extLst>
                    <a:ext uri="{9D8B030D-6E8A-4147-A177-3AD203B41FA5}">
                      <a16:colId xmlns:a16="http://schemas.microsoft.com/office/drawing/2014/main" val="20000"/>
                    </a:ext>
                  </a:extLst>
                </a:gridCol>
              </a:tblGrid>
              <a:tr h="20972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Bob Dylan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919868">
                <a:tc>
                  <a:txBody>
                    <a:bodyPr/>
                    <a:lstStyle/>
                    <a:p>
                      <a:pPr marL="0" indent="0" algn="l">
                        <a:buFontTx/>
                        <a:buNone/>
                      </a:pPr>
                      <a:r>
                        <a:rPr lang="en-GB" sz="1050" b="0" baseline="0" dirty="0">
                          <a:solidFill>
                            <a:schemeClr val="tx1"/>
                          </a:solidFill>
                          <a:latin typeface="Gill Sans MT" panose="020B0502020104020203"/>
                        </a:rPr>
                        <a:t>Bob Dylan's protest songs are about themes of change, justice, and individuality through tunes like "</a:t>
                      </a:r>
                      <a:r>
                        <a:rPr lang="en-GB" sz="1050" b="0" baseline="0" dirty="0" err="1">
                          <a:solidFill>
                            <a:schemeClr val="tx1"/>
                          </a:solidFill>
                          <a:latin typeface="Gill Sans MT" panose="020B0502020104020203"/>
                        </a:rPr>
                        <a:t>Blowin</a:t>
                      </a:r>
                      <a:r>
                        <a:rPr lang="en-GB" sz="1050" b="0" baseline="0" dirty="0">
                          <a:solidFill>
                            <a:schemeClr val="tx1"/>
                          </a:solidFill>
                          <a:latin typeface="Gill Sans MT" panose="020B0502020104020203"/>
                        </a:rPr>
                        <a:t>' in the Wind," "The Times They Are a-Changin'," and "Forever Young,"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16" name="Table 15"/>
          <p:cNvGraphicFramePr>
            <a:graphicFrameLocks noGrp="1"/>
          </p:cNvGraphicFramePr>
          <p:nvPr/>
        </p:nvGraphicFramePr>
        <p:xfrm>
          <a:off x="5139919" y="2456428"/>
          <a:ext cx="2307422" cy="2535899"/>
        </p:xfrm>
        <a:graphic>
          <a:graphicData uri="http://schemas.openxmlformats.org/drawingml/2006/table">
            <a:tbl>
              <a:tblPr firstRow="1" bandRow="1">
                <a:tableStyleId>{5C22544A-7EE6-4342-B048-85BDC9FD1C3A}</a:tableStyleId>
              </a:tblPr>
              <a:tblGrid>
                <a:gridCol w="2307422">
                  <a:extLst>
                    <a:ext uri="{9D8B030D-6E8A-4147-A177-3AD203B41FA5}">
                      <a16:colId xmlns:a16="http://schemas.microsoft.com/office/drawing/2014/main" val="20000"/>
                    </a:ext>
                  </a:extLst>
                </a:gridCol>
              </a:tblGrid>
              <a:tr h="22842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Types of bridges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2276819">
                <a:tc>
                  <a:txBody>
                    <a:bodyPr/>
                    <a:lstStyle/>
                    <a:p>
                      <a:pPr marL="0" indent="0" algn="l">
                        <a:buFont typeface="Arial" panose="020B0604020202020204" pitchFamily="34" charset="0"/>
                        <a:buNone/>
                      </a:pPr>
                      <a:r>
                        <a:rPr lang="en-GB" sz="1100" b="0" baseline="0" dirty="0">
                          <a:solidFill>
                            <a:schemeClr val="tx1"/>
                          </a:solidFill>
                          <a:latin typeface="Gill Sans MT" panose="020B0502020104020203"/>
                        </a:rPr>
                        <a:t>Beam: Simplest, like a plank over water, with supports at each end Arch: Uses a curved shape (arch) to spread weight, common for rivers and valleys </a:t>
                      </a:r>
                    </a:p>
                    <a:p>
                      <a:pPr marL="0" indent="0" algn="l">
                        <a:buFont typeface="Arial" panose="020B0604020202020204" pitchFamily="34" charset="0"/>
                        <a:buNone/>
                      </a:pPr>
                      <a:r>
                        <a:rPr lang="en-GB" sz="1100" b="0" baseline="0" dirty="0">
                          <a:solidFill>
                            <a:schemeClr val="tx1"/>
                          </a:solidFill>
                          <a:latin typeface="Gill Sans MT" panose="020B0502020104020203"/>
                        </a:rPr>
                        <a:t>Suspension: Deck hangs from cables connected to tall towers, strong for long spans </a:t>
                      </a:r>
                    </a:p>
                    <a:p>
                      <a:pPr marL="0" indent="0" algn="l">
                        <a:buFont typeface="Arial" panose="020B0604020202020204" pitchFamily="34" charset="0"/>
                        <a:buNone/>
                      </a:pPr>
                      <a:r>
                        <a:rPr lang="en-GB" sz="1100" b="0" baseline="0" dirty="0">
                          <a:solidFill>
                            <a:schemeClr val="tx1"/>
                          </a:solidFill>
                          <a:latin typeface="Gill Sans MT" panose="020B0502020104020203"/>
                        </a:rPr>
                        <a:t>Truss: Uses triangles in a framework for extra strength </a:t>
                      </a:r>
                    </a:p>
                    <a:p>
                      <a:pPr marL="0" indent="0" algn="l">
                        <a:buFont typeface="Arial" panose="020B0604020202020204" pitchFamily="34" charset="0"/>
                        <a:buNone/>
                      </a:pPr>
                      <a:r>
                        <a:rPr lang="en-GB" sz="1100" b="0" baseline="0" dirty="0">
                          <a:solidFill>
                            <a:schemeClr val="tx1"/>
                          </a:solidFill>
                          <a:latin typeface="Gill Sans MT" panose="020B0502020104020203"/>
                        </a:rPr>
                        <a:t>Cantilever: Built from beams anchored at one end, extending outwards (like a diving board).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31" name="Table 30"/>
          <p:cNvGraphicFramePr>
            <a:graphicFrameLocks noGrp="1"/>
          </p:cNvGraphicFramePr>
          <p:nvPr/>
        </p:nvGraphicFramePr>
        <p:xfrm>
          <a:off x="7520691" y="1156648"/>
          <a:ext cx="2307422" cy="2029296"/>
        </p:xfrm>
        <a:graphic>
          <a:graphicData uri="http://schemas.openxmlformats.org/drawingml/2006/table">
            <a:tbl>
              <a:tblPr firstRow="1" bandRow="1">
                <a:tableStyleId>{5C22544A-7EE6-4342-B048-85BDC9FD1C3A}</a:tableStyleId>
              </a:tblPr>
              <a:tblGrid>
                <a:gridCol w="2307422">
                  <a:extLst>
                    <a:ext uri="{9D8B030D-6E8A-4147-A177-3AD203B41FA5}">
                      <a16:colId xmlns:a16="http://schemas.microsoft.com/office/drawing/2014/main" val="20000"/>
                    </a:ext>
                  </a:extLst>
                </a:gridCol>
              </a:tblGrid>
              <a:tr h="26145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M3 expansion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084189">
                <a:tc>
                  <a:txBody>
                    <a:bodyPr/>
                    <a:lstStyle/>
                    <a:p>
                      <a:pPr marL="0" indent="0" algn="l">
                        <a:buFont typeface="Arial" panose="020B0604020202020204" pitchFamily="34" charset="0"/>
                        <a:buNone/>
                      </a:pPr>
                      <a:r>
                        <a:rPr lang="en-GB" sz="1100" b="0" baseline="0" dirty="0">
                          <a:solidFill>
                            <a:schemeClr val="tx1"/>
                          </a:solidFill>
                          <a:latin typeface="Gill Sans MT" panose="020B0502020104020203"/>
                        </a:rPr>
                        <a:t>The M3 protests, especially around Twyford Down in the early 1990s, were big demonstrations by people who didn't want a new motorway cutting through ancient land near Winchester for the M3 motorway. Protesters set up camps, dug tunnels, and tried to stop the work to protect the "dongas" (old pathways) and chalk hills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36" name="Table 35"/>
          <p:cNvGraphicFramePr>
            <a:graphicFrameLocks noGrp="1"/>
          </p:cNvGraphicFramePr>
          <p:nvPr/>
        </p:nvGraphicFramePr>
        <p:xfrm>
          <a:off x="9937698" y="1140628"/>
          <a:ext cx="2359810" cy="2194560"/>
        </p:xfrm>
        <a:graphic>
          <a:graphicData uri="http://schemas.openxmlformats.org/drawingml/2006/table">
            <a:tbl>
              <a:tblPr firstRow="1" bandRow="1">
                <a:tableStyleId>{5C22544A-7EE6-4342-B048-85BDC9FD1C3A}</a:tableStyleId>
              </a:tblPr>
              <a:tblGrid>
                <a:gridCol w="2359810">
                  <a:extLst>
                    <a:ext uri="{9D8B030D-6E8A-4147-A177-3AD203B41FA5}">
                      <a16:colId xmlns:a16="http://schemas.microsoft.com/office/drawing/2014/main" val="20000"/>
                    </a:ext>
                  </a:extLst>
                </a:gridCol>
              </a:tblGrid>
              <a:tr h="258253">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0" dirty="0">
                          <a:solidFill>
                            <a:schemeClr val="tx1"/>
                          </a:solidFill>
                          <a:latin typeface="Gill Sans MT" panose="020B0502020104020203"/>
                        </a:rPr>
                        <a:t>Protest Art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911769">
                <a:tc>
                  <a:txBody>
                    <a:bodyPr/>
                    <a:lstStyle/>
                    <a:p>
                      <a:pPr marL="0" indent="0" algn="l">
                        <a:buFont typeface="Arial" panose="020B0604020202020204" pitchFamily="34" charset="0"/>
                        <a:buNone/>
                      </a:pPr>
                      <a:r>
                        <a:rPr lang="en-GB" sz="1100" b="0" baseline="0" dirty="0">
                          <a:solidFill>
                            <a:schemeClr val="tx1"/>
                          </a:solidFill>
                          <a:latin typeface="Gill Sans MT" panose="020B0502020104020203"/>
                        </a:rPr>
                        <a:t>When artists create an artwork to show they disagree with something, we call this protest art. An example of a protest artist is Banksy.  Banksy uses simple imagery, like the innocent children in "Kids on Guns" surrounded by weapons,</a:t>
                      </a:r>
                    </a:p>
                    <a:p>
                      <a:pPr marL="0" indent="0" algn="l">
                        <a:buFont typeface="Arial" panose="020B0604020202020204" pitchFamily="34" charset="0"/>
                        <a:buNone/>
                      </a:pPr>
                      <a:r>
                        <a:rPr lang="en-GB" sz="1100" b="0" baseline="0" dirty="0">
                          <a:solidFill>
                            <a:schemeClr val="tx1"/>
                          </a:solidFill>
                          <a:latin typeface="Gill Sans MT" panose="020B0502020104020203"/>
                        </a:rPr>
                        <a:t>to highlight serious</a:t>
                      </a:r>
                    </a:p>
                    <a:p>
                      <a:pPr marL="0" indent="0" algn="l">
                        <a:buFont typeface="Arial" panose="020B0604020202020204" pitchFamily="34" charset="0"/>
                        <a:buNone/>
                      </a:pPr>
                      <a:r>
                        <a:rPr lang="en-GB" sz="1100" b="0" baseline="0" dirty="0">
                          <a:solidFill>
                            <a:schemeClr val="tx1"/>
                          </a:solidFill>
                          <a:latin typeface="Gill Sans MT" panose="020B0502020104020203"/>
                        </a:rPr>
                        <a:t>Issues  like war, </a:t>
                      </a:r>
                    </a:p>
                    <a:p>
                      <a:pPr marL="0" indent="0" algn="l">
                        <a:buFont typeface="Arial" panose="020B0604020202020204" pitchFamily="34" charset="0"/>
                        <a:buNone/>
                      </a:pPr>
                      <a:r>
                        <a:rPr lang="en-GB" sz="1100" b="0" baseline="0" dirty="0">
                          <a:solidFill>
                            <a:schemeClr val="tx1"/>
                          </a:solidFill>
                          <a:latin typeface="Gill Sans MT" panose="020B0502020104020203"/>
                        </a:rPr>
                        <a:t>poverty, </a:t>
                      </a:r>
                    </a:p>
                    <a:p>
                      <a:pPr marL="0" indent="0" algn="l">
                        <a:buFont typeface="Arial" panose="020B0604020202020204" pitchFamily="34" charset="0"/>
                        <a:buNone/>
                      </a:pPr>
                      <a:r>
                        <a:rPr lang="en-GB" sz="1100" b="0" baseline="0" dirty="0">
                          <a:solidFill>
                            <a:schemeClr val="tx1"/>
                          </a:solidFill>
                          <a:latin typeface="Gill Sans MT" panose="020B0502020104020203"/>
                        </a:rPr>
                        <a:t>and homelessness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51" name="Table 50"/>
          <p:cNvGraphicFramePr>
            <a:graphicFrameLocks noGrp="1"/>
          </p:cNvGraphicFramePr>
          <p:nvPr/>
        </p:nvGraphicFramePr>
        <p:xfrm>
          <a:off x="5042136" y="5117720"/>
          <a:ext cx="4276129" cy="1345645"/>
        </p:xfrm>
        <a:graphic>
          <a:graphicData uri="http://schemas.openxmlformats.org/drawingml/2006/table">
            <a:tbl>
              <a:tblPr firstRow="1" bandRow="1">
                <a:tableStyleId>{5C22544A-7EE6-4342-B048-85BDC9FD1C3A}</a:tableStyleId>
              </a:tblPr>
              <a:tblGrid>
                <a:gridCol w="4276129">
                  <a:extLst>
                    <a:ext uri="{9D8B030D-6E8A-4147-A177-3AD203B41FA5}">
                      <a16:colId xmlns:a16="http://schemas.microsoft.com/office/drawing/2014/main" val="20000"/>
                    </a:ext>
                  </a:extLst>
                </a:gridCol>
              </a:tblGrid>
              <a:tr h="261456">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Ordnance Survey Maps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084189">
                <a:tc>
                  <a:txBody>
                    <a:bodyPr/>
                    <a:lstStyle/>
                    <a:p>
                      <a:pPr marL="0" indent="0" algn="l">
                        <a:buFont typeface="Arial" panose="020B0604020202020204" pitchFamily="34" charset="0"/>
                        <a:buNone/>
                      </a:pPr>
                      <a:endParaRPr lang="en-GB" sz="1050" b="0" baseline="0" dirty="0">
                        <a:solidFill>
                          <a:schemeClr val="tx1"/>
                        </a:solidFill>
                        <a:latin typeface="Gill Sans MT" panose="020B0502020104020203"/>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26" name="Table 25"/>
          <p:cNvGraphicFramePr>
            <a:graphicFrameLocks noGrp="1"/>
          </p:cNvGraphicFramePr>
          <p:nvPr/>
        </p:nvGraphicFramePr>
        <p:xfrm>
          <a:off x="9505968" y="3558549"/>
          <a:ext cx="2791540" cy="2960480"/>
        </p:xfrm>
        <a:graphic>
          <a:graphicData uri="http://schemas.openxmlformats.org/drawingml/2006/table">
            <a:tbl>
              <a:tblPr firstRow="1" bandRow="1">
                <a:tableStyleId>{5C22544A-7EE6-4342-B048-85BDC9FD1C3A}</a:tableStyleId>
              </a:tblPr>
              <a:tblGrid>
                <a:gridCol w="2791540">
                  <a:extLst>
                    <a:ext uri="{9D8B030D-6E8A-4147-A177-3AD203B41FA5}">
                      <a16:colId xmlns:a16="http://schemas.microsoft.com/office/drawing/2014/main" val="20000"/>
                    </a:ext>
                  </a:extLst>
                </a:gridCol>
              </a:tblGrid>
              <a:tr h="177212">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Circulatory System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270140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ctr" defTabSz="128016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44" name="Table 43"/>
          <p:cNvGraphicFramePr>
            <a:graphicFrameLocks noGrp="1"/>
          </p:cNvGraphicFramePr>
          <p:nvPr/>
        </p:nvGraphicFramePr>
        <p:xfrm>
          <a:off x="9491638" y="6613181"/>
          <a:ext cx="2805870" cy="2362200"/>
        </p:xfrm>
        <a:graphic>
          <a:graphicData uri="http://schemas.openxmlformats.org/drawingml/2006/table">
            <a:tbl>
              <a:tblPr firstRow="1" bandRow="1">
                <a:tableStyleId>{5C22544A-7EE6-4342-B048-85BDC9FD1C3A}</a:tableStyleId>
              </a:tblPr>
              <a:tblGrid>
                <a:gridCol w="2805870">
                  <a:extLst>
                    <a:ext uri="{9D8B030D-6E8A-4147-A177-3AD203B41FA5}">
                      <a16:colId xmlns:a16="http://schemas.microsoft.com/office/drawing/2014/main" val="20000"/>
                    </a:ext>
                  </a:extLst>
                </a:gridCol>
              </a:tblGrid>
              <a:tr h="227775">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Itchen Navigation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960144">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0" baseline="0" dirty="0">
                          <a:solidFill>
                            <a:schemeClr val="tx1"/>
                          </a:solidFill>
                          <a:latin typeface="Gill Sans MT" panose="020B0502020104020203"/>
                        </a:rPr>
                        <a:t>The Itchen Navigation is a disused canal system in Hampshire, England. It is about 10.4 miles (16.7 km) long. For about 150 years, it was an important way to move goods from Winchester to the sea at Southampton.</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0" baseline="0" dirty="0">
                          <a:solidFill>
                            <a:schemeClr val="tx1"/>
                          </a:solidFill>
                          <a:latin typeface="Gill Sans MT" panose="020B0502020104020203"/>
                        </a:rPr>
                        <a:t>Improvements to the River Itchen began in 1665 and finished in 1710.</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0" baseline="0" dirty="0">
                          <a:solidFill>
                            <a:schemeClr val="tx1"/>
                          </a:solidFill>
                          <a:latin typeface="Gill Sans MT" panose="020B0502020104020203"/>
                        </a:rPr>
                        <a:t> It was called a "navigation“</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0" baseline="0" dirty="0">
                          <a:solidFill>
                            <a:schemeClr val="tx1"/>
                          </a:solidFill>
                          <a:latin typeface="Gill Sans MT" panose="020B0502020104020203"/>
                        </a:rPr>
                        <a:t> because it used parts of</a:t>
                      </a:r>
                    </a:p>
                    <a:p>
                      <a:pPr marL="0" marR="0" lvl="0" indent="0" algn="l" defTabSz="1280160" rtl="0" eaLnBrk="1" fontAlgn="auto" latinLnBrk="0" hangingPunct="1">
                        <a:lnSpc>
                          <a:spcPct val="100000"/>
                        </a:lnSpc>
                        <a:spcBef>
                          <a:spcPts val="0"/>
                        </a:spcBef>
                        <a:spcAft>
                          <a:spcPts val="0"/>
                        </a:spcAft>
                        <a:buClrTx/>
                        <a:buSzTx/>
                        <a:buFontTx/>
                        <a:buNone/>
                        <a:tabLst/>
                        <a:defRPr/>
                      </a:pPr>
                      <a:r>
                        <a:rPr lang="en-GB" sz="1100" b="0" baseline="0" dirty="0">
                          <a:solidFill>
                            <a:schemeClr val="tx1"/>
                          </a:solidFill>
                          <a:latin typeface="Gill Sans MT" panose="020B0502020104020203"/>
                        </a:rPr>
                        <a:t> the natural river.</a:t>
                      </a:r>
                    </a:p>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baseline="0" dirty="0">
                        <a:solidFill>
                          <a:schemeClr val="tx1"/>
                        </a:solidFill>
                        <a:latin typeface="Gill Sans MT" panose="020B0502020104020203"/>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graphicFrame>
        <p:nvGraphicFramePr>
          <p:cNvPr id="57" name="Table 56"/>
          <p:cNvGraphicFramePr>
            <a:graphicFrameLocks noGrp="1"/>
          </p:cNvGraphicFramePr>
          <p:nvPr/>
        </p:nvGraphicFramePr>
        <p:xfrm>
          <a:off x="7563154" y="3249143"/>
          <a:ext cx="1851079" cy="1805378"/>
        </p:xfrm>
        <a:graphic>
          <a:graphicData uri="http://schemas.openxmlformats.org/drawingml/2006/table">
            <a:tbl>
              <a:tblPr firstRow="1" bandRow="1">
                <a:tableStyleId>{5C22544A-7EE6-4342-B048-85BDC9FD1C3A}</a:tableStyleId>
              </a:tblPr>
              <a:tblGrid>
                <a:gridCol w="1851079">
                  <a:extLst>
                    <a:ext uri="{9D8B030D-6E8A-4147-A177-3AD203B41FA5}">
                      <a16:colId xmlns:a16="http://schemas.microsoft.com/office/drawing/2014/main" val="20000"/>
                    </a:ext>
                  </a:extLst>
                </a:gridCol>
              </a:tblGrid>
              <a:tr h="318524">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100" b="1" dirty="0">
                          <a:solidFill>
                            <a:schemeClr val="tx1"/>
                          </a:solidFill>
                          <a:latin typeface="Gill Sans MT" panose="020B0502020104020203"/>
                        </a:rPr>
                        <a:t>Six figure grid reference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1486854">
                <a:tc>
                  <a:txBody>
                    <a:bodyPr/>
                    <a:lstStyle/>
                    <a:p>
                      <a:pPr marL="0" marR="0" lvl="0" indent="0" algn="l" defTabSz="128016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latin typeface="Gill Sans MT" panose="020B0502020104020203"/>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45" name="Rectangle 44">
            <a:extLst>
              <a:ext uri="{FF2B5EF4-FFF2-40B4-BE49-F238E27FC236}">
                <a16:creationId xmlns:a16="http://schemas.microsoft.com/office/drawing/2014/main" id="{229E4DC9-4D7A-4045-B8E0-194DBF237103}"/>
              </a:ext>
            </a:extLst>
          </p:cNvPr>
          <p:cNvSpPr/>
          <p:nvPr/>
        </p:nvSpPr>
        <p:spPr>
          <a:xfrm>
            <a:off x="331694" y="309282"/>
            <a:ext cx="12138212" cy="8982636"/>
          </a:xfrm>
          <a:prstGeom prst="rect">
            <a:avLst/>
          </a:prstGeom>
          <a:noFill/>
          <a:ln w="73025" cmpd="tri">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TextBox 45">
            <a:extLst>
              <a:ext uri="{FF2B5EF4-FFF2-40B4-BE49-F238E27FC236}">
                <a16:creationId xmlns:a16="http://schemas.microsoft.com/office/drawing/2014/main" id="{18627C80-3104-B24C-9CCE-10952F1B7878}"/>
              </a:ext>
            </a:extLst>
          </p:cNvPr>
          <p:cNvSpPr txBox="1"/>
          <p:nvPr/>
        </p:nvSpPr>
        <p:spPr>
          <a:xfrm>
            <a:off x="5474104" y="9316381"/>
            <a:ext cx="1853392" cy="261610"/>
          </a:xfrm>
          <a:prstGeom prst="rect">
            <a:avLst/>
          </a:prstGeom>
          <a:noFill/>
        </p:spPr>
        <p:txBody>
          <a:bodyPr wrap="none" rtlCol="0">
            <a:spAutoFit/>
          </a:bodyPr>
          <a:lstStyle/>
          <a:p>
            <a:r>
              <a:rPr lang="en-GB" sz="1100" dirty="0">
                <a:solidFill>
                  <a:schemeClr val="bg1">
                    <a:lumMod val="65000"/>
                  </a:schemeClr>
                </a:solidFill>
                <a:latin typeface="Gill Sans MT" panose="020B0502020104020203" pitchFamily="34" charset="77"/>
              </a:rPr>
              <a:t>© Vocabulary Ninja Ltd 2021</a:t>
            </a:r>
          </a:p>
        </p:txBody>
      </p:sp>
      <p:sp>
        <p:nvSpPr>
          <p:cNvPr id="3" name="Rectangle 2">
            <a:extLst>
              <a:ext uri="{FF2B5EF4-FFF2-40B4-BE49-F238E27FC236}">
                <a16:creationId xmlns:a16="http://schemas.microsoft.com/office/drawing/2014/main" id="{01C6A172-2E18-2979-6A2F-5EB15966E6BD}"/>
              </a:ext>
            </a:extLst>
          </p:cNvPr>
          <p:cNvSpPr/>
          <p:nvPr/>
        </p:nvSpPr>
        <p:spPr>
          <a:xfrm>
            <a:off x="2492822" y="263111"/>
            <a:ext cx="2102820" cy="923330"/>
          </a:xfrm>
          <a:prstGeom prst="rect">
            <a:avLst/>
          </a:prstGeom>
          <a:noFill/>
        </p:spPr>
        <p:txBody>
          <a:bodyPr wrap="none" lIns="91440" tIns="45720" rIns="91440" bIns="45720">
            <a:spAutoFit/>
          </a:bodyPr>
          <a:lstStyle/>
          <a:p>
            <a:pPr algn="ctr"/>
            <a:r>
              <a:rPr lang="en-US" sz="54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Legacy</a:t>
            </a:r>
          </a:p>
        </p:txBody>
      </p:sp>
      <p:pic>
        <p:nvPicPr>
          <p:cNvPr id="4" name="Picture 3" descr="A small waterfall in a river&#10;&#10;AI-generated content may be incorrect.">
            <a:extLst>
              <a:ext uri="{FF2B5EF4-FFF2-40B4-BE49-F238E27FC236}">
                <a16:creationId xmlns:a16="http://schemas.microsoft.com/office/drawing/2014/main" id="{6EB9D1DE-7158-5C84-524B-6069139ECC8E}"/>
              </a:ext>
            </a:extLst>
          </p:cNvPr>
          <p:cNvPicPr>
            <a:picLocks noChangeAspect="1"/>
          </p:cNvPicPr>
          <p:nvPr/>
        </p:nvPicPr>
        <p:blipFill>
          <a:blip r:embed="rId2"/>
          <a:stretch>
            <a:fillRect/>
          </a:stretch>
        </p:blipFill>
        <p:spPr>
          <a:xfrm>
            <a:off x="11190306" y="8135740"/>
            <a:ext cx="1038587" cy="778940"/>
          </a:xfrm>
          <a:prstGeom prst="rect">
            <a:avLst/>
          </a:prstGeom>
        </p:spPr>
      </p:pic>
      <p:pic>
        <p:nvPicPr>
          <p:cNvPr id="11" name="Picture 10" descr="A diagram of a heart&#10;&#10;AI-generated content may be incorrect.">
            <a:extLst>
              <a:ext uri="{FF2B5EF4-FFF2-40B4-BE49-F238E27FC236}">
                <a16:creationId xmlns:a16="http://schemas.microsoft.com/office/drawing/2014/main" id="{21E7D199-1600-0F64-DB68-2EBDE585895F}"/>
              </a:ext>
            </a:extLst>
          </p:cNvPr>
          <p:cNvPicPr>
            <a:picLocks noChangeAspect="1"/>
          </p:cNvPicPr>
          <p:nvPr/>
        </p:nvPicPr>
        <p:blipFill>
          <a:blip r:embed="rId3"/>
          <a:stretch>
            <a:fillRect/>
          </a:stretch>
        </p:blipFill>
        <p:spPr>
          <a:xfrm>
            <a:off x="10087334" y="3874758"/>
            <a:ext cx="1701650" cy="2485923"/>
          </a:xfrm>
          <a:prstGeom prst="rect">
            <a:avLst/>
          </a:prstGeom>
        </p:spPr>
      </p:pic>
      <p:pic>
        <p:nvPicPr>
          <p:cNvPr id="14" name="Picture 13">
            <a:extLst>
              <a:ext uri="{FF2B5EF4-FFF2-40B4-BE49-F238E27FC236}">
                <a16:creationId xmlns:a16="http://schemas.microsoft.com/office/drawing/2014/main" id="{179C39EF-9C90-3E60-6ECB-E036D6124B2A}"/>
              </a:ext>
            </a:extLst>
          </p:cNvPr>
          <p:cNvPicPr>
            <a:picLocks noChangeAspect="1"/>
          </p:cNvPicPr>
          <p:nvPr/>
        </p:nvPicPr>
        <p:blipFill>
          <a:blip r:embed="rId4"/>
          <a:stretch>
            <a:fillRect/>
          </a:stretch>
        </p:blipFill>
        <p:spPr>
          <a:xfrm>
            <a:off x="11346252" y="2626205"/>
            <a:ext cx="878228" cy="867251"/>
          </a:xfrm>
          <a:prstGeom prst="rect">
            <a:avLst/>
          </a:prstGeom>
          <a:ln w="15875">
            <a:solidFill>
              <a:schemeClr val="accent1"/>
            </a:solidFill>
          </a:ln>
        </p:spPr>
      </p:pic>
      <p:pic>
        <p:nvPicPr>
          <p:cNvPr id="19" name="Picture 18" descr="A screenshot of a math game&#10;&#10;AI-generated content may be incorrect.">
            <a:extLst>
              <a:ext uri="{FF2B5EF4-FFF2-40B4-BE49-F238E27FC236}">
                <a16:creationId xmlns:a16="http://schemas.microsoft.com/office/drawing/2014/main" id="{9BA27245-D5A4-4630-A371-BAB7DAED23A2}"/>
              </a:ext>
            </a:extLst>
          </p:cNvPr>
          <p:cNvPicPr>
            <a:picLocks noChangeAspect="1"/>
          </p:cNvPicPr>
          <p:nvPr/>
        </p:nvPicPr>
        <p:blipFill>
          <a:blip r:embed="rId5"/>
          <a:stretch>
            <a:fillRect/>
          </a:stretch>
        </p:blipFill>
        <p:spPr>
          <a:xfrm>
            <a:off x="7834716" y="3590161"/>
            <a:ext cx="1307957" cy="1436308"/>
          </a:xfrm>
          <a:prstGeom prst="rect">
            <a:avLst/>
          </a:prstGeom>
        </p:spPr>
      </p:pic>
      <p:pic>
        <p:nvPicPr>
          <p:cNvPr id="24" name="Picture 23" descr="A close-up of a map&#10;&#10;AI-generated content may be incorrect.">
            <a:extLst>
              <a:ext uri="{FF2B5EF4-FFF2-40B4-BE49-F238E27FC236}">
                <a16:creationId xmlns:a16="http://schemas.microsoft.com/office/drawing/2014/main" id="{791B4D0D-C80E-6BCB-DB86-D2BCFEC0ED4A}"/>
              </a:ext>
            </a:extLst>
          </p:cNvPr>
          <p:cNvPicPr>
            <a:picLocks noChangeAspect="1"/>
          </p:cNvPicPr>
          <p:nvPr/>
        </p:nvPicPr>
        <p:blipFill>
          <a:blip r:embed="rId6"/>
          <a:stretch>
            <a:fillRect/>
          </a:stretch>
        </p:blipFill>
        <p:spPr>
          <a:xfrm>
            <a:off x="5157657" y="5414281"/>
            <a:ext cx="1671768" cy="1009791"/>
          </a:xfrm>
          <a:prstGeom prst="rect">
            <a:avLst/>
          </a:prstGeom>
        </p:spPr>
      </p:pic>
      <p:pic>
        <p:nvPicPr>
          <p:cNvPr id="27" name="Picture 26" descr="A group of symbols on a white background&#10;&#10;AI-generated content may be incorrect.">
            <a:extLst>
              <a:ext uri="{FF2B5EF4-FFF2-40B4-BE49-F238E27FC236}">
                <a16:creationId xmlns:a16="http://schemas.microsoft.com/office/drawing/2014/main" id="{610ADAF1-F8F6-10B3-4B6E-7668BC4109A9}"/>
              </a:ext>
            </a:extLst>
          </p:cNvPr>
          <p:cNvPicPr>
            <a:picLocks noChangeAspect="1"/>
          </p:cNvPicPr>
          <p:nvPr/>
        </p:nvPicPr>
        <p:blipFill>
          <a:blip r:embed="rId7"/>
          <a:stretch>
            <a:fillRect/>
          </a:stretch>
        </p:blipFill>
        <p:spPr>
          <a:xfrm>
            <a:off x="7139238" y="5396123"/>
            <a:ext cx="1671769" cy="1027949"/>
          </a:xfrm>
          <a:prstGeom prst="rect">
            <a:avLst/>
          </a:prstGeom>
        </p:spPr>
      </p:pic>
    </p:spTree>
    <p:extLst>
      <p:ext uri="{BB962C8B-B14F-4D97-AF65-F5344CB8AC3E}">
        <p14:creationId xmlns:p14="http://schemas.microsoft.com/office/powerpoint/2010/main" val="314983164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1105</TotalTime>
  <Words>1004</Words>
  <Application>Microsoft Office PowerPoint</Application>
  <PresentationFormat>A3 Paper (297x420 mm)</PresentationFormat>
  <Paragraphs>119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Gill Sans MT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Kathy Whitford</cp:lastModifiedBy>
  <cp:revision>48</cp:revision>
  <dcterms:created xsi:type="dcterms:W3CDTF">2020-09-22T12:40:30Z</dcterms:created>
  <dcterms:modified xsi:type="dcterms:W3CDTF">2026-01-28T14:36:00Z</dcterms:modified>
</cp:coreProperties>
</file>