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4" r:id="rId4"/>
    <p:sldId id="265" r:id="rId5"/>
    <p:sldId id="266" r:id="rId6"/>
    <p:sldId id="267" r:id="rId7"/>
    <p:sldId id="257" r:id="rId8"/>
    <p:sldId id="258" r:id="rId9"/>
    <p:sldId id="259" r:id="rId10"/>
    <p:sldId id="263" r:id="rId11"/>
    <p:sldId id="260" r:id="rId12"/>
    <p:sldId id="262" r:id="rId13"/>
    <p:sldId id="268" r:id="rId14"/>
    <p:sldId id="272" r:id="rId15"/>
    <p:sldId id="269" r:id="rId16"/>
    <p:sldId id="270" r:id="rId17"/>
    <p:sldId id="274" r:id="rId18"/>
    <p:sldId id="273"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2692E8C-C240-4C01-8450-5B78129F2E62}">
          <p14:sldIdLst>
            <p14:sldId id="256"/>
            <p14:sldId id="261"/>
            <p14:sldId id="264"/>
            <p14:sldId id="265"/>
            <p14:sldId id="266"/>
            <p14:sldId id="267"/>
            <p14:sldId id="257"/>
            <p14:sldId id="258"/>
            <p14:sldId id="259"/>
            <p14:sldId id="263"/>
            <p14:sldId id="260"/>
            <p14:sldId id="262"/>
            <p14:sldId id="268"/>
            <p14:sldId id="272"/>
            <p14:sldId id="269"/>
            <p14:sldId id="270"/>
            <p14:sldId id="274"/>
            <p14:sldId id="273"/>
            <p14:sldId id="271"/>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AA4EC14-7C13-4E40-AB8B-E85DD4E8FA8F}" type="datetimeFigureOut">
              <a:rPr lang="en-GB" smtClean="0"/>
              <a:t>08/03/2019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4AAC69-214C-4A2D-9F11-7FFF0B5F813F}" type="slidenum">
              <a:rPr lang="en-GB" smtClean="0"/>
              <a:t>‹#›</a:t>
            </a:fld>
            <a:endParaRPr lang="en-GB"/>
          </a:p>
        </p:txBody>
      </p:sp>
    </p:spTree>
    <p:extLst>
      <p:ext uri="{BB962C8B-B14F-4D97-AF65-F5344CB8AC3E}">
        <p14:creationId xmlns:p14="http://schemas.microsoft.com/office/powerpoint/2010/main" val="32608290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AA4EC14-7C13-4E40-AB8B-E85DD4E8FA8F}" type="datetimeFigureOut">
              <a:rPr lang="en-GB" smtClean="0"/>
              <a:t>08/03/2019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4AAC69-214C-4A2D-9F11-7FFF0B5F813F}" type="slidenum">
              <a:rPr lang="en-GB" smtClean="0"/>
              <a:t>‹#›</a:t>
            </a:fld>
            <a:endParaRPr lang="en-GB"/>
          </a:p>
        </p:txBody>
      </p:sp>
    </p:spTree>
    <p:extLst>
      <p:ext uri="{BB962C8B-B14F-4D97-AF65-F5344CB8AC3E}">
        <p14:creationId xmlns:p14="http://schemas.microsoft.com/office/powerpoint/2010/main" val="1185428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AA4EC14-7C13-4E40-AB8B-E85DD4E8FA8F}" type="datetimeFigureOut">
              <a:rPr lang="en-GB" smtClean="0"/>
              <a:t>08/03/2019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4AAC69-214C-4A2D-9F11-7FFF0B5F813F}" type="slidenum">
              <a:rPr lang="en-GB" smtClean="0"/>
              <a:t>‹#›</a:t>
            </a:fld>
            <a:endParaRPr lang="en-GB"/>
          </a:p>
        </p:txBody>
      </p:sp>
    </p:spTree>
    <p:extLst>
      <p:ext uri="{BB962C8B-B14F-4D97-AF65-F5344CB8AC3E}">
        <p14:creationId xmlns:p14="http://schemas.microsoft.com/office/powerpoint/2010/main" val="622469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AA4EC14-7C13-4E40-AB8B-E85DD4E8FA8F}" type="datetimeFigureOut">
              <a:rPr lang="en-GB" smtClean="0"/>
              <a:t>08/03/2019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4AAC69-214C-4A2D-9F11-7FFF0B5F813F}" type="slidenum">
              <a:rPr lang="en-GB" smtClean="0"/>
              <a:t>‹#›</a:t>
            </a:fld>
            <a:endParaRPr lang="en-GB"/>
          </a:p>
        </p:txBody>
      </p:sp>
    </p:spTree>
    <p:extLst>
      <p:ext uri="{BB962C8B-B14F-4D97-AF65-F5344CB8AC3E}">
        <p14:creationId xmlns:p14="http://schemas.microsoft.com/office/powerpoint/2010/main" val="11574243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AA4EC14-7C13-4E40-AB8B-E85DD4E8FA8F}" type="datetimeFigureOut">
              <a:rPr lang="en-GB" smtClean="0"/>
              <a:t>08/03/2019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64AAC69-214C-4A2D-9F11-7FFF0B5F813F}" type="slidenum">
              <a:rPr lang="en-GB" smtClean="0"/>
              <a:t>‹#›</a:t>
            </a:fld>
            <a:endParaRPr lang="en-GB"/>
          </a:p>
        </p:txBody>
      </p:sp>
    </p:spTree>
    <p:extLst>
      <p:ext uri="{BB962C8B-B14F-4D97-AF65-F5344CB8AC3E}">
        <p14:creationId xmlns:p14="http://schemas.microsoft.com/office/powerpoint/2010/main" val="760963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AA4EC14-7C13-4E40-AB8B-E85DD4E8FA8F}" type="datetimeFigureOut">
              <a:rPr lang="en-GB" smtClean="0"/>
              <a:t>08/03/2019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64AAC69-214C-4A2D-9F11-7FFF0B5F813F}" type="slidenum">
              <a:rPr lang="en-GB" smtClean="0"/>
              <a:t>‹#›</a:t>
            </a:fld>
            <a:endParaRPr lang="en-GB"/>
          </a:p>
        </p:txBody>
      </p:sp>
    </p:spTree>
    <p:extLst>
      <p:ext uri="{BB962C8B-B14F-4D97-AF65-F5344CB8AC3E}">
        <p14:creationId xmlns:p14="http://schemas.microsoft.com/office/powerpoint/2010/main" val="3880245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A4EC14-7C13-4E40-AB8B-E85DD4E8FA8F}" type="datetimeFigureOut">
              <a:rPr lang="en-GB" smtClean="0"/>
              <a:t>08/03/2019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64AAC69-214C-4A2D-9F11-7FFF0B5F813F}" type="slidenum">
              <a:rPr lang="en-GB" smtClean="0"/>
              <a:t>‹#›</a:t>
            </a:fld>
            <a:endParaRPr lang="en-GB"/>
          </a:p>
        </p:txBody>
      </p:sp>
    </p:spTree>
    <p:extLst>
      <p:ext uri="{BB962C8B-B14F-4D97-AF65-F5344CB8AC3E}">
        <p14:creationId xmlns:p14="http://schemas.microsoft.com/office/powerpoint/2010/main" val="39689038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AA4EC14-7C13-4E40-AB8B-E85DD4E8FA8F}" type="datetimeFigureOut">
              <a:rPr lang="en-GB" smtClean="0"/>
              <a:t>08/03/2019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4AAC69-214C-4A2D-9F11-7FFF0B5F813F}" type="slidenum">
              <a:rPr lang="en-GB" smtClean="0"/>
              <a:t>‹#›</a:t>
            </a:fld>
            <a:endParaRPr lang="en-GB"/>
          </a:p>
        </p:txBody>
      </p:sp>
    </p:spTree>
    <p:extLst>
      <p:ext uri="{BB962C8B-B14F-4D97-AF65-F5344CB8AC3E}">
        <p14:creationId xmlns:p14="http://schemas.microsoft.com/office/powerpoint/2010/main" val="2311011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AA4EC14-7C13-4E40-AB8B-E85DD4E8FA8F}" type="datetimeFigureOut">
              <a:rPr lang="en-GB" smtClean="0"/>
              <a:t>08/03/2019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4AAC69-214C-4A2D-9F11-7FFF0B5F813F}" type="slidenum">
              <a:rPr lang="en-GB" smtClean="0"/>
              <a:t>‹#›</a:t>
            </a:fld>
            <a:endParaRPr lang="en-GB"/>
          </a:p>
        </p:txBody>
      </p:sp>
    </p:spTree>
    <p:extLst>
      <p:ext uri="{BB962C8B-B14F-4D97-AF65-F5344CB8AC3E}">
        <p14:creationId xmlns:p14="http://schemas.microsoft.com/office/powerpoint/2010/main" val="25491491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AA4EC14-7C13-4E40-AB8B-E85DD4E8FA8F}" type="datetimeFigureOut">
              <a:rPr lang="en-GB" smtClean="0"/>
              <a:t>08/03/2019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4AAC69-214C-4A2D-9F11-7FFF0B5F813F}" type="slidenum">
              <a:rPr lang="en-GB" smtClean="0"/>
              <a:t>‹#›</a:t>
            </a:fld>
            <a:endParaRPr lang="en-GB"/>
          </a:p>
        </p:txBody>
      </p:sp>
    </p:spTree>
    <p:extLst>
      <p:ext uri="{BB962C8B-B14F-4D97-AF65-F5344CB8AC3E}">
        <p14:creationId xmlns:p14="http://schemas.microsoft.com/office/powerpoint/2010/main" val="41462409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AA4EC14-7C13-4E40-AB8B-E85DD4E8FA8F}" type="datetimeFigureOut">
              <a:rPr lang="en-GB" smtClean="0"/>
              <a:t>08/03/2019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4AAC69-214C-4A2D-9F11-7FFF0B5F813F}" type="slidenum">
              <a:rPr lang="en-GB" smtClean="0"/>
              <a:t>‹#›</a:t>
            </a:fld>
            <a:endParaRPr lang="en-GB"/>
          </a:p>
        </p:txBody>
      </p:sp>
    </p:spTree>
    <p:extLst>
      <p:ext uri="{BB962C8B-B14F-4D97-AF65-F5344CB8AC3E}">
        <p14:creationId xmlns:p14="http://schemas.microsoft.com/office/powerpoint/2010/main" val="699678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A4EC14-7C13-4E40-AB8B-E85DD4E8FA8F}" type="datetimeFigureOut">
              <a:rPr lang="en-GB" smtClean="0"/>
              <a:t>08/03/2019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4AAC69-214C-4A2D-9F11-7FFF0B5F813F}" type="slidenum">
              <a:rPr lang="en-GB" smtClean="0"/>
              <a:t>‹#›</a:t>
            </a:fld>
            <a:endParaRPr lang="en-GB"/>
          </a:p>
        </p:txBody>
      </p:sp>
    </p:spTree>
    <p:extLst>
      <p:ext uri="{BB962C8B-B14F-4D97-AF65-F5344CB8AC3E}">
        <p14:creationId xmlns:p14="http://schemas.microsoft.com/office/powerpoint/2010/main" val="17664345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gif"/><Relationship Id="rId4" Type="http://schemas.openxmlformats.org/officeDocument/2006/relationships/image" Target="../media/image28.gif"/></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1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38.jpeg"/></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4628979"/>
            <a:ext cx="9144000" cy="1655762"/>
          </a:xfrm>
        </p:spPr>
        <p:txBody>
          <a:bodyPr>
            <a:normAutofit/>
          </a:bodyPr>
          <a:lstStyle/>
          <a:p>
            <a:r>
              <a:rPr lang="en-GB" sz="9600" dirty="0">
                <a:solidFill>
                  <a:srgbClr val="FFFF00"/>
                </a:solidFill>
                <a:latin typeface="Bauhaus 93" panose="04030905020B02020C02" pitchFamily="82" charset="0"/>
              </a:rPr>
              <a:t>Keith Haring</a:t>
            </a:r>
          </a:p>
        </p:txBody>
      </p:sp>
      <p:pic>
        <p:nvPicPr>
          <p:cNvPr id="1026" name="Picture 2" descr="http://www.henry4school.fr/Vocabulary/images/art/keith-har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475" y="666750"/>
            <a:ext cx="10384250" cy="3562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16206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89785" y="309489"/>
            <a:ext cx="5379364" cy="2062650"/>
          </a:xfrm>
        </p:spPr>
        <p:txBody>
          <a:bodyPr>
            <a:normAutofit fontScale="25000" lnSpcReduction="20000"/>
          </a:bodyPr>
          <a:lstStyle/>
          <a:p>
            <a:r>
              <a:rPr lang="en-GB" sz="12800" dirty="0">
                <a:solidFill>
                  <a:schemeClr val="bg1"/>
                </a:solidFill>
              </a:rPr>
              <a:t>Keith Haring was  an artist and sculptor.</a:t>
            </a:r>
          </a:p>
          <a:p>
            <a:r>
              <a:rPr lang="en-GB" sz="12800" dirty="0">
                <a:solidFill>
                  <a:schemeClr val="bg1"/>
                </a:solidFill>
              </a:rPr>
              <a:t>He created ‘pop’ art using cartoon-like figures and he displayed them in public places all over the world.  </a:t>
            </a:r>
          </a:p>
          <a:p>
            <a:endParaRPr lang="en-GB" sz="9600" dirty="0">
              <a:solidFill>
                <a:schemeClr val="bg1"/>
              </a:solidFill>
            </a:endParaRPr>
          </a:p>
        </p:txBody>
      </p:sp>
      <p:pic>
        <p:nvPicPr>
          <p:cNvPr id="4" name="Picture 3" descr="http://media.merchantcircle.com/1002134/Keith-Haring-Untitled--1985-190878_full.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7482" y="-168812"/>
            <a:ext cx="5270110" cy="7026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Picture 2" descr="https://encrypted-tbn3.gstatic.com/images?q=tbn:ANd9GcS-QYD9WKttXjoGnRrzn5h2WyHEu8pp4CgSwmyc9uOK9vllz7E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1846" y="2779271"/>
            <a:ext cx="4826715" cy="3796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119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58828" y="229976"/>
            <a:ext cx="3325276" cy="1280772"/>
          </a:xfrm>
        </p:spPr>
        <p:txBody>
          <a:bodyPr>
            <a:normAutofit fontScale="25000" lnSpcReduction="20000"/>
          </a:bodyPr>
          <a:lstStyle/>
          <a:p>
            <a:r>
              <a:rPr lang="en-GB" sz="12800" dirty="0">
                <a:solidFill>
                  <a:schemeClr val="bg1"/>
                </a:solidFill>
              </a:rPr>
              <a:t>Some more examples of Keith Haring’s work…</a:t>
            </a:r>
          </a:p>
          <a:p>
            <a:endParaRPr lang="en-GB" sz="9600" dirty="0">
              <a:solidFill>
                <a:schemeClr val="bg1"/>
              </a:solidFill>
            </a:endParaRPr>
          </a:p>
        </p:txBody>
      </p:sp>
      <p:pic>
        <p:nvPicPr>
          <p:cNvPr id="5" name="Picture 4" descr="http://images.easyart.com/i/prints/rw/lg/1/6/Keith-Haring-Untitled--1989-16615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559" y="1704756"/>
            <a:ext cx="3206545" cy="3190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8" name="Picture 2" descr="http://www.leninimports.com/keith_haring_gallery_new_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6056" y="512995"/>
            <a:ext cx="7834874" cy="58761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4157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58828" y="229975"/>
            <a:ext cx="11236824" cy="1492807"/>
          </a:xfrm>
        </p:spPr>
        <p:txBody>
          <a:bodyPr>
            <a:normAutofit fontScale="40000" lnSpcReduction="20000"/>
          </a:bodyPr>
          <a:lstStyle/>
          <a:p>
            <a:r>
              <a:rPr lang="en-GB" sz="12800" dirty="0">
                <a:solidFill>
                  <a:schemeClr val="bg1"/>
                </a:solidFill>
              </a:rPr>
              <a:t>What do you notice about the cartoon figures in Haring’s art work?</a:t>
            </a:r>
          </a:p>
          <a:p>
            <a:endParaRPr lang="en-GB" sz="9600" dirty="0">
              <a:solidFill>
                <a:schemeClr val="bg1"/>
              </a:solidFill>
            </a:endParaRPr>
          </a:p>
        </p:txBody>
      </p:sp>
      <p:pic>
        <p:nvPicPr>
          <p:cNvPr id="10242" name="Picture 2" descr="https://s-media-cache-ak0.pinimg.com/236x/93/55/66/935566c813b99706302248a52ed388e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641" y="1503316"/>
            <a:ext cx="3347281" cy="50067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http://www.wallstickershop.com/images/detail/BK-DN_d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6483" y="1472687"/>
            <a:ext cx="5037369" cy="5037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4" descr="https://s-media-cache-ak0.pinimg.com/236x/9a/2c/89/9a2c89b17b53f2df31262d4bcf36941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47752" y="1472687"/>
            <a:ext cx="2247900" cy="2247901"/>
          </a:xfrm>
          <a:prstGeom prst="rect">
            <a:avLst/>
          </a:prstGeom>
          <a:noFill/>
          <a:extLst>
            <a:ext uri="{909E8E84-426E-40DD-AFC4-6F175D3DCCD1}">
              <a14:hiddenFill xmlns:a14="http://schemas.microsoft.com/office/drawing/2010/main">
                <a:solidFill>
                  <a:srgbClr val="FFFFFF"/>
                </a:solidFill>
              </a14:hiddenFill>
            </a:ext>
          </a:extLst>
        </p:spPr>
      </p:pic>
      <p:pic>
        <p:nvPicPr>
          <p:cNvPr id="10246" name="Picture 6" descr="https://theartjunctionwillardohio.files.wordpress.com/2015/02/keith-haring-heart.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65047" y="4107059"/>
            <a:ext cx="2413310" cy="2402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30048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4861" y="500408"/>
            <a:ext cx="6622774" cy="957331"/>
          </a:xfrm>
        </p:spPr>
        <p:txBody>
          <a:bodyPr>
            <a:normAutofit/>
          </a:bodyPr>
          <a:lstStyle/>
          <a:p>
            <a:r>
              <a:rPr lang="en-GB" sz="3200" dirty="0">
                <a:solidFill>
                  <a:schemeClr val="bg1"/>
                </a:solidFill>
              </a:rPr>
              <a:t>Keith Haring made sculptures too…</a:t>
            </a:r>
          </a:p>
        </p:txBody>
      </p:sp>
      <p:pic>
        <p:nvPicPr>
          <p:cNvPr id="11266" name="Picture 2" descr="https://s-media-cache-ak0.pinimg.com/236x/a3/fa/98/a3fa9877a4492e79c4e9ad78b70aaff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1163" y="1272808"/>
            <a:ext cx="2559489" cy="346128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http://no-onions-extra-pickles.com/wp-content/uploads/Keith-Haring-Sculptur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1478" y="979073"/>
            <a:ext cx="6481075" cy="483549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925639" y="4921713"/>
            <a:ext cx="2680609" cy="584775"/>
          </a:xfrm>
          <a:prstGeom prst="rect">
            <a:avLst/>
          </a:prstGeom>
          <a:noFill/>
        </p:spPr>
        <p:txBody>
          <a:bodyPr wrap="square" rtlCol="0">
            <a:spAutoFit/>
          </a:bodyPr>
          <a:lstStyle/>
          <a:p>
            <a:r>
              <a:rPr lang="en-GB" sz="3200" dirty="0">
                <a:solidFill>
                  <a:schemeClr val="bg1"/>
                </a:solidFill>
              </a:rPr>
              <a:t>Some small…</a:t>
            </a:r>
          </a:p>
        </p:txBody>
      </p:sp>
      <p:sp>
        <p:nvSpPr>
          <p:cNvPr id="7" name="TextBox 6"/>
          <p:cNvSpPr txBox="1"/>
          <p:nvPr/>
        </p:nvSpPr>
        <p:spPr>
          <a:xfrm>
            <a:off x="7227048" y="6000840"/>
            <a:ext cx="2680609" cy="584775"/>
          </a:xfrm>
          <a:prstGeom prst="rect">
            <a:avLst/>
          </a:prstGeom>
          <a:noFill/>
        </p:spPr>
        <p:txBody>
          <a:bodyPr wrap="square" rtlCol="0">
            <a:spAutoFit/>
          </a:bodyPr>
          <a:lstStyle/>
          <a:p>
            <a:r>
              <a:rPr lang="en-GB" sz="3200" dirty="0">
                <a:solidFill>
                  <a:schemeClr val="bg1"/>
                </a:solidFill>
              </a:rPr>
              <a:t>Some BIG…</a:t>
            </a:r>
          </a:p>
        </p:txBody>
      </p:sp>
    </p:spTree>
    <p:extLst>
      <p:ext uri="{BB962C8B-B14F-4D97-AF65-F5344CB8AC3E}">
        <p14:creationId xmlns:p14="http://schemas.microsoft.com/office/powerpoint/2010/main" val="33291352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4861" y="500408"/>
            <a:ext cx="9551504" cy="798305"/>
          </a:xfrm>
        </p:spPr>
        <p:txBody>
          <a:bodyPr>
            <a:normAutofit/>
          </a:bodyPr>
          <a:lstStyle/>
          <a:p>
            <a:r>
              <a:rPr lang="en-GB" sz="3200" dirty="0">
                <a:solidFill>
                  <a:schemeClr val="bg1"/>
                </a:solidFill>
              </a:rPr>
              <a:t>Let’s find out a little more about this Pop Artist…</a:t>
            </a:r>
          </a:p>
        </p:txBody>
      </p:sp>
      <p:pic>
        <p:nvPicPr>
          <p:cNvPr id="12290" name="Picture 2" descr="http://www.paris-art.com/img_news/createur/g_Centquatre13KeithHaring03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8225" y="1178160"/>
            <a:ext cx="4105275" cy="476250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ttp://2.bp.blogspot.com/_lABwDfGGUb0/TE5wl8waEgI/AAAAAAAAAD0/v_wo4ebNgZ4/s1600/DSC_0187.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861" y="1178160"/>
            <a:ext cx="3528309" cy="5263679"/>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https://c2.staticflickr.com/2/1087/563057052_7b3571fa22_b.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50168" y="1178160"/>
            <a:ext cx="3681059" cy="2760794"/>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https://dearestnewyork.files.wordpress.com/2012/08/img_3345.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97083" y="4261318"/>
            <a:ext cx="2253156" cy="3004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7392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91199" y="321429"/>
            <a:ext cx="6042992" cy="6437179"/>
          </a:xfrm>
        </p:spPr>
        <p:txBody>
          <a:bodyPr>
            <a:normAutofit fontScale="92500" lnSpcReduction="20000"/>
          </a:bodyPr>
          <a:lstStyle/>
          <a:p>
            <a:r>
              <a:rPr lang="en-GB" dirty="0">
                <a:solidFill>
                  <a:schemeClr val="bg1"/>
                </a:solidFill>
              </a:rPr>
              <a:t>Keith Haring was born on May 4, 1958. He grew up in Pennsylvania in America. He was the oldest of four children. He started to draw from a very young age.</a:t>
            </a:r>
          </a:p>
          <a:p>
            <a:r>
              <a:rPr lang="en-GB" i="1" dirty="0">
                <a:solidFill>
                  <a:schemeClr val="bg1"/>
                </a:solidFill>
              </a:rPr>
              <a:t>"My father made cartoons. Since I was little, I had been doing cartoons, creating characters and stories."</a:t>
            </a:r>
            <a:endParaRPr lang="en-GB" dirty="0">
              <a:solidFill>
                <a:schemeClr val="bg1"/>
              </a:solidFill>
            </a:endParaRPr>
          </a:p>
          <a:p>
            <a:r>
              <a:rPr lang="en-GB" dirty="0">
                <a:solidFill>
                  <a:schemeClr val="bg1"/>
                </a:solidFill>
              </a:rPr>
              <a:t>As Keith grew up, he continued to draw and make art. He saw modern art when he visited museums in Washington, DC.</a:t>
            </a:r>
          </a:p>
          <a:p>
            <a:r>
              <a:rPr lang="en-GB" dirty="0">
                <a:solidFill>
                  <a:schemeClr val="bg1"/>
                </a:solidFill>
              </a:rPr>
              <a:t>After high school, he went to art school for a year. He started making big drawings, and when he was 19, he had his first public show.</a:t>
            </a:r>
          </a:p>
          <a:p>
            <a:r>
              <a:rPr lang="en-GB" dirty="0">
                <a:solidFill>
                  <a:schemeClr val="bg1"/>
                </a:solidFill>
              </a:rPr>
              <a:t>In 1978, Keith moved to New York City to go to a different art school. He loved being in the big city. There were big museums with all kinds of art. In New York he found his style.</a:t>
            </a:r>
          </a:p>
        </p:txBody>
      </p:sp>
      <p:pic>
        <p:nvPicPr>
          <p:cNvPr id="2050" name="Picture 2" descr="https://s-media-cache-ak0.pinimg.com/236x/8e/4c/36/8e4c36c67dbb13fa79616c17f28a02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321430"/>
            <a:ext cx="4819650" cy="6147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48630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9600" dirty="0">
                <a:solidFill>
                  <a:srgbClr val="FFFF00"/>
                </a:solidFill>
                <a:latin typeface="Bauhaus 93" panose="04030905020B02020C02" pitchFamily="82" charset="0"/>
              </a:rPr>
              <a:t>Graffiti</a:t>
            </a:r>
          </a:p>
        </p:txBody>
      </p:sp>
      <p:sp>
        <p:nvSpPr>
          <p:cNvPr id="3" name="Content Placeholder 2"/>
          <p:cNvSpPr>
            <a:spLocks noGrp="1"/>
          </p:cNvSpPr>
          <p:nvPr>
            <p:ph idx="1"/>
          </p:nvPr>
        </p:nvSpPr>
        <p:spPr>
          <a:xfrm>
            <a:off x="6016486" y="1974574"/>
            <a:ext cx="5539410" cy="4611755"/>
          </a:xfrm>
        </p:spPr>
        <p:txBody>
          <a:bodyPr/>
          <a:lstStyle/>
          <a:p>
            <a:r>
              <a:rPr lang="en-GB" dirty="0">
                <a:solidFill>
                  <a:schemeClr val="bg1"/>
                </a:solidFill>
              </a:rPr>
              <a:t>While he was in New York, Keith began to draw on the blank walls of the subway tunnels using chalk. His art was actually a type of graffiti!</a:t>
            </a:r>
          </a:p>
          <a:p>
            <a:r>
              <a:rPr lang="en-GB" dirty="0">
                <a:solidFill>
                  <a:schemeClr val="bg1"/>
                </a:solidFill>
              </a:rPr>
              <a:t>Everyone who rode on the subway saw his work and he soon became famous! His art work was soon in newspapers and on the television. </a:t>
            </a:r>
          </a:p>
        </p:txBody>
      </p:sp>
      <p:pic>
        <p:nvPicPr>
          <p:cNvPr id="3074" name="Picture 2" descr="http://www.urbanario.es/fileadmin/templates/imagenes/articulos/haring/haring-by-Tseng-Kwong-Ch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8454" y="2140853"/>
            <a:ext cx="5552021" cy="4203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40144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7419535" cy="1325563"/>
          </a:xfrm>
        </p:spPr>
        <p:txBody>
          <a:bodyPr>
            <a:noAutofit/>
          </a:bodyPr>
          <a:lstStyle/>
          <a:p>
            <a:pPr algn="ctr"/>
            <a:r>
              <a:rPr lang="en-GB" sz="9600" dirty="0">
                <a:solidFill>
                  <a:srgbClr val="FFFF00"/>
                </a:solidFill>
                <a:latin typeface="Bauhaus 93" panose="04030905020B02020C02" pitchFamily="82" charset="0"/>
              </a:rPr>
              <a:t>Art Shows</a:t>
            </a:r>
          </a:p>
        </p:txBody>
      </p:sp>
      <p:sp>
        <p:nvSpPr>
          <p:cNvPr id="3" name="Content Placeholder 2"/>
          <p:cNvSpPr>
            <a:spLocks noGrp="1"/>
          </p:cNvSpPr>
          <p:nvPr>
            <p:ph idx="1"/>
          </p:nvPr>
        </p:nvSpPr>
        <p:spPr>
          <a:xfrm>
            <a:off x="8018585" y="365125"/>
            <a:ext cx="3841651" cy="6225613"/>
          </a:xfrm>
        </p:spPr>
        <p:txBody>
          <a:bodyPr>
            <a:normAutofit/>
          </a:bodyPr>
          <a:lstStyle/>
          <a:p>
            <a:r>
              <a:rPr lang="en-GB" dirty="0">
                <a:solidFill>
                  <a:schemeClr val="bg1"/>
                </a:solidFill>
              </a:rPr>
              <a:t>Keith soon began to show his art work in galleries and art exhibitions, where many people started to buy his work. </a:t>
            </a:r>
          </a:p>
          <a:p>
            <a:r>
              <a:rPr lang="en-GB" dirty="0">
                <a:solidFill>
                  <a:schemeClr val="bg1"/>
                </a:solidFill>
              </a:rPr>
              <a:t>In his first show in New York, he painted all the walls with his art, and then put up his paintings and his sculptures. Hundreds of people came to the opening party, and it was a big success.</a:t>
            </a:r>
          </a:p>
        </p:txBody>
      </p:sp>
      <p:pic>
        <p:nvPicPr>
          <p:cNvPr id="4100" name="Picture 4" descr="http://media.gettyimages.com/photos/this-picture-taken-on-april-17-2013-shows-a-spectator-walking-in-pop-picture-id1668103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117" y="1690688"/>
            <a:ext cx="5147945" cy="3428612"/>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Installation Shot, Shafrazi Gallery, New York, 198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7085" y="3180787"/>
            <a:ext cx="4381500" cy="3409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7276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9600" dirty="0">
                <a:solidFill>
                  <a:srgbClr val="FFFF00"/>
                </a:solidFill>
                <a:latin typeface="Bauhaus 93" panose="04030905020B02020C02" pitchFamily="82" charset="0"/>
              </a:rPr>
              <a:t>Famous!</a:t>
            </a:r>
          </a:p>
        </p:txBody>
      </p:sp>
      <p:sp>
        <p:nvSpPr>
          <p:cNvPr id="3" name="Content Placeholder 2"/>
          <p:cNvSpPr>
            <a:spLocks noGrp="1"/>
          </p:cNvSpPr>
          <p:nvPr>
            <p:ph idx="1"/>
          </p:nvPr>
        </p:nvSpPr>
        <p:spPr>
          <a:xfrm>
            <a:off x="7216727" y="1884168"/>
            <a:ext cx="4643509" cy="4108667"/>
          </a:xfrm>
        </p:spPr>
        <p:txBody>
          <a:bodyPr>
            <a:normAutofit/>
          </a:bodyPr>
          <a:lstStyle/>
          <a:p>
            <a:r>
              <a:rPr lang="en-GB" dirty="0">
                <a:solidFill>
                  <a:schemeClr val="bg1"/>
                </a:solidFill>
              </a:rPr>
              <a:t>Now Keith worked harder than ever, and he travelled around the world to show his work. He had shows in Europe, Japan, and all across the United States. He even painted the entire side of a church in Italy!</a:t>
            </a:r>
          </a:p>
        </p:txBody>
      </p:sp>
      <p:pic>
        <p:nvPicPr>
          <p:cNvPr id="5122" name="Picture 2" descr="https://kwelch87.files.wordpress.com/2010/12/tuttomon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131" y="1690688"/>
            <a:ext cx="6526579" cy="4894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57316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6662530" cy="1325563"/>
          </a:xfrm>
        </p:spPr>
        <p:txBody>
          <a:bodyPr>
            <a:noAutofit/>
          </a:bodyPr>
          <a:lstStyle/>
          <a:p>
            <a:pPr algn="ctr"/>
            <a:r>
              <a:rPr lang="en-GB" sz="9600" dirty="0">
                <a:solidFill>
                  <a:srgbClr val="FFFF00"/>
                </a:solidFill>
                <a:latin typeface="Bauhaus 93" panose="04030905020B02020C02" pitchFamily="82" charset="0"/>
              </a:rPr>
              <a:t>Pop shop…</a:t>
            </a:r>
          </a:p>
        </p:txBody>
      </p:sp>
      <p:sp>
        <p:nvSpPr>
          <p:cNvPr id="3" name="Content Placeholder 2"/>
          <p:cNvSpPr>
            <a:spLocks noGrp="1"/>
          </p:cNvSpPr>
          <p:nvPr>
            <p:ph idx="1"/>
          </p:nvPr>
        </p:nvSpPr>
        <p:spPr>
          <a:xfrm>
            <a:off x="8123583" y="3048000"/>
            <a:ext cx="3736653" cy="3662289"/>
          </a:xfrm>
        </p:spPr>
        <p:txBody>
          <a:bodyPr>
            <a:normAutofit lnSpcReduction="10000"/>
          </a:bodyPr>
          <a:lstStyle/>
          <a:p>
            <a:r>
              <a:rPr lang="en-GB" dirty="0">
                <a:solidFill>
                  <a:schemeClr val="bg1"/>
                </a:solidFill>
              </a:rPr>
              <a:t>His paintings and sculptures became very expensive. He wanted everyone to be able to buy his work, so he opened a new store called the Pop Shop to sell his art on posters, buttons, T-shirts, and games.</a:t>
            </a:r>
          </a:p>
        </p:txBody>
      </p:sp>
      <p:pic>
        <p:nvPicPr>
          <p:cNvPr id="8194" name="Picture 2" descr="http://thegloss.com/files/2010/02/mighty-fine-men-keith-har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267" y="1690687"/>
            <a:ext cx="3180616" cy="4738247"/>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ttps://s-media-cache-ak0.pinimg.com/736x/e0/c0/c8/e0c0c81ef337a07b2ee274002797511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07538" y="365125"/>
            <a:ext cx="2695541" cy="2359781"/>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http://ep.yimg.com/ay/yhst-46639783929232/keith-haring-stacking-game-4.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12504" y="2197866"/>
            <a:ext cx="4070412" cy="4070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6554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1208" y="815699"/>
            <a:ext cx="10515600" cy="1325563"/>
          </a:xfrm>
        </p:spPr>
        <p:txBody>
          <a:bodyPr>
            <a:noAutofit/>
          </a:bodyPr>
          <a:lstStyle/>
          <a:p>
            <a:pPr algn="ctr"/>
            <a:r>
              <a:rPr lang="en-GB" sz="9600" dirty="0">
                <a:solidFill>
                  <a:srgbClr val="FFFF00"/>
                </a:solidFill>
                <a:latin typeface="Bauhaus 93" panose="04030905020B02020C02" pitchFamily="82" charset="0"/>
              </a:rPr>
              <a:t>Working with children…</a:t>
            </a:r>
          </a:p>
        </p:txBody>
      </p:sp>
      <p:sp>
        <p:nvSpPr>
          <p:cNvPr id="3" name="Content Placeholder 2"/>
          <p:cNvSpPr>
            <a:spLocks noGrp="1"/>
          </p:cNvSpPr>
          <p:nvPr>
            <p:ph idx="1"/>
          </p:nvPr>
        </p:nvSpPr>
        <p:spPr>
          <a:xfrm>
            <a:off x="7282988" y="3010603"/>
            <a:ext cx="4643509" cy="4108667"/>
          </a:xfrm>
        </p:spPr>
        <p:txBody>
          <a:bodyPr>
            <a:normAutofit/>
          </a:bodyPr>
          <a:lstStyle/>
          <a:p>
            <a:r>
              <a:rPr lang="en-GB" dirty="0">
                <a:solidFill>
                  <a:schemeClr val="bg1"/>
                </a:solidFill>
              </a:rPr>
              <a:t>He also worked with children in schools to paint large murals with them, and he made paintings and sculptures for schools and hospitals in many places.</a:t>
            </a:r>
          </a:p>
        </p:txBody>
      </p:sp>
      <p:pic>
        <p:nvPicPr>
          <p:cNvPr id="6146" name="Picture 2" descr="http://art-nerd.com/newyork/wp-content/uploads/sites/5/2013/02/Keith-Haring-Woodhul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537" y="3010603"/>
            <a:ext cx="6558415" cy="3390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34532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52661" y="516835"/>
            <a:ext cx="6307575" cy="5923721"/>
          </a:xfrm>
        </p:spPr>
        <p:txBody>
          <a:bodyPr>
            <a:normAutofit/>
          </a:bodyPr>
          <a:lstStyle/>
          <a:p>
            <a:r>
              <a:rPr lang="en-GB" dirty="0">
                <a:solidFill>
                  <a:schemeClr val="bg1"/>
                </a:solidFill>
              </a:rPr>
              <a:t>In 1988, Keith got very sick with a disease called AIDS. At that time, doctors could not help people with AIDS. Keith knew he was going to die, but he was very brave and kept working as hard as he could until the end. He also made posters to tell people about the sickness and gave money for doctors to search for a cure.</a:t>
            </a:r>
          </a:p>
          <a:p>
            <a:r>
              <a:rPr lang="en-GB" dirty="0">
                <a:solidFill>
                  <a:schemeClr val="bg1"/>
                </a:solidFill>
              </a:rPr>
              <a:t>After Keith died, his work still lived. You can find it in museums, in books, on posters, on TV and on the World Wide Web.</a:t>
            </a:r>
          </a:p>
        </p:txBody>
      </p:sp>
      <p:pic>
        <p:nvPicPr>
          <p:cNvPr id="13314" name="Picture 2" descr="http://foundationblog.haring.com/wp-content/uploads/2015/11/PS-0123-878x10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596" y="499433"/>
            <a:ext cx="5108968" cy="5958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94514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52661" y="516835"/>
            <a:ext cx="6307575" cy="5923721"/>
          </a:xfrm>
        </p:spPr>
        <p:txBody>
          <a:bodyPr>
            <a:normAutofit/>
          </a:bodyPr>
          <a:lstStyle/>
          <a:p>
            <a:r>
              <a:rPr lang="en-GB" dirty="0">
                <a:solidFill>
                  <a:schemeClr val="bg1"/>
                </a:solidFill>
              </a:rPr>
              <a:t>Another artist used Haring’s work as the inspiration to design the art work for the Change for Life campaign, which you have learnt about with Mrs Noble. </a:t>
            </a:r>
          </a:p>
        </p:txBody>
      </p:sp>
      <p:pic>
        <p:nvPicPr>
          <p:cNvPr id="17412" name="Picture 4" descr="http://4.bp.blogspot.com/-_apU2IFDnsM/VfRlYxd1fPI/AAAAAAAAMUY/gq1zfM4N_r8/s1600/change4lif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523" y="369277"/>
            <a:ext cx="4932535" cy="2697480"/>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http://opling.com/wp-content/uploads/2013/03/change4life_gul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523" y="3478695"/>
            <a:ext cx="4932535" cy="3191350"/>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descr="http://webarchive.nationalarchives.gov.uk/20120311083007/http:/nhs.uk/Change4Life/PublishingImages/hero-families-5aday.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5077" y="2349982"/>
            <a:ext cx="3158543" cy="204528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http://4.bp.blogspot.com/-PdLwqS-kZ0w/VfRlY0gRrAI/AAAAAAAAMUc/0NU0DGdw0eU/s400/change4life2.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81291" y="4529443"/>
            <a:ext cx="3278943" cy="2123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80902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27235" y="304799"/>
            <a:ext cx="4161183" cy="5976731"/>
          </a:xfrm>
        </p:spPr>
        <p:txBody>
          <a:bodyPr>
            <a:noAutofit/>
          </a:bodyPr>
          <a:lstStyle/>
          <a:p>
            <a:r>
              <a:rPr lang="en-GB" sz="2500" dirty="0">
                <a:solidFill>
                  <a:schemeClr val="bg1"/>
                </a:solidFill>
              </a:rPr>
              <a:t>Keith Haring wanted everyone to make art, especially children. So that is what we are going to do!</a:t>
            </a:r>
          </a:p>
          <a:p>
            <a:r>
              <a:rPr lang="en-GB" sz="2500" dirty="0">
                <a:solidFill>
                  <a:schemeClr val="bg1"/>
                </a:solidFill>
              </a:rPr>
              <a:t>Maple will draw round the children from Willow. </a:t>
            </a:r>
          </a:p>
          <a:p>
            <a:r>
              <a:rPr lang="en-GB" sz="2500" dirty="0">
                <a:solidFill>
                  <a:schemeClr val="bg1"/>
                </a:solidFill>
              </a:rPr>
              <a:t>Put your Willow child into the most interesting position you can think of and draw a basic outline of their head, body, arms and legs. Keep it simple! </a:t>
            </a:r>
          </a:p>
          <a:p>
            <a:r>
              <a:rPr lang="en-GB" sz="2500" dirty="0">
                <a:solidFill>
                  <a:schemeClr val="bg1"/>
                </a:solidFill>
              </a:rPr>
              <a:t>Then we will work together to paint them in bright colours, just like Keith Haring did! </a:t>
            </a:r>
          </a:p>
        </p:txBody>
      </p:sp>
      <p:pic>
        <p:nvPicPr>
          <p:cNvPr id="14338" name="Picture 2" descr="https://s-media-cache-ak0.pinimg.com/236x/71/fc/cf/71fccf7f0471cbab05d770f05f1c5ac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0132" y="3829892"/>
            <a:ext cx="2756438" cy="2756439"/>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https://s-media-cache-ak0.pinimg.com/236x/26/4a/6b/264a6b47c7a9b98eb5c7f206f9a013b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8617" y="3793307"/>
            <a:ext cx="3336481" cy="2488223"/>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Love this idea!: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6284" y="889701"/>
            <a:ext cx="2474235" cy="2474235"/>
          </a:xfrm>
          <a:prstGeom prst="rect">
            <a:avLst/>
          </a:prstGeom>
          <a:noFill/>
          <a:extLst>
            <a:ext uri="{909E8E84-426E-40DD-AFC4-6F175D3DCCD1}">
              <a14:hiddenFill xmlns:a14="http://schemas.microsoft.com/office/drawing/2010/main">
                <a:solidFill>
                  <a:srgbClr val="FFFFFF"/>
                </a:solidFill>
              </a14:hiddenFill>
            </a:ext>
          </a:extLst>
        </p:spPr>
      </p:pic>
      <p:pic>
        <p:nvPicPr>
          <p:cNvPr id="14348" name="Picture 12" descr="Cassie Stephens sketches for batik Haring fabric: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2290" y="304800"/>
            <a:ext cx="3829136" cy="2871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1714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9594"/>
            <a:ext cx="10515600" cy="1325563"/>
          </a:xfrm>
        </p:spPr>
        <p:txBody>
          <a:bodyPr>
            <a:noAutofit/>
          </a:bodyPr>
          <a:lstStyle/>
          <a:p>
            <a:pPr algn="ctr"/>
            <a:r>
              <a:rPr lang="en-GB" sz="5400" dirty="0">
                <a:solidFill>
                  <a:srgbClr val="FFFF00"/>
                </a:solidFill>
                <a:latin typeface="Bauhaus 93" panose="04030905020B02020C02" pitchFamily="82" charset="0"/>
              </a:rPr>
              <a:t>We could display them like this!</a:t>
            </a:r>
          </a:p>
        </p:txBody>
      </p:sp>
      <p:sp>
        <p:nvSpPr>
          <p:cNvPr id="3" name="Content Placeholder 2"/>
          <p:cNvSpPr>
            <a:spLocks noGrp="1"/>
          </p:cNvSpPr>
          <p:nvPr>
            <p:ph idx="1"/>
          </p:nvPr>
        </p:nvSpPr>
        <p:spPr>
          <a:xfrm>
            <a:off x="7965016" y="5463669"/>
            <a:ext cx="4226984" cy="1394331"/>
          </a:xfrm>
        </p:spPr>
        <p:txBody>
          <a:bodyPr>
            <a:normAutofit/>
          </a:bodyPr>
          <a:lstStyle/>
          <a:p>
            <a:r>
              <a:rPr lang="en-GB" dirty="0">
                <a:solidFill>
                  <a:schemeClr val="bg1"/>
                </a:solidFill>
              </a:rPr>
              <a:t>Do you think Mrs Good would be pleased?</a:t>
            </a:r>
          </a:p>
        </p:txBody>
      </p:sp>
      <p:pic>
        <p:nvPicPr>
          <p:cNvPr id="15362" name="Picture 2" descr="Keith Haring: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485157"/>
            <a:ext cx="6943196" cy="5207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48540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9594"/>
            <a:ext cx="10515600" cy="1325563"/>
          </a:xfrm>
        </p:spPr>
        <p:txBody>
          <a:bodyPr>
            <a:noAutofit/>
          </a:bodyPr>
          <a:lstStyle/>
          <a:p>
            <a:pPr algn="ctr"/>
            <a:r>
              <a:rPr lang="en-GB" sz="5400" dirty="0">
                <a:solidFill>
                  <a:srgbClr val="FFFF00"/>
                </a:solidFill>
                <a:latin typeface="Bauhaus 93" panose="04030905020B02020C02" pitchFamily="82" charset="0"/>
              </a:rPr>
              <a:t>Stick people in action…</a:t>
            </a:r>
          </a:p>
        </p:txBody>
      </p:sp>
      <p:sp>
        <p:nvSpPr>
          <p:cNvPr id="3" name="Content Placeholder 2"/>
          <p:cNvSpPr>
            <a:spLocks noGrp="1"/>
          </p:cNvSpPr>
          <p:nvPr>
            <p:ph idx="1"/>
          </p:nvPr>
        </p:nvSpPr>
        <p:spPr>
          <a:xfrm>
            <a:off x="6003235" y="1656523"/>
            <a:ext cx="6188765" cy="5201478"/>
          </a:xfrm>
        </p:spPr>
        <p:txBody>
          <a:bodyPr>
            <a:normAutofit/>
          </a:bodyPr>
          <a:lstStyle/>
          <a:p>
            <a:r>
              <a:rPr lang="en-GB" dirty="0">
                <a:solidFill>
                  <a:schemeClr val="bg1"/>
                </a:solidFill>
              </a:rPr>
              <a:t>Draw stick men in as many different positions as you can think of. They can be sideways or upside down! </a:t>
            </a:r>
          </a:p>
          <a:p>
            <a:r>
              <a:rPr lang="en-GB" dirty="0">
                <a:solidFill>
                  <a:schemeClr val="bg1"/>
                </a:solidFill>
              </a:rPr>
              <a:t>Then paint or colour the heads, hands and feet!</a:t>
            </a:r>
          </a:p>
        </p:txBody>
      </p:sp>
      <p:pic>
        <p:nvPicPr>
          <p:cNvPr id="19458" name="Picture 2" descr="http://3.bp.blogspot.com/-kMb2unJJw-o/TqDHhV0OM9I/AAAAAAAABYY/eX_lLswE5J4/s1600/IMG_585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5250" y="1355973"/>
            <a:ext cx="4332848" cy="5359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78165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9594"/>
            <a:ext cx="4475922" cy="1325563"/>
          </a:xfrm>
        </p:spPr>
        <p:txBody>
          <a:bodyPr>
            <a:noAutofit/>
          </a:bodyPr>
          <a:lstStyle/>
          <a:p>
            <a:pPr algn="ctr"/>
            <a:r>
              <a:rPr lang="en-GB" sz="5400" dirty="0">
                <a:solidFill>
                  <a:srgbClr val="FFFF00"/>
                </a:solidFill>
                <a:latin typeface="Bauhaus 93" panose="04030905020B02020C02" pitchFamily="82" charset="0"/>
              </a:rPr>
              <a:t>Other ideas…</a:t>
            </a:r>
          </a:p>
        </p:txBody>
      </p:sp>
      <p:pic>
        <p:nvPicPr>
          <p:cNvPr id="15364" name="Picture 4" descr="http://4.bp.blogspot.com/-gMNfBtZ1TbE/TjsLSqj7pvI/AAAAAAAABrw/A9B-Q2dgWm4/s400/P103014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09048" y="487478"/>
            <a:ext cx="3000375"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descr="https://s-media-cache-ak0.pinimg.com/736x/61/5e/ef/615eef03ccaa65f5132d158dff5ad72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6364" y="1318846"/>
            <a:ext cx="4171950" cy="42862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0" descr="Pictu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1675" y="1318846"/>
            <a:ext cx="3552825" cy="2667000"/>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http://3.bp.blogspot.com/-AB8yOIKZkTI/Uvrx963iVtI/AAAAAAAANpA/XMg3d36P0DI/s1600/batik.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7918" y="4223884"/>
            <a:ext cx="3207140" cy="24053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26128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9594"/>
            <a:ext cx="4475922" cy="1325563"/>
          </a:xfrm>
        </p:spPr>
        <p:txBody>
          <a:bodyPr>
            <a:noAutofit/>
          </a:bodyPr>
          <a:lstStyle/>
          <a:p>
            <a:pPr algn="ctr"/>
            <a:r>
              <a:rPr lang="en-GB" sz="5400" dirty="0">
                <a:solidFill>
                  <a:srgbClr val="FFFF00"/>
                </a:solidFill>
                <a:latin typeface="Bauhaus 93" panose="04030905020B02020C02" pitchFamily="82" charset="0"/>
              </a:rPr>
              <a:t>Other ideas…</a:t>
            </a:r>
          </a:p>
        </p:txBody>
      </p:sp>
      <p:pic>
        <p:nvPicPr>
          <p:cNvPr id="16392" name="Picture 8" descr="Keith Haring + Piet Mondrian: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096" y="1485157"/>
            <a:ext cx="3108130" cy="4337054"/>
          </a:xfrm>
          <a:prstGeom prst="rect">
            <a:avLst/>
          </a:prstGeom>
          <a:noFill/>
          <a:extLst>
            <a:ext uri="{909E8E84-426E-40DD-AFC4-6F175D3DCCD1}">
              <a14:hiddenFill xmlns:a14="http://schemas.microsoft.com/office/drawing/2010/main">
                <a:solidFill>
                  <a:srgbClr val="FFFFFF"/>
                </a:solidFill>
              </a14:hiddenFill>
            </a:ext>
          </a:extLst>
        </p:spPr>
      </p:pic>
      <p:pic>
        <p:nvPicPr>
          <p:cNvPr id="16394" name="Picture 10" descr="Keith Haring   Positive &amp; Negative Space: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72937" y="3034215"/>
            <a:ext cx="4286250" cy="3143250"/>
          </a:xfrm>
          <a:prstGeom prst="rect">
            <a:avLst/>
          </a:prstGeom>
          <a:noFill/>
          <a:extLst>
            <a:ext uri="{909E8E84-426E-40DD-AFC4-6F175D3DCCD1}">
              <a14:hiddenFill xmlns:a14="http://schemas.microsoft.com/office/drawing/2010/main">
                <a:solidFill>
                  <a:srgbClr val="FFFFFF"/>
                </a:solidFill>
              </a14:hiddenFill>
            </a:ext>
          </a:extLst>
        </p:spPr>
      </p:pic>
      <p:pic>
        <p:nvPicPr>
          <p:cNvPr id="16396" name="Picture 12" descr="action figures - could be a cute quick way to make our gesture sketches more fun (5th grades first activity):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82098" y="1485157"/>
            <a:ext cx="2276475" cy="3048001"/>
          </a:xfrm>
          <a:prstGeom prst="rect">
            <a:avLst/>
          </a:prstGeom>
          <a:noFill/>
          <a:extLst>
            <a:ext uri="{909E8E84-426E-40DD-AFC4-6F175D3DCCD1}">
              <a14:hiddenFill xmlns:a14="http://schemas.microsoft.com/office/drawing/2010/main">
                <a:solidFill>
                  <a:srgbClr val="FFFFFF"/>
                </a:solidFill>
              </a14:hiddenFill>
            </a:ext>
          </a:extLst>
        </p:spPr>
      </p:pic>
      <p:pic>
        <p:nvPicPr>
          <p:cNvPr id="16398" name="Picture 14" descr="http://3.bp.blogspot.com/-kMb2unJJw-o/TqDHhV0OM9I/AAAAAAAABYY/eX_lLswE5J4/s1600/IMG_585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12624" y="370927"/>
            <a:ext cx="3146563" cy="3892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28117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TotalTime>
  <Words>757</Words>
  <Application>Microsoft Office PowerPoint</Application>
  <PresentationFormat>Custom</PresentationFormat>
  <Paragraphs>40</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Graffiti</vt:lpstr>
      <vt:lpstr>Art Shows</vt:lpstr>
      <vt:lpstr>Famous!</vt:lpstr>
      <vt:lpstr>Pop shop…</vt:lpstr>
      <vt:lpstr>Working with children…</vt:lpstr>
      <vt:lpstr>PowerPoint Presentation</vt:lpstr>
      <vt:lpstr>PowerPoint Presentation</vt:lpstr>
      <vt:lpstr>PowerPoint Presentation</vt:lpstr>
      <vt:lpstr>We could display them like this!</vt:lpstr>
      <vt:lpstr>Stick people in action…</vt:lpstr>
      <vt:lpstr>Other ideas…</vt:lpstr>
      <vt:lpstr>Other ideas…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 Holgate</dc:creator>
  <cp:lastModifiedBy>Kathy Whitford</cp:lastModifiedBy>
  <cp:revision>12</cp:revision>
  <dcterms:created xsi:type="dcterms:W3CDTF">2016-06-07T20:32:11Z</dcterms:created>
  <dcterms:modified xsi:type="dcterms:W3CDTF">2019-03-08T12:52:18Z</dcterms:modified>
</cp:coreProperties>
</file>