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737f1b4cfc_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737f1b4cfc_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306350" y="290225"/>
            <a:ext cx="3966600" cy="43050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800" u="sng"/>
              <a:t>Conjunctions</a:t>
            </a:r>
            <a:endParaRPr b="1" sz="1800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since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and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because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but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until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however</a:t>
            </a:r>
            <a:endParaRPr sz="2400"/>
          </a:p>
        </p:txBody>
      </p:sp>
      <p:sp>
        <p:nvSpPr>
          <p:cNvPr id="55" name="Google Shape;55;p13"/>
          <p:cNvSpPr txBox="1"/>
          <p:nvPr/>
        </p:nvSpPr>
        <p:spPr>
          <a:xfrm>
            <a:off x="4434050" y="338600"/>
            <a:ext cx="4305000" cy="4256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Copy the sentence openers and extend them using the given conjunction.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Charlie and his family lived in a tiny house  </a:t>
            </a:r>
            <a:r>
              <a:rPr lang="en-GB">
                <a:solidFill>
                  <a:srgbClr val="FF0000"/>
                </a:solidFill>
              </a:rPr>
              <a:t>however</a:t>
            </a:r>
            <a:endParaRPr>
              <a:solidFill>
                <a:srgbClr val="FF0000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Every day they ate the same boring food </a:t>
            </a:r>
            <a:r>
              <a:rPr lang="en-GB">
                <a:solidFill>
                  <a:srgbClr val="FF0000"/>
                </a:solidFill>
              </a:rPr>
              <a:t>because</a:t>
            </a:r>
            <a:endParaRPr>
              <a:solidFill>
                <a:srgbClr val="FF0000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Twice a day Charlie passed the gates of the chocolate factory </a:t>
            </a:r>
            <a:r>
              <a:rPr lang="en-GB">
                <a:solidFill>
                  <a:srgbClr val="FF0000"/>
                </a:solidFill>
              </a:rPr>
              <a:t>since</a:t>
            </a:r>
            <a:endParaRPr>
              <a:solidFill>
                <a:srgbClr val="FF0000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With lots of self control, Charlie only looked at the </a:t>
            </a:r>
            <a:r>
              <a:rPr lang="en-GB"/>
              <a:t>chocolate</a:t>
            </a:r>
            <a:r>
              <a:rPr lang="en-GB"/>
              <a:t> bar for two or three days </a:t>
            </a:r>
            <a:r>
              <a:rPr lang="en-GB">
                <a:solidFill>
                  <a:srgbClr val="FF0000"/>
                </a:solidFill>
              </a:rPr>
              <a:t>until</a:t>
            </a:r>
            <a:endParaRPr>
              <a:solidFill>
                <a:srgbClr val="FF0000"/>
              </a:solidFill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Charlie had something to eat every day  </a:t>
            </a:r>
            <a:r>
              <a:rPr lang="en-GB">
                <a:solidFill>
                  <a:srgbClr val="FF0000"/>
                </a:solidFill>
              </a:rPr>
              <a:t>but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-GB"/>
              <a:t>Mr Bucket worked in a toothpaste factory </a:t>
            </a:r>
            <a:r>
              <a:rPr lang="en-GB">
                <a:solidFill>
                  <a:srgbClr val="FF0000"/>
                </a:solidFill>
              </a:rPr>
              <a:t>and</a:t>
            </a:r>
            <a:endParaRPr>
              <a:solidFill>
                <a:srgbClr val="FF0000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Challenge:  Edit your work to make sure you have expanded noun phrases.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Wooden house….tiny, wooden house.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103125" y="71175"/>
            <a:ext cx="8868900" cy="36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u="sng"/>
              <a:t>Writing frame to print out (if you struggle with copying):</a:t>
            </a:r>
            <a:endParaRPr sz="1400" u="sng"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103125" y="438375"/>
            <a:ext cx="8985000" cy="457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000000"/>
                </a:solidFill>
              </a:rPr>
              <a:t>Charlie and his family lived in a tiny house </a:t>
            </a:r>
            <a:r>
              <a:rPr lang="en-GB" sz="1400">
                <a:solidFill>
                  <a:srgbClr val="FF0000"/>
                </a:solidFill>
              </a:rPr>
              <a:t>howeve</a:t>
            </a:r>
            <a:r>
              <a:rPr lang="en-GB" sz="1400">
                <a:solidFill>
                  <a:srgbClr val="FF0000"/>
                </a:solidFill>
              </a:rPr>
              <a:t>r</a:t>
            </a:r>
            <a:r>
              <a:rPr lang="en-GB">
                <a:solidFill>
                  <a:srgbClr val="FF0000"/>
                </a:solidFill>
              </a:rPr>
              <a:t> </a:t>
            </a:r>
            <a:r>
              <a:rPr lang="en-GB">
                <a:solidFill>
                  <a:srgbClr val="FF0000"/>
                </a:solidFill>
              </a:rPr>
              <a:t>________________________</a:t>
            </a:r>
            <a:r>
              <a:rPr lang="en-GB">
                <a:solidFill>
                  <a:srgbClr val="FF0000"/>
                </a:solidFill>
              </a:rPr>
              <a:t>_____________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000000"/>
                </a:solidFill>
              </a:rPr>
              <a:t>Every day they ate the same boring food</a:t>
            </a:r>
            <a:r>
              <a:rPr lang="en-GB" sz="1400">
                <a:solidFill>
                  <a:srgbClr val="999999"/>
                </a:solidFill>
              </a:rPr>
              <a:t> </a:t>
            </a:r>
            <a:r>
              <a:rPr lang="en-GB" sz="1400">
                <a:solidFill>
                  <a:srgbClr val="FF0000"/>
                </a:solidFill>
              </a:rPr>
              <a:t>because</a:t>
            </a:r>
            <a:r>
              <a:rPr lang="en-GB">
                <a:solidFill>
                  <a:srgbClr val="FF0000"/>
                </a:solidFill>
              </a:rPr>
              <a:t> _____________________________________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000000"/>
                </a:solidFill>
              </a:rPr>
              <a:t>Twice a day, Charlie passed the gates of the chocolate factory, </a:t>
            </a:r>
            <a:r>
              <a:rPr lang="en-GB" sz="1400">
                <a:solidFill>
                  <a:srgbClr val="FF0000"/>
                </a:solidFill>
              </a:rPr>
              <a:t>since </a:t>
            </a:r>
            <a:r>
              <a:rPr lang="en-GB">
                <a:solidFill>
                  <a:srgbClr val="FF0000"/>
                </a:solidFill>
              </a:rPr>
              <a:t>__________________________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000000"/>
                </a:solidFill>
              </a:rPr>
              <a:t>Charlie only looked at the chocolate bar for two or three days </a:t>
            </a:r>
            <a:r>
              <a:rPr lang="en-GB" sz="1400">
                <a:solidFill>
                  <a:srgbClr val="FF0000"/>
                </a:solidFill>
              </a:rPr>
              <a:t>until ____________________________________</a:t>
            </a:r>
            <a:endParaRPr sz="14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000000"/>
                </a:solidFill>
              </a:rPr>
              <a:t>Charlie had something to eat every day </a:t>
            </a:r>
            <a:r>
              <a:rPr lang="en-GB" sz="1400">
                <a:solidFill>
                  <a:srgbClr val="FF0000"/>
                </a:solidFill>
              </a:rPr>
              <a:t>but </a:t>
            </a:r>
            <a:r>
              <a:rPr lang="en-GB">
                <a:solidFill>
                  <a:srgbClr val="FF0000"/>
                </a:solidFill>
              </a:rPr>
              <a:t>__________________________________________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1400">
                <a:solidFill>
                  <a:srgbClr val="000000"/>
                </a:solidFill>
              </a:rPr>
              <a:t>Mrs Bucket worked in a toothpaste factory </a:t>
            </a:r>
            <a:r>
              <a:rPr lang="en-GB" sz="1400">
                <a:solidFill>
                  <a:srgbClr val="FF0000"/>
                </a:solidFill>
              </a:rPr>
              <a:t>and</a:t>
            </a:r>
            <a:r>
              <a:rPr lang="en-GB">
                <a:solidFill>
                  <a:srgbClr val="FF0000"/>
                </a:solidFill>
              </a:rPr>
              <a:t> _______________________________________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