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7"/>
  </p:notesMasterIdLst>
  <p:handoutMasterIdLst>
    <p:handoutMasterId r:id="rId18"/>
  </p:handoutMasterIdLst>
  <p:sldIdLst>
    <p:sldId id="256" r:id="rId2"/>
    <p:sldId id="257" r:id="rId3"/>
    <p:sldId id="258" r:id="rId4"/>
    <p:sldId id="259" r:id="rId5"/>
    <p:sldId id="260" r:id="rId6"/>
    <p:sldId id="261" r:id="rId7"/>
    <p:sldId id="262" r:id="rId8"/>
    <p:sldId id="266" r:id="rId9"/>
    <p:sldId id="263" r:id="rId10"/>
    <p:sldId id="264" r:id="rId11"/>
    <p:sldId id="268" r:id="rId12"/>
    <p:sldId id="269" r:id="rId13"/>
    <p:sldId id="270" r:id="rId14"/>
    <p:sldId id="265" r:id="rId15"/>
    <p:sldId id="267"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6" d="100"/>
          <a:sy n="56" d="100"/>
        </p:scale>
        <p:origin x="-90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64517" cy="5388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44378" y="0"/>
            <a:ext cx="2864517" cy="538813"/>
          </a:xfrm>
          <a:prstGeom prst="rect">
            <a:avLst/>
          </a:prstGeom>
        </p:spPr>
        <p:txBody>
          <a:bodyPr vert="horz" lIns="91440" tIns="45720" rIns="91440" bIns="45720" rtlCol="0"/>
          <a:lstStyle>
            <a:lvl1pPr algn="r">
              <a:defRPr sz="1200"/>
            </a:lvl1pPr>
          </a:lstStyle>
          <a:p>
            <a:fld id="{6A8E2631-C048-4CD8-8155-46E3C060654F}" type="datetimeFigureOut">
              <a:rPr lang="en-GB" smtClean="0"/>
              <a:t>19/09/2018</a:t>
            </a:fld>
            <a:endParaRPr lang="en-GB"/>
          </a:p>
        </p:txBody>
      </p:sp>
      <p:sp>
        <p:nvSpPr>
          <p:cNvPr id="4" name="Footer Placeholder 3"/>
          <p:cNvSpPr>
            <a:spLocks noGrp="1"/>
          </p:cNvSpPr>
          <p:nvPr>
            <p:ph type="ftr" sz="quarter" idx="2"/>
          </p:nvPr>
        </p:nvSpPr>
        <p:spPr>
          <a:xfrm>
            <a:off x="0" y="10235579"/>
            <a:ext cx="2864517" cy="53881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44378" y="10235579"/>
            <a:ext cx="2864517" cy="538813"/>
          </a:xfrm>
          <a:prstGeom prst="rect">
            <a:avLst/>
          </a:prstGeom>
        </p:spPr>
        <p:txBody>
          <a:bodyPr vert="horz" lIns="91440" tIns="45720" rIns="91440" bIns="45720" rtlCol="0" anchor="b"/>
          <a:lstStyle>
            <a:lvl1pPr algn="r">
              <a:defRPr sz="1200"/>
            </a:lvl1pPr>
          </a:lstStyle>
          <a:p>
            <a:fld id="{77E31F09-27AC-4A05-B4EA-3B7916458741}" type="slidenum">
              <a:rPr lang="en-GB" smtClean="0"/>
              <a:t>‹#›</a:t>
            </a:fld>
            <a:endParaRPr lang="en-GB"/>
          </a:p>
        </p:txBody>
      </p:sp>
    </p:spTree>
    <p:extLst>
      <p:ext uri="{BB962C8B-B14F-4D97-AF65-F5344CB8AC3E}">
        <p14:creationId xmlns:p14="http://schemas.microsoft.com/office/powerpoint/2010/main" val="5338073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63835" cy="53941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45016" y="0"/>
            <a:ext cx="2863835" cy="539417"/>
          </a:xfrm>
          <a:prstGeom prst="rect">
            <a:avLst/>
          </a:prstGeom>
        </p:spPr>
        <p:txBody>
          <a:bodyPr vert="horz" lIns="91440" tIns="45720" rIns="91440" bIns="45720" rtlCol="0"/>
          <a:lstStyle>
            <a:lvl1pPr algn="r">
              <a:defRPr sz="1200"/>
            </a:lvl1pPr>
          </a:lstStyle>
          <a:p>
            <a:fld id="{1A51E7A6-C049-4EAD-A102-E21C25437159}" type="datetimeFigureOut">
              <a:rPr lang="en-GB"/>
              <a:t>19/09/2018</a:t>
            </a:fld>
            <a:endParaRPr lang="en-US"/>
          </a:p>
        </p:txBody>
      </p:sp>
      <p:sp>
        <p:nvSpPr>
          <p:cNvPr id="4" name="Slide Image Placeholder 3"/>
          <p:cNvSpPr>
            <a:spLocks noGrp="1" noRot="1" noChangeAspect="1"/>
          </p:cNvSpPr>
          <p:nvPr>
            <p:ph type="sldImg" idx="2"/>
          </p:nvPr>
        </p:nvSpPr>
        <p:spPr>
          <a:xfrm>
            <a:off x="881063" y="1347788"/>
            <a:ext cx="4848225" cy="36369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0885" y="5185636"/>
            <a:ext cx="5288655" cy="4242948"/>
          </a:xfrm>
          <a:prstGeom prst="rect">
            <a:avLst/>
          </a:prstGeom>
        </p:spPr>
        <p:txBody>
          <a:bodyPr vert="horz" lIns="91440" tIns="45720" rIns="91440" bIns="45720" rtlCol="0"/>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10236845"/>
            <a:ext cx="2863835" cy="53941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45016" y="10236845"/>
            <a:ext cx="2863835" cy="539417"/>
          </a:xfrm>
          <a:prstGeom prst="rect">
            <a:avLst/>
          </a:prstGeom>
        </p:spPr>
        <p:txBody>
          <a:bodyPr vert="horz" lIns="91440" tIns="45720" rIns="91440" bIns="45720" rtlCol="0" anchor="b"/>
          <a:lstStyle>
            <a:lvl1pPr algn="r">
              <a:defRPr sz="1200"/>
            </a:lvl1pPr>
          </a:lstStyle>
          <a:p>
            <a:fld id="{FEA5B217-533E-45BC-AA08-D54B9D42C2F5}" type="slidenum">
              <a:rPr lang="en-GB"/>
              <a:t>‹#›</a:t>
            </a:fld>
            <a:endParaRPr lang="en-US"/>
          </a:p>
        </p:txBody>
      </p:sp>
    </p:spTree>
    <p:extLst>
      <p:ext uri="{BB962C8B-B14F-4D97-AF65-F5344CB8AC3E}">
        <p14:creationId xmlns:p14="http://schemas.microsoft.com/office/powerpoint/2010/main" val="412795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1</a:t>
            </a:fld>
            <a:endParaRPr lang="en-US"/>
          </a:p>
        </p:txBody>
      </p:sp>
    </p:spTree>
    <p:extLst>
      <p:ext uri="{BB962C8B-B14F-4D97-AF65-F5344CB8AC3E}">
        <p14:creationId xmlns:p14="http://schemas.microsoft.com/office/powerpoint/2010/main" val="1919818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2</a:t>
            </a:fld>
            <a:endParaRPr lang="en-US"/>
          </a:p>
        </p:txBody>
      </p:sp>
    </p:spTree>
    <p:extLst>
      <p:ext uri="{BB962C8B-B14F-4D97-AF65-F5344CB8AC3E}">
        <p14:creationId xmlns:p14="http://schemas.microsoft.com/office/powerpoint/2010/main" val="1894043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3</a:t>
            </a:fld>
            <a:endParaRPr lang="en-US"/>
          </a:p>
        </p:txBody>
      </p:sp>
    </p:spTree>
    <p:extLst>
      <p:ext uri="{BB962C8B-B14F-4D97-AF65-F5344CB8AC3E}">
        <p14:creationId xmlns:p14="http://schemas.microsoft.com/office/powerpoint/2010/main" val="3007761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4</a:t>
            </a:fld>
            <a:endParaRPr lang="en-US"/>
          </a:p>
        </p:txBody>
      </p:sp>
    </p:spTree>
    <p:extLst>
      <p:ext uri="{BB962C8B-B14F-4D97-AF65-F5344CB8AC3E}">
        <p14:creationId xmlns:p14="http://schemas.microsoft.com/office/powerpoint/2010/main" val="588866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5</a:t>
            </a:fld>
            <a:endParaRPr lang="en-US"/>
          </a:p>
        </p:txBody>
      </p:sp>
    </p:spTree>
    <p:extLst>
      <p:ext uri="{BB962C8B-B14F-4D97-AF65-F5344CB8AC3E}">
        <p14:creationId xmlns:p14="http://schemas.microsoft.com/office/powerpoint/2010/main" val="729293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6</a:t>
            </a:fld>
            <a:endParaRPr lang="en-US"/>
          </a:p>
        </p:txBody>
      </p:sp>
    </p:spTree>
    <p:extLst>
      <p:ext uri="{BB962C8B-B14F-4D97-AF65-F5344CB8AC3E}">
        <p14:creationId xmlns:p14="http://schemas.microsoft.com/office/powerpoint/2010/main" val="4338071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JT</a:t>
            </a:r>
          </a:p>
        </p:txBody>
      </p:sp>
      <p:sp>
        <p:nvSpPr>
          <p:cNvPr id="4" name="Slide Number Placeholder 3"/>
          <p:cNvSpPr>
            <a:spLocks noGrp="1"/>
          </p:cNvSpPr>
          <p:nvPr>
            <p:ph type="sldNum" sz="quarter" idx="5"/>
          </p:nvPr>
        </p:nvSpPr>
        <p:spPr/>
        <p:txBody>
          <a:bodyPr/>
          <a:lstStyle/>
          <a:p>
            <a:fld id="{FEA5B217-533E-45BC-AA08-D54B9D42C2F5}" type="slidenum">
              <a:rPr lang="en-GB"/>
              <a:t>7</a:t>
            </a:fld>
            <a:endParaRPr lang="en-US"/>
          </a:p>
        </p:txBody>
      </p:sp>
    </p:spTree>
    <p:extLst>
      <p:ext uri="{BB962C8B-B14F-4D97-AF65-F5344CB8AC3E}">
        <p14:creationId xmlns:p14="http://schemas.microsoft.com/office/powerpoint/2010/main" val="1558106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EY</a:t>
            </a:r>
          </a:p>
        </p:txBody>
      </p:sp>
      <p:sp>
        <p:nvSpPr>
          <p:cNvPr id="4" name="Slide Number Placeholder 3"/>
          <p:cNvSpPr>
            <a:spLocks noGrp="1"/>
          </p:cNvSpPr>
          <p:nvPr>
            <p:ph type="sldNum" sz="quarter" idx="5"/>
          </p:nvPr>
        </p:nvSpPr>
        <p:spPr/>
        <p:txBody>
          <a:bodyPr/>
          <a:lstStyle/>
          <a:p>
            <a:fld id="{FEA5B217-533E-45BC-AA08-D54B9D42C2F5}" type="slidenum">
              <a:rPr lang="en-GB"/>
              <a:t>8</a:t>
            </a:fld>
            <a:endParaRPr lang="en-US"/>
          </a:p>
        </p:txBody>
      </p:sp>
    </p:spTree>
    <p:extLst>
      <p:ext uri="{BB962C8B-B14F-4D97-AF65-F5344CB8AC3E}">
        <p14:creationId xmlns:p14="http://schemas.microsoft.com/office/powerpoint/2010/main" val="367934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EY</a:t>
            </a:r>
          </a:p>
        </p:txBody>
      </p:sp>
      <p:sp>
        <p:nvSpPr>
          <p:cNvPr id="4" name="Slide Number Placeholder 3"/>
          <p:cNvSpPr>
            <a:spLocks noGrp="1"/>
          </p:cNvSpPr>
          <p:nvPr>
            <p:ph type="sldNum" sz="quarter" idx="5"/>
          </p:nvPr>
        </p:nvSpPr>
        <p:spPr/>
        <p:txBody>
          <a:bodyPr/>
          <a:lstStyle/>
          <a:p>
            <a:fld id="{FEA5B217-533E-45BC-AA08-D54B9D42C2F5}" type="slidenum">
              <a:rPr lang="en-GB"/>
              <a:t>9</a:t>
            </a:fld>
            <a:endParaRPr lang="en-US"/>
          </a:p>
        </p:txBody>
      </p:sp>
    </p:spTree>
    <p:extLst>
      <p:ext uri="{BB962C8B-B14F-4D97-AF65-F5344CB8AC3E}">
        <p14:creationId xmlns:p14="http://schemas.microsoft.com/office/powerpoint/2010/main" val="344602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EY</a:t>
            </a:r>
          </a:p>
        </p:txBody>
      </p:sp>
      <p:sp>
        <p:nvSpPr>
          <p:cNvPr id="4" name="Slide Number Placeholder 3"/>
          <p:cNvSpPr>
            <a:spLocks noGrp="1"/>
          </p:cNvSpPr>
          <p:nvPr>
            <p:ph type="sldNum" sz="quarter" idx="5"/>
          </p:nvPr>
        </p:nvSpPr>
        <p:spPr/>
        <p:txBody>
          <a:bodyPr/>
          <a:lstStyle/>
          <a:p>
            <a:fld id="{FEA5B217-533E-45BC-AA08-D54B9D42C2F5}" type="slidenum">
              <a:rPr lang="en-GB"/>
              <a:t>10</a:t>
            </a:fld>
            <a:endParaRPr lang="en-US"/>
          </a:p>
        </p:txBody>
      </p:sp>
    </p:spTree>
    <p:extLst>
      <p:ext uri="{BB962C8B-B14F-4D97-AF65-F5344CB8AC3E}">
        <p14:creationId xmlns:p14="http://schemas.microsoft.com/office/powerpoint/2010/main" val="359313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EY</a:t>
            </a:r>
          </a:p>
        </p:txBody>
      </p:sp>
      <p:sp>
        <p:nvSpPr>
          <p:cNvPr id="4" name="Slide Number Placeholder 3"/>
          <p:cNvSpPr>
            <a:spLocks noGrp="1"/>
          </p:cNvSpPr>
          <p:nvPr>
            <p:ph type="sldNum" sz="quarter" idx="5"/>
          </p:nvPr>
        </p:nvSpPr>
        <p:spPr/>
        <p:txBody>
          <a:bodyPr/>
          <a:lstStyle/>
          <a:p>
            <a:fld id="{FEA5B217-533E-45BC-AA08-D54B9D42C2F5}" type="slidenum">
              <a:rPr lang="en-GB"/>
              <a:t>11</a:t>
            </a:fld>
            <a:endParaRPr lang="en-US"/>
          </a:p>
        </p:txBody>
      </p:sp>
    </p:spTree>
    <p:extLst>
      <p:ext uri="{BB962C8B-B14F-4D97-AF65-F5344CB8AC3E}">
        <p14:creationId xmlns:p14="http://schemas.microsoft.com/office/powerpoint/2010/main" val="3718923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EY</a:t>
            </a:r>
          </a:p>
        </p:txBody>
      </p:sp>
      <p:sp>
        <p:nvSpPr>
          <p:cNvPr id="4" name="Slide Number Placeholder 3"/>
          <p:cNvSpPr>
            <a:spLocks noGrp="1"/>
          </p:cNvSpPr>
          <p:nvPr>
            <p:ph type="sldNum" sz="quarter" idx="5"/>
          </p:nvPr>
        </p:nvSpPr>
        <p:spPr/>
        <p:txBody>
          <a:bodyPr/>
          <a:lstStyle/>
          <a:p>
            <a:fld id="{FEA5B217-533E-45BC-AA08-D54B9D42C2F5}" type="slidenum">
              <a:rPr lang="en-GB"/>
              <a:t>12</a:t>
            </a:fld>
            <a:endParaRPr lang="en-US"/>
          </a:p>
        </p:txBody>
      </p:sp>
    </p:spTree>
    <p:extLst>
      <p:ext uri="{BB962C8B-B14F-4D97-AF65-F5344CB8AC3E}">
        <p14:creationId xmlns:p14="http://schemas.microsoft.com/office/powerpoint/2010/main" val="3712968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ZL</a:t>
            </a:r>
          </a:p>
        </p:txBody>
      </p:sp>
      <p:sp>
        <p:nvSpPr>
          <p:cNvPr id="4" name="Slide Number Placeholder 3"/>
          <p:cNvSpPr>
            <a:spLocks noGrp="1"/>
          </p:cNvSpPr>
          <p:nvPr>
            <p:ph type="sldNum" sz="quarter" idx="5"/>
          </p:nvPr>
        </p:nvSpPr>
        <p:spPr/>
        <p:txBody>
          <a:bodyPr/>
          <a:lstStyle/>
          <a:p>
            <a:fld id="{FEA5B217-533E-45BC-AA08-D54B9D42C2F5}" type="slidenum">
              <a:rPr lang="en-GB"/>
              <a:t>13</a:t>
            </a:fld>
            <a:endParaRPr lang="en-US"/>
          </a:p>
        </p:txBody>
      </p:sp>
    </p:spTree>
    <p:extLst>
      <p:ext uri="{BB962C8B-B14F-4D97-AF65-F5344CB8AC3E}">
        <p14:creationId xmlns:p14="http://schemas.microsoft.com/office/powerpoint/2010/main" val="216361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ZL</a:t>
            </a:r>
          </a:p>
        </p:txBody>
      </p:sp>
      <p:sp>
        <p:nvSpPr>
          <p:cNvPr id="4" name="Slide Number Placeholder 3"/>
          <p:cNvSpPr>
            <a:spLocks noGrp="1"/>
          </p:cNvSpPr>
          <p:nvPr>
            <p:ph type="sldNum" sz="quarter" idx="5"/>
          </p:nvPr>
        </p:nvSpPr>
        <p:spPr/>
        <p:txBody>
          <a:bodyPr/>
          <a:lstStyle/>
          <a:p>
            <a:fld id="{FEA5B217-533E-45BC-AA08-D54B9D42C2F5}" type="slidenum">
              <a:rPr lang="en-GB"/>
              <a:t>14</a:t>
            </a:fld>
            <a:endParaRPr lang="en-US"/>
          </a:p>
        </p:txBody>
      </p:sp>
    </p:spTree>
    <p:extLst>
      <p:ext uri="{BB962C8B-B14F-4D97-AF65-F5344CB8AC3E}">
        <p14:creationId xmlns:p14="http://schemas.microsoft.com/office/powerpoint/2010/main" val="3972249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ZL</a:t>
            </a:r>
          </a:p>
        </p:txBody>
      </p:sp>
      <p:sp>
        <p:nvSpPr>
          <p:cNvPr id="4" name="Slide Number Placeholder 3"/>
          <p:cNvSpPr>
            <a:spLocks noGrp="1"/>
          </p:cNvSpPr>
          <p:nvPr>
            <p:ph type="sldNum" sz="quarter" idx="5"/>
          </p:nvPr>
        </p:nvSpPr>
        <p:spPr/>
        <p:txBody>
          <a:bodyPr/>
          <a:lstStyle/>
          <a:p>
            <a:fld id="{FEA5B217-533E-45BC-AA08-D54B9D42C2F5}" type="slidenum">
              <a:rPr lang="en-GB"/>
              <a:t>15</a:t>
            </a:fld>
            <a:endParaRPr lang="en-US"/>
          </a:p>
        </p:txBody>
      </p:sp>
    </p:spTree>
    <p:extLst>
      <p:ext uri="{BB962C8B-B14F-4D97-AF65-F5344CB8AC3E}">
        <p14:creationId xmlns:p14="http://schemas.microsoft.com/office/powerpoint/2010/main" val="2759304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44FF6FD3-6F07-423E-9C58-2A298B8B8089}" type="datetimeFigureOut">
              <a:rPr lang="en-GB" smtClean="0"/>
              <a:t>19/09/2018</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884E5844-EF77-4574-A066-B50554CC1E1F}"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884E5844-EF77-4574-A066-B50554CC1E1F}"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4FF6FD3-6F07-423E-9C58-2A298B8B8089}" type="datetimeFigureOut">
              <a:rPr lang="en-GB" smtClean="0"/>
              <a:t>19/09/2018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44FF6FD3-6F07-423E-9C58-2A298B8B8089}" type="datetimeFigureOut">
              <a:rPr lang="en-GB" smtClean="0"/>
              <a:t>19/09/2018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FF6FD3-6F07-423E-9C58-2A298B8B8089}" type="datetimeFigureOut">
              <a:rPr lang="en-GB" smtClean="0"/>
              <a:t>19/09/2018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4FF6FD3-6F07-423E-9C58-2A298B8B8089}" type="datetimeFigureOut">
              <a:rPr lang="en-GB" smtClean="0"/>
              <a:t>19/09/2018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19/09/2018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44FF6FD3-6F07-423E-9C58-2A298B8B8089}" type="datetimeFigureOut">
              <a:rPr lang="en-GB" smtClean="0"/>
              <a:t>19/09/2018</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84E5844-EF77-4574-A066-B50554CC1E1F}"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merdon.hants.sch.uk/"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556792"/>
            <a:ext cx="6552728" cy="1108720"/>
          </a:xfrm>
        </p:spPr>
        <p:txBody>
          <a:bodyPr>
            <a:normAutofit fontScale="90000"/>
          </a:bodyPr>
          <a:lstStyle/>
          <a:p>
            <a:r>
              <a:rPr lang="en-GB" dirty="0">
                <a:solidFill>
                  <a:srgbClr val="92D050"/>
                </a:solidFill>
              </a:rPr>
              <a:t>Welcome to AFRICA</a:t>
            </a:r>
          </a:p>
        </p:txBody>
      </p:sp>
      <p:sp>
        <p:nvSpPr>
          <p:cNvPr id="3" name="Subtitle 2"/>
          <p:cNvSpPr>
            <a:spLocks noGrp="1"/>
          </p:cNvSpPr>
          <p:nvPr>
            <p:ph type="subTitle" idx="1"/>
          </p:nvPr>
        </p:nvSpPr>
        <p:spPr>
          <a:xfrm>
            <a:off x="1403648" y="2909428"/>
            <a:ext cx="5982488" cy="1752600"/>
          </a:xfrm>
        </p:spPr>
        <p:txBody>
          <a:bodyPr/>
          <a:lstStyle/>
          <a:p>
            <a:r>
              <a:rPr lang="en-GB" dirty="0"/>
              <a:t>Another important step in your child’s journey</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32656"/>
            <a:ext cx="2068846" cy="1453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160" y="4221945"/>
            <a:ext cx="2994025"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673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 of today</a:t>
            </a:r>
          </a:p>
        </p:txBody>
      </p:sp>
      <p:sp>
        <p:nvSpPr>
          <p:cNvPr id="3" name="Content Placeholder 2"/>
          <p:cNvSpPr>
            <a:spLocks noGrp="1"/>
          </p:cNvSpPr>
          <p:nvPr>
            <p:ph idx="1"/>
          </p:nvPr>
        </p:nvSpPr>
        <p:spPr/>
        <p:txBody>
          <a:bodyPr>
            <a:normAutofit fontScale="92500"/>
          </a:bodyPr>
          <a:lstStyle/>
          <a:p>
            <a:r>
              <a:rPr lang="en-GB" sz="3600" dirty="0"/>
              <a:t>Help to develop strong year group link </a:t>
            </a:r>
          </a:p>
          <a:p>
            <a:r>
              <a:rPr lang="en-GB" sz="3600" dirty="0"/>
              <a:t>Put a face to the names</a:t>
            </a:r>
          </a:p>
          <a:p>
            <a:r>
              <a:rPr lang="en-GB" sz="3600" dirty="0"/>
              <a:t>Develop the relationship between home and school</a:t>
            </a:r>
          </a:p>
          <a:p>
            <a:r>
              <a:rPr lang="en-GB" sz="3600" dirty="0"/>
              <a:t>Explain homework and home learning</a:t>
            </a:r>
          </a:p>
          <a:p>
            <a:r>
              <a:rPr lang="en-GB" sz="3600" dirty="0"/>
              <a:t>Share key systems and daily routines</a:t>
            </a:r>
          </a:p>
          <a:p>
            <a:r>
              <a:rPr lang="en-GB" sz="3600" dirty="0"/>
              <a:t>Answer any questions</a:t>
            </a:r>
          </a:p>
          <a:p>
            <a:pPr marL="137160" indent="0">
              <a:buNone/>
            </a:pPr>
            <a:endParaRPr lang="en-GB" dirty="0"/>
          </a:p>
        </p:txBody>
      </p:sp>
    </p:spTree>
    <p:extLst>
      <p:ext uri="{BB962C8B-B14F-4D97-AF65-F5344CB8AC3E}">
        <p14:creationId xmlns:p14="http://schemas.microsoft.com/office/powerpoint/2010/main" val="2900280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Year Group team </a:t>
            </a:r>
          </a:p>
        </p:txBody>
      </p:sp>
      <p:sp>
        <p:nvSpPr>
          <p:cNvPr id="3" name="Content Placeholder 2"/>
          <p:cNvSpPr>
            <a:spLocks noGrp="1"/>
          </p:cNvSpPr>
          <p:nvPr>
            <p:ph idx="1"/>
          </p:nvPr>
        </p:nvSpPr>
        <p:spPr>
          <a:xfrm>
            <a:off x="457200" y="1417638"/>
            <a:ext cx="8229600" cy="4925144"/>
          </a:xfrm>
        </p:spPr>
        <p:txBody>
          <a:bodyPr vert="horz" anchor="t">
            <a:normAutofit lnSpcReduction="10000"/>
          </a:bodyPr>
          <a:lstStyle/>
          <a:p>
            <a:pPr marL="0" indent="0">
              <a:buNone/>
            </a:pPr>
            <a:r>
              <a:rPr lang="en-GB" sz="3200" b="1" dirty="0"/>
              <a:t>North Africa – </a:t>
            </a:r>
            <a:r>
              <a:rPr lang="en-GB" sz="3200" dirty="0"/>
              <a:t>Miss Turner, Miss </a:t>
            </a:r>
            <a:r>
              <a:rPr lang="en-GB" sz="3200" dirty="0" err="1"/>
              <a:t>Loosemore</a:t>
            </a:r>
            <a:r>
              <a:rPr lang="en-GB" sz="3200" dirty="0"/>
              <a:t> and Miss Gover supported by Mrs Owen</a:t>
            </a:r>
          </a:p>
          <a:p>
            <a:pPr marL="0" indent="0">
              <a:buNone/>
            </a:pPr>
            <a:endParaRPr lang="en-GB" sz="3200" dirty="0"/>
          </a:p>
          <a:p>
            <a:pPr marL="0" indent="0">
              <a:buNone/>
            </a:pPr>
            <a:r>
              <a:rPr lang="en-GB" sz="3200" b="1" dirty="0"/>
              <a:t>South Europe - </a:t>
            </a:r>
            <a:r>
              <a:rPr lang="en-GB" sz="3200" dirty="0"/>
              <a:t>Mrs Yates supported by Miss Phillips</a:t>
            </a:r>
          </a:p>
          <a:p>
            <a:pPr marL="0" indent="0">
              <a:buNone/>
            </a:pPr>
            <a:endParaRPr lang="en-GB" sz="3200" b="1" dirty="0"/>
          </a:p>
          <a:p>
            <a:pPr marL="0" indent="0">
              <a:buNone/>
            </a:pPr>
            <a:r>
              <a:rPr lang="en-GB" sz="3200" b="1" dirty="0"/>
              <a:t>Across the school, the other year groups are</a:t>
            </a:r>
          </a:p>
          <a:p>
            <a:pPr marL="0" indent="0">
              <a:buNone/>
            </a:pPr>
            <a:r>
              <a:rPr lang="en-GB" sz="3200" dirty="0"/>
              <a:t>Y3 Europe, Y5 Asia, Y6 America </a:t>
            </a:r>
          </a:p>
          <a:p>
            <a:pPr marL="137160" indent="0">
              <a:buNone/>
            </a:pPr>
            <a:endParaRPr lang="en-GB" dirty="0"/>
          </a:p>
        </p:txBody>
      </p:sp>
    </p:spTree>
    <p:extLst>
      <p:ext uri="{BB962C8B-B14F-4D97-AF65-F5344CB8AC3E}">
        <p14:creationId xmlns:p14="http://schemas.microsoft.com/office/powerpoint/2010/main" val="2128520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a:t>Home School Relationship</a:t>
            </a:r>
          </a:p>
        </p:txBody>
      </p:sp>
      <p:sp>
        <p:nvSpPr>
          <p:cNvPr id="3" name="Content Placeholder 2"/>
          <p:cNvSpPr>
            <a:spLocks noGrp="1"/>
          </p:cNvSpPr>
          <p:nvPr>
            <p:ph idx="1"/>
          </p:nvPr>
        </p:nvSpPr>
        <p:spPr>
          <a:xfrm>
            <a:off x="467544" y="1196752"/>
            <a:ext cx="8208912" cy="5256584"/>
          </a:xfrm>
        </p:spPr>
        <p:txBody>
          <a:bodyPr>
            <a:normAutofit fontScale="92500"/>
          </a:bodyPr>
          <a:lstStyle/>
          <a:p>
            <a:r>
              <a:rPr lang="en-GB" sz="2400" dirty="0"/>
              <a:t>A really valuable link so that your child knows that we are working together to help them.</a:t>
            </a:r>
          </a:p>
          <a:p>
            <a:r>
              <a:rPr lang="en-GB" sz="2400" dirty="0"/>
              <a:t>Through weekly English and Maths home learning on line.</a:t>
            </a:r>
          </a:p>
          <a:p>
            <a:r>
              <a:rPr lang="en-GB" sz="2400" dirty="0"/>
              <a:t>Topic home learning (half termly)</a:t>
            </a:r>
          </a:p>
          <a:p>
            <a:r>
              <a:rPr lang="en-GB" sz="2400" dirty="0"/>
              <a:t>Reading – at least 3 times a week please (raffle ticket for every full page –just keep going!)</a:t>
            </a:r>
          </a:p>
          <a:p>
            <a:r>
              <a:rPr lang="en-GB" sz="2400" dirty="0"/>
              <a:t>Multiplication and division facts up to 12 x 12 by end of Year 4 </a:t>
            </a:r>
          </a:p>
          <a:p>
            <a:r>
              <a:rPr lang="en-GB" sz="2400" dirty="0"/>
              <a:t>Supporting events and trips</a:t>
            </a:r>
          </a:p>
          <a:p>
            <a:r>
              <a:rPr lang="en-GB" sz="2400" dirty="0"/>
              <a:t>Volunteering in school particularly with reading in the afternoon.</a:t>
            </a:r>
          </a:p>
          <a:p>
            <a:r>
              <a:rPr lang="en-GB" sz="2400" dirty="0" err="1"/>
              <a:t>Merdon</a:t>
            </a:r>
            <a:r>
              <a:rPr lang="en-GB" sz="2400" dirty="0"/>
              <a:t> Association.</a:t>
            </a:r>
          </a:p>
          <a:p>
            <a:r>
              <a:rPr lang="en-GB" sz="2400" dirty="0"/>
              <a:t>Governors</a:t>
            </a:r>
          </a:p>
        </p:txBody>
      </p:sp>
    </p:spTree>
    <p:extLst>
      <p:ext uri="{BB962C8B-B14F-4D97-AF65-F5344CB8AC3E}">
        <p14:creationId xmlns:p14="http://schemas.microsoft.com/office/powerpoint/2010/main" val="3669591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Home Learning?</a:t>
            </a:r>
          </a:p>
        </p:txBody>
      </p:sp>
      <p:sp>
        <p:nvSpPr>
          <p:cNvPr id="3" name="Content Placeholder 2"/>
          <p:cNvSpPr>
            <a:spLocks noGrp="1"/>
          </p:cNvSpPr>
          <p:nvPr>
            <p:ph idx="1"/>
          </p:nvPr>
        </p:nvSpPr>
        <p:spPr>
          <a:xfrm>
            <a:off x="457200" y="1196752"/>
            <a:ext cx="8229600" cy="5112608"/>
          </a:xfrm>
        </p:spPr>
        <p:txBody>
          <a:bodyPr>
            <a:normAutofit/>
          </a:bodyPr>
          <a:lstStyle/>
          <a:p>
            <a:r>
              <a:rPr lang="en-GB" dirty="0"/>
              <a:t>Weekly home learning – Mathletics and Spelling Shed. The tasks will be linked to their learning from that week in school or in preparation for the week ahead.</a:t>
            </a:r>
          </a:p>
          <a:p>
            <a:r>
              <a:rPr lang="en-GB" dirty="0"/>
              <a:t>How long should it take?</a:t>
            </a:r>
          </a:p>
          <a:p>
            <a:r>
              <a:rPr lang="en-GB" dirty="0"/>
              <a:t>The school website</a:t>
            </a:r>
          </a:p>
          <a:p>
            <a:r>
              <a:rPr lang="en-GB" dirty="0"/>
              <a:t>Homework drop in club on Friday and Monday lunchtimes to support busy home lives!</a:t>
            </a: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4248" y="5358238"/>
            <a:ext cx="2149199" cy="1383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677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Home Learning</a:t>
            </a:r>
          </a:p>
        </p:txBody>
      </p:sp>
      <p:sp>
        <p:nvSpPr>
          <p:cNvPr id="3" name="Content Placeholder 2"/>
          <p:cNvSpPr>
            <a:spLocks noGrp="1"/>
          </p:cNvSpPr>
          <p:nvPr>
            <p:ph idx="1"/>
          </p:nvPr>
        </p:nvSpPr>
        <p:spPr>
          <a:xfrm>
            <a:off x="443384" y="3356992"/>
            <a:ext cx="8229600" cy="3024336"/>
          </a:xfrm>
        </p:spPr>
        <p:txBody>
          <a:bodyPr>
            <a:normAutofit fontScale="92500" lnSpcReduction="10000"/>
          </a:bodyPr>
          <a:lstStyle/>
          <a:p>
            <a:r>
              <a:rPr lang="en-GB" sz="2400" dirty="0"/>
              <a:t>Topic home learning will come out at the start of each half term.  It can be creative and is led by children’s ideas.</a:t>
            </a:r>
          </a:p>
          <a:p>
            <a:r>
              <a:rPr lang="en-GB" sz="2400" dirty="0"/>
              <a:t>Certificates of effort are awarded to the children. The children will share each others’ work in class.</a:t>
            </a:r>
          </a:p>
          <a:p>
            <a:r>
              <a:rPr lang="en-GB" sz="2400" dirty="0"/>
              <a:t>All of the children’s work will be shared with parents at the end of topic outcome.</a:t>
            </a:r>
          </a:p>
          <a:p>
            <a:r>
              <a:rPr lang="en-GB" sz="2400" dirty="0"/>
              <a:t>For this ½ term: All work is to be in by  12</a:t>
            </a:r>
            <a:r>
              <a:rPr lang="en-GB" sz="2400" baseline="30000" dirty="0"/>
              <a:t>th</a:t>
            </a:r>
            <a:r>
              <a:rPr lang="en-GB" sz="2400" dirty="0"/>
              <a:t> October .  All pieces of work will be on display during the parent outcome.</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3828" y="1097075"/>
            <a:ext cx="3096344" cy="2060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4436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End of Topic Outcome</a:t>
            </a:r>
          </a:p>
        </p:txBody>
      </p:sp>
      <p:sp>
        <p:nvSpPr>
          <p:cNvPr id="3" name="Content Placeholder 2"/>
          <p:cNvSpPr>
            <a:spLocks noGrp="1"/>
          </p:cNvSpPr>
          <p:nvPr>
            <p:ph idx="1"/>
          </p:nvPr>
        </p:nvSpPr>
        <p:spPr/>
        <p:txBody>
          <a:bodyPr>
            <a:normAutofit lnSpcReduction="10000"/>
          </a:bodyPr>
          <a:lstStyle/>
          <a:p>
            <a:r>
              <a:rPr lang="en-GB" dirty="0"/>
              <a:t>These are half termly events that enable you to come in and celebrate your children’s achievements.</a:t>
            </a:r>
          </a:p>
          <a:p>
            <a:r>
              <a:rPr lang="en-GB" dirty="0"/>
              <a:t>Once a term these events will be large outcomes, where the children have worked as part of the topics to present something to you e.g. performances to watch, or recipes to try.  At other times the outcome will be spending time with your children in class enabling them to show you their learning. Some will involve your participation!</a:t>
            </a:r>
          </a:p>
        </p:txBody>
      </p:sp>
    </p:spTree>
    <p:extLst>
      <p:ext uri="{BB962C8B-B14F-4D97-AF65-F5344CB8AC3E}">
        <p14:creationId xmlns:p14="http://schemas.microsoft.com/office/powerpoint/2010/main" val="3310692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6348"/>
            <a:ext cx="6995120" cy="780696"/>
          </a:xfrm>
        </p:spPr>
        <p:txBody>
          <a:bodyPr>
            <a:normAutofit/>
          </a:bodyPr>
          <a:lstStyle/>
          <a:p>
            <a:r>
              <a:rPr lang="en-GB" dirty="0"/>
              <a:t>Systems and Routines</a:t>
            </a:r>
          </a:p>
        </p:txBody>
      </p:sp>
      <p:sp>
        <p:nvSpPr>
          <p:cNvPr id="3" name="Content Placeholder 2"/>
          <p:cNvSpPr>
            <a:spLocks noGrp="1"/>
          </p:cNvSpPr>
          <p:nvPr>
            <p:ph idx="1"/>
          </p:nvPr>
        </p:nvSpPr>
        <p:spPr>
          <a:xfrm>
            <a:off x="457200" y="1100786"/>
            <a:ext cx="8229600" cy="5352550"/>
          </a:xfrm>
        </p:spPr>
        <p:txBody>
          <a:bodyPr>
            <a:normAutofit fontScale="85000" lnSpcReduction="10000"/>
          </a:bodyPr>
          <a:lstStyle/>
          <a:p>
            <a:r>
              <a:rPr lang="en-GB" dirty="0"/>
              <a:t>New Home/school diaries </a:t>
            </a:r>
          </a:p>
          <a:p>
            <a:r>
              <a:rPr lang="en-GB" dirty="0"/>
              <a:t>PE days is Friday</a:t>
            </a:r>
          </a:p>
          <a:p>
            <a:r>
              <a:rPr lang="en-GB" dirty="0"/>
              <a:t>Library Day –Wednesday</a:t>
            </a:r>
          </a:p>
          <a:p>
            <a:r>
              <a:rPr lang="en-GB" dirty="0"/>
              <a:t>Reading books </a:t>
            </a:r>
          </a:p>
          <a:p>
            <a:r>
              <a:rPr lang="en-GB" dirty="0"/>
              <a:t>Healthy snacks – no nuts please!</a:t>
            </a:r>
          </a:p>
          <a:p>
            <a:r>
              <a:rPr lang="en-GB" dirty="0"/>
              <a:t>IGNITE values </a:t>
            </a:r>
          </a:p>
          <a:p>
            <a:r>
              <a:rPr lang="en-GB" dirty="0"/>
              <a:t>Our HEART values </a:t>
            </a:r>
          </a:p>
          <a:p>
            <a:r>
              <a:rPr lang="en-GB" dirty="0"/>
              <a:t>After school clubs </a:t>
            </a:r>
          </a:p>
          <a:p>
            <a:r>
              <a:rPr lang="en-GB" dirty="0"/>
              <a:t>Be Inspiring – Out of school achievements displayed and in the Newsletter – We want to know!</a:t>
            </a:r>
          </a:p>
          <a:p>
            <a:r>
              <a:rPr lang="en-GB" dirty="0"/>
              <a:t>Our Reward system- House points, Raffle Tickets, Pen Licence, Learner of the Week linked to IGNITE values, Snakes and Ladders – phone calls home to celebrate!</a:t>
            </a:r>
          </a:p>
        </p:txBody>
      </p:sp>
      <p:pic>
        <p:nvPicPr>
          <p:cNvPr id="7170" name="Picture 2" descr="C:\Users\mrs.walker.MERDONJUN.005\AppData\Local\Microsoft\Windows\Temporary Internet Files\Content.IE5\ZJJHFX9G\MP900399599[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35357" y="908720"/>
            <a:ext cx="1651443" cy="206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968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5524"/>
            <a:ext cx="6995120" cy="780696"/>
          </a:xfrm>
        </p:spPr>
        <p:txBody>
          <a:bodyPr>
            <a:normAutofit/>
          </a:bodyPr>
          <a:lstStyle/>
          <a:p>
            <a:r>
              <a:rPr lang="en-GB" dirty="0"/>
              <a:t>Our Creative Curriculum</a:t>
            </a:r>
          </a:p>
        </p:txBody>
      </p:sp>
      <p:sp>
        <p:nvSpPr>
          <p:cNvPr id="3" name="Content Placeholder 2"/>
          <p:cNvSpPr>
            <a:spLocks noGrp="1"/>
          </p:cNvSpPr>
          <p:nvPr>
            <p:ph idx="1"/>
          </p:nvPr>
        </p:nvSpPr>
        <p:spPr>
          <a:xfrm>
            <a:off x="457200" y="1556792"/>
            <a:ext cx="8229600" cy="4968552"/>
          </a:xfrm>
        </p:spPr>
        <p:txBody>
          <a:bodyPr>
            <a:normAutofit/>
          </a:bodyPr>
          <a:lstStyle/>
          <a:p>
            <a:endParaRPr lang="en-GB" dirty="0"/>
          </a:p>
          <a:p>
            <a:endParaRPr lang="en-GB" dirty="0"/>
          </a:p>
          <a:p>
            <a:endParaRPr lang="en-GB"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3417" y="3771078"/>
            <a:ext cx="1623031"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txBox="1">
            <a:spLocks/>
          </p:cNvSpPr>
          <p:nvPr/>
        </p:nvSpPr>
        <p:spPr>
          <a:xfrm>
            <a:off x="229866" y="1016814"/>
            <a:ext cx="8302574" cy="5508529"/>
          </a:xfrm>
          <a:prstGeom prst="rect">
            <a:avLst/>
          </a:prstGeom>
        </p:spPr>
        <p:txBody>
          <a:bodyPr vert="horz" anchor="t">
            <a:normAutofit fontScale="92500" lnSpcReduction="1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sz="3200" dirty="0"/>
              <a:t>We provide a vibrant and exciting curriculum that inspires children to want to learn.</a:t>
            </a:r>
          </a:p>
          <a:p>
            <a:r>
              <a:rPr lang="en-GB" sz="3200" dirty="0"/>
              <a:t>Outdoor Learning will require outdoor clothes. We will let you know when in advance</a:t>
            </a:r>
          </a:p>
          <a:p>
            <a:r>
              <a:rPr lang="en-GB" sz="3200" dirty="0"/>
              <a:t>Trips, residentials and visitors</a:t>
            </a:r>
          </a:p>
          <a:p>
            <a:pPr marL="137160" indent="0">
              <a:buNone/>
            </a:pPr>
            <a:r>
              <a:rPr lang="en-GB" sz="3200" dirty="0"/>
              <a:t>	Egyptian dress up day 18.10.18</a:t>
            </a:r>
          </a:p>
          <a:p>
            <a:pPr marL="137160" indent="0">
              <a:buNone/>
            </a:pPr>
            <a:r>
              <a:rPr lang="en-GB" sz="3200" dirty="0"/>
              <a:t>	A history trip in the Spring TBC</a:t>
            </a:r>
          </a:p>
          <a:p>
            <a:pPr marL="137160" indent="0">
              <a:buNone/>
            </a:pPr>
            <a:r>
              <a:rPr lang="en-GB" sz="3200" dirty="0"/>
              <a:t>	A Tour of Britain trip in the Summer TBC</a:t>
            </a:r>
          </a:p>
          <a:p>
            <a:pPr marL="137160" indent="0">
              <a:buNone/>
            </a:pPr>
            <a:r>
              <a:rPr lang="en-GB" sz="3200" dirty="0"/>
              <a:t>	The Year 4 Camp 24.5.19</a:t>
            </a:r>
          </a:p>
          <a:p>
            <a:endParaRPr lang="en-GB" dirty="0"/>
          </a:p>
          <a:p>
            <a:endParaRPr lang="en-GB" dirty="0"/>
          </a:p>
          <a:p>
            <a:endParaRPr lang="en-GB" dirty="0"/>
          </a:p>
        </p:txBody>
      </p:sp>
    </p:spTree>
    <p:extLst>
      <p:ext uri="{BB962C8B-B14F-4D97-AF65-F5344CB8AC3E}">
        <p14:creationId xmlns:p14="http://schemas.microsoft.com/office/powerpoint/2010/main" val="989255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 far…</a:t>
            </a:r>
          </a:p>
        </p:txBody>
      </p:sp>
      <p:sp>
        <p:nvSpPr>
          <p:cNvPr id="3" name="Content Placeholder 2"/>
          <p:cNvSpPr>
            <a:spLocks noGrp="1"/>
          </p:cNvSpPr>
          <p:nvPr>
            <p:ph idx="1"/>
          </p:nvPr>
        </p:nvSpPr>
        <p:spPr>
          <a:xfrm>
            <a:off x="395536" y="1196752"/>
            <a:ext cx="8229600" cy="5328592"/>
          </a:xfrm>
        </p:spPr>
        <p:txBody>
          <a:bodyPr>
            <a:normAutofit/>
          </a:bodyPr>
          <a:lstStyle/>
          <a:p>
            <a:r>
              <a:rPr lang="en-GB" sz="3200" dirty="0"/>
              <a:t>All the children have settled in well and are becoming familiar with our routines. </a:t>
            </a:r>
          </a:p>
          <a:p>
            <a:r>
              <a:rPr lang="en-GB" sz="3200" dirty="0"/>
              <a:t>Have visited the library and have all taken out at least one book.</a:t>
            </a:r>
          </a:p>
          <a:p>
            <a:r>
              <a:rPr lang="en-GB" sz="3200" dirty="0"/>
              <a:t>Have been introduced to our topic for this term –Out of Africa </a:t>
            </a:r>
          </a:p>
          <a:p>
            <a:r>
              <a:rPr lang="en-GB" sz="3200" dirty="0"/>
              <a:t>Been introduced to our new Working Walls to support our approach to English and Maths</a:t>
            </a:r>
          </a:p>
        </p:txBody>
      </p:sp>
    </p:spTree>
    <p:extLst>
      <p:ext uri="{BB962C8B-B14F-4D97-AF65-F5344CB8AC3E}">
        <p14:creationId xmlns:p14="http://schemas.microsoft.com/office/powerpoint/2010/main" val="283291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a:t>The Website…</a:t>
            </a:r>
          </a:p>
        </p:txBody>
      </p:sp>
      <p:sp>
        <p:nvSpPr>
          <p:cNvPr id="9" name="Content Placeholder 8"/>
          <p:cNvSpPr>
            <a:spLocks noGrp="1"/>
          </p:cNvSpPr>
          <p:nvPr>
            <p:ph sz="half" idx="2"/>
          </p:nvPr>
        </p:nvSpPr>
        <p:spPr>
          <a:xfrm>
            <a:off x="3275856" y="1628800"/>
            <a:ext cx="5410944" cy="4497363"/>
          </a:xfrm>
        </p:spPr>
        <p:txBody>
          <a:bodyPr>
            <a:normAutofit fontScale="92500" lnSpcReduction="10000"/>
          </a:bodyPr>
          <a:lstStyle/>
          <a:p>
            <a:r>
              <a:rPr lang="en-GB" sz="3200" dirty="0"/>
              <a:t>You will be able to access;</a:t>
            </a:r>
          </a:p>
          <a:p>
            <a:r>
              <a:rPr lang="en-GB" sz="2800" dirty="0"/>
              <a:t>Your child’s class page with updates on learning and homework</a:t>
            </a:r>
          </a:p>
          <a:p>
            <a:r>
              <a:rPr lang="en-GB" sz="2800" dirty="0"/>
              <a:t>School calendar</a:t>
            </a:r>
          </a:p>
          <a:p>
            <a:r>
              <a:rPr lang="en-GB" sz="2800" dirty="0"/>
              <a:t>Whole school events</a:t>
            </a:r>
          </a:p>
          <a:p>
            <a:r>
              <a:rPr lang="en-GB" sz="2800" dirty="0"/>
              <a:t>Policies</a:t>
            </a:r>
          </a:p>
          <a:p>
            <a:r>
              <a:rPr lang="en-GB" sz="2800" dirty="0"/>
              <a:t>Newsletters</a:t>
            </a:r>
          </a:p>
          <a:p>
            <a:r>
              <a:rPr lang="en-GB" sz="2800" dirty="0"/>
              <a:t>Updates</a:t>
            </a:r>
          </a:p>
          <a:p>
            <a:r>
              <a:rPr lang="en-GB" sz="2800" dirty="0"/>
              <a:t>Safeguarding and E-Safety</a:t>
            </a:r>
          </a:p>
        </p:txBody>
      </p:sp>
      <p:pic>
        <p:nvPicPr>
          <p:cNvPr id="10" name="Content Placeholder 9">
            <a:hlinkClick r:id="rId3"/>
          </p:cNvPr>
          <p:cNvPicPr>
            <a:picLocks noGrp="1" noChangeAspect="1"/>
          </p:cNvPicPr>
          <p:nvPr>
            <p:ph sz="half" idx="1"/>
          </p:nvPr>
        </p:nvPicPr>
        <p:blipFill rotWithShape="1">
          <a:blip r:embed="rId4"/>
          <a:srcRect l="3874" t="12797" r="21966" b="6487"/>
          <a:stretch/>
        </p:blipFill>
        <p:spPr>
          <a:xfrm>
            <a:off x="235658" y="1700808"/>
            <a:ext cx="2824174" cy="1728192"/>
          </a:xfrm>
          <a:prstGeom prst="rect">
            <a:avLst/>
          </a:prstGeom>
        </p:spPr>
      </p:pic>
    </p:spTree>
    <p:extLst>
      <p:ext uri="{BB962C8B-B14F-4D97-AF65-F5344CB8AC3E}">
        <p14:creationId xmlns:p14="http://schemas.microsoft.com/office/powerpoint/2010/main" val="3230609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a:t>Important information:</a:t>
            </a:r>
          </a:p>
        </p:txBody>
      </p:sp>
      <p:pic>
        <p:nvPicPr>
          <p:cNvPr id="4" name="Picture 3"/>
          <p:cNvPicPr>
            <a:picLocks noChangeAspect="1"/>
          </p:cNvPicPr>
          <p:nvPr/>
        </p:nvPicPr>
        <p:blipFill rotWithShape="1">
          <a:blip r:embed="rId3"/>
          <a:srcRect l="7386" t="11610" r="21221" b="6688"/>
          <a:stretch/>
        </p:blipFill>
        <p:spPr>
          <a:xfrm>
            <a:off x="465774" y="1268760"/>
            <a:ext cx="7722208" cy="4968552"/>
          </a:xfrm>
          <a:prstGeom prst="rect">
            <a:avLst/>
          </a:prstGeom>
        </p:spPr>
      </p:pic>
      <p:sp>
        <p:nvSpPr>
          <p:cNvPr id="7" name="Left Arrow 6"/>
          <p:cNvSpPr/>
          <p:nvPr/>
        </p:nvSpPr>
        <p:spPr>
          <a:xfrm rot="20963983">
            <a:off x="2987824" y="2564904"/>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Left Arrow 7"/>
          <p:cNvSpPr/>
          <p:nvPr/>
        </p:nvSpPr>
        <p:spPr>
          <a:xfrm rot="20963983">
            <a:off x="2996397" y="2949443"/>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eft Arrow 8"/>
          <p:cNvSpPr/>
          <p:nvPr/>
        </p:nvSpPr>
        <p:spPr>
          <a:xfrm rot="20963983">
            <a:off x="3143721" y="5744761"/>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1833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0400"/>
            <a:ext cx="8229600" cy="1143000"/>
          </a:xfrm>
        </p:spPr>
        <p:txBody>
          <a:bodyPr/>
          <a:lstStyle/>
          <a:p>
            <a:r>
              <a:rPr lang="en-GB" dirty="0"/>
              <a:t>Open door policy </a:t>
            </a:r>
          </a:p>
        </p:txBody>
      </p:sp>
      <p:sp>
        <p:nvSpPr>
          <p:cNvPr id="3" name="Content Placeholder 2"/>
          <p:cNvSpPr>
            <a:spLocks noGrp="1"/>
          </p:cNvSpPr>
          <p:nvPr>
            <p:ph idx="1"/>
          </p:nvPr>
        </p:nvSpPr>
        <p:spPr>
          <a:xfrm>
            <a:off x="457200" y="872696"/>
            <a:ext cx="8229600" cy="5112608"/>
          </a:xfrm>
        </p:spPr>
        <p:txBody>
          <a:bodyPr vert="horz" anchor="t">
            <a:noAutofit/>
          </a:bodyPr>
          <a:lstStyle/>
          <a:p>
            <a:r>
              <a:rPr lang="en-GB" dirty="0"/>
              <a:t>Got some news to share? Want to speak about your child’s progress? Come and speak to us or arrange an appointment with the office.</a:t>
            </a:r>
          </a:p>
          <a:p>
            <a:r>
              <a:rPr lang="en-GB" dirty="0"/>
              <a:t>If you think you are eligible for free school meals, please speak to the office about applying.</a:t>
            </a:r>
          </a:p>
          <a:p>
            <a:r>
              <a:rPr lang="en-GB" dirty="0"/>
              <a:t>Our Designated Safeguarding Lead is Miss </a:t>
            </a:r>
            <a:r>
              <a:rPr lang="en-GB" dirty="0" err="1"/>
              <a:t>Loosemore</a:t>
            </a:r>
            <a:r>
              <a:rPr lang="en-GB" dirty="0"/>
              <a:t> or Deputy DSL, Mrs Tones.</a:t>
            </a:r>
          </a:p>
          <a:p>
            <a:r>
              <a:rPr lang="en-GB" dirty="0"/>
              <a:t>Our pastoral team includes ELSA and FIEPS.</a:t>
            </a:r>
          </a:p>
          <a:p>
            <a:r>
              <a:rPr lang="en-GB" dirty="0"/>
              <a:t>Our </a:t>
            </a:r>
            <a:r>
              <a:rPr lang="en-GB" dirty="0" err="1"/>
              <a:t>SENCo</a:t>
            </a:r>
            <a:r>
              <a:rPr lang="en-GB" dirty="0"/>
              <a:t>, Mrs Tones, can signpost you to further support. We are available for support beyond education.</a:t>
            </a:r>
          </a:p>
        </p:txBody>
      </p:sp>
    </p:spTree>
    <p:extLst>
      <p:ext uri="{BB962C8B-B14F-4D97-AF65-F5344CB8AC3E}">
        <p14:creationId xmlns:p14="http://schemas.microsoft.com/office/powerpoint/2010/main" val="3295644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Coming up…</a:t>
            </a:r>
          </a:p>
        </p:txBody>
      </p:sp>
      <p:sp>
        <p:nvSpPr>
          <p:cNvPr id="3" name="Content Placeholder 2"/>
          <p:cNvSpPr>
            <a:spLocks noGrp="1"/>
          </p:cNvSpPr>
          <p:nvPr>
            <p:ph idx="1"/>
          </p:nvPr>
        </p:nvSpPr>
        <p:spPr>
          <a:xfrm>
            <a:off x="107504" y="1124744"/>
            <a:ext cx="8928992" cy="5544616"/>
          </a:xfrm>
        </p:spPr>
        <p:txBody>
          <a:bodyPr vert="horz" anchor="t">
            <a:normAutofit fontScale="77500" lnSpcReduction="20000"/>
          </a:bodyPr>
          <a:lstStyle/>
          <a:p>
            <a:endParaRPr lang="en-GB" sz="4000" dirty="0"/>
          </a:p>
          <a:p>
            <a:r>
              <a:rPr lang="en-GB" sz="4000" dirty="0"/>
              <a:t>Macmillan Coffee Morning – 28</a:t>
            </a:r>
            <a:r>
              <a:rPr lang="en-GB" sz="4000" baseline="30000" dirty="0"/>
              <a:t>th</a:t>
            </a:r>
            <a:r>
              <a:rPr lang="en-GB" sz="4000" dirty="0"/>
              <a:t> September -  9am</a:t>
            </a:r>
          </a:p>
          <a:p>
            <a:pPr lvl="1" indent="-283210"/>
            <a:r>
              <a:rPr lang="en-GB" sz="3400" dirty="0"/>
              <a:t>Bring a cake!</a:t>
            </a:r>
          </a:p>
          <a:p>
            <a:pPr lvl="1" indent="-283210"/>
            <a:r>
              <a:rPr lang="en-GB" sz="3400" dirty="0"/>
              <a:t>After school cake sale</a:t>
            </a:r>
          </a:p>
          <a:p>
            <a:pPr lvl="1" indent="-283210"/>
            <a:r>
              <a:rPr lang="en-GB" sz="3400" dirty="0"/>
              <a:t>Chance to meet other parents and sign up for volunteering</a:t>
            </a:r>
          </a:p>
          <a:p>
            <a:r>
              <a:rPr lang="en-GB" sz="4000" dirty="0"/>
              <a:t>English and Maths open evenings</a:t>
            </a:r>
          </a:p>
          <a:p>
            <a:pPr lvl="1" indent="-283210"/>
            <a:r>
              <a:rPr lang="en-GB" sz="2900" dirty="0"/>
              <a:t>English – 4</a:t>
            </a:r>
            <a:r>
              <a:rPr lang="en-GB" sz="2900" baseline="30000" dirty="0"/>
              <a:t>th</a:t>
            </a:r>
            <a:r>
              <a:rPr lang="en-GB" sz="2900" dirty="0"/>
              <a:t> October 2018 – 6pm</a:t>
            </a:r>
          </a:p>
          <a:p>
            <a:pPr lvl="1" indent="-283210"/>
            <a:r>
              <a:rPr lang="en-GB" sz="2900" dirty="0"/>
              <a:t>Maths - 8</a:t>
            </a:r>
            <a:r>
              <a:rPr lang="en-GB" sz="2900" baseline="30000" dirty="0"/>
              <a:t>th</a:t>
            </a:r>
            <a:r>
              <a:rPr lang="en-GB" sz="2900" dirty="0"/>
              <a:t> November 2018 - 6pm</a:t>
            </a:r>
          </a:p>
          <a:p>
            <a:r>
              <a:rPr lang="en-GB" sz="4000" dirty="0"/>
              <a:t>Parent Outcome – outdoor learning 15.10.18 2pm </a:t>
            </a:r>
          </a:p>
          <a:p>
            <a:r>
              <a:rPr lang="en-GB" sz="4000" dirty="0"/>
              <a:t>INSET day - 19</a:t>
            </a:r>
            <a:r>
              <a:rPr lang="en-GB" sz="4000" baseline="30000" dirty="0"/>
              <a:t>th</a:t>
            </a:r>
            <a:r>
              <a:rPr lang="en-GB" sz="4000" dirty="0"/>
              <a:t> October.</a:t>
            </a:r>
          </a:p>
          <a:p>
            <a:endParaRPr lang="en-GB" sz="3600" dirty="0"/>
          </a:p>
        </p:txBody>
      </p:sp>
    </p:spTree>
    <p:extLst>
      <p:ext uri="{BB962C8B-B14F-4D97-AF65-F5344CB8AC3E}">
        <p14:creationId xmlns:p14="http://schemas.microsoft.com/office/powerpoint/2010/main" val="119699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99792" y="836712"/>
            <a:ext cx="6030416" cy="57988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Rectangle 3"/>
          <p:cNvSpPr/>
          <p:nvPr/>
        </p:nvSpPr>
        <p:spPr>
          <a:xfrm>
            <a:off x="2807804" y="1052736"/>
            <a:ext cx="5796644" cy="4555093"/>
          </a:xfrm>
          <a:prstGeom prst="rect">
            <a:avLst/>
          </a:prstGeom>
        </p:spPr>
        <p:txBody>
          <a:bodyPr wrap="square">
            <a:spAutoFit/>
          </a:bodyPr>
          <a:lstStyle/>
          <a:p>
            <a:pPr algn="ctr"/>
            <a:r>
              <a:rPr lang="en-GB" sz="2800" dirty="0">
                <a:solidFill>
                  <a:srgbClr val="FF0000"/>
                </a:solidFill>
                <a:latin typeface="+mj-lt"/>
              </a:rPr>
              <a:t>    Volunteers Wanted!!</a:t>
            </a:r>
          </a:p>
          <a:p>
            <a:pPr algn="ctr"/>
            <a:endParaRPr lang="en-GB" sz="2800" dirty="0">
              <a:solidFill>
                <a:srgbClr val="FF0000"/>
              </a:solidFill>
              <a:latin typeface="+mj-lt"/>
            </a:endParaRPr>
          </a:p>
          <a:p>
            <a:pPr algn="ctr"/>
            <a:r>
              <a:rPr lang="en-GB" dirty="0">
                <a:solidFill>
                  <a:srgbClr val="000000"/>
                </a:solidFill>
                <a:latin typeface="+mj-lt"/>
              </a:rPr>
              <a:t>Are you interested in becoming more involved</a:t>
            </a:r>
          </a:p>
          <a:p>
            <a:pPr algn="ctr"/>
            <a:r>
              <a:rPr lang="en-GB" dirty="0">
                <a:solidFill>
                  <a:srgbClr val="000000"/>
                </a:solidFill>
                <a:latin typeface="+mj-lt"/>
              </a:rPr>
              <a:t>in school life?</a:t>
            </a:r>
          </a:p>
          <a:p>
            <a:pPr algn="ctr"/>
            <a:r>
              <a:rPr lang="en-GB" dirty="0">
                <a:solidFill>
                  <a:srgbClr val="000000"/>
                </a:solidFill>
                <a:latin typeface="+mj-lt"/>
              </a:rPr>
              <a:t>Are you able to volunteer some of your time</a:t>
            </a:r>
          </a:p>
          <a:p>
            <a:pPr algn="ctr"/>
            <a:r>
              <a:rPr lang="en-GB" dirty="0">
                <a:solidFill>
                  <a:srgbClr val="000000"/>
                </a:solidFill>
                <a:latin typeface="+mj-lt"/>
              </a:rPr>
              <a:t>(no matter how little!) to support us with:</a:t>
            </a:r>
          </a:p>
          <a:p>
            <a:pPr marL="285750" indent="-285750" algn="ctr">
              <a:buFont typeface="Arial" panose="020B0604020202020204" pitchFamily="34" charset="0"/>
              <a:buChar char="•"/>
            </a:pPr>
            <a:r>
              <a:rPr lang="en-GB" dirty="0">
                <a:solidFill>
                  <a:srgbClr val="000000"/>
                </a:solidFill>
                <a:latin typeface="+mj-lt"/>
              </a:rPr>
              <a:t>Parent Readers</a:t>
            </a:r>
          </a:p>
          <a:p>
            <a:pPr marL="285750" indent="-285750" algn="ctr">
              <a:buFont typeface="Arial" panose="020B0604020202020204" pitchFamily="34" charset="0"/>
              <a:buChar char="•"/>
            </a:pPr>
            <a:r>
              <a:rPr lang="en-GB" dirty="0">
                <a:solidFill>
                  <a:srgbClr val="000000"/>
                </a:solidFill>
                <a:latin typeface="+mj-lt"/>
              </a:rPr>
              <a:t>Trips</a:t>
            </a:r>
          </a:p>
          <a:p>
            <a:pPr marL="285750" indent="-285750" algn="ctr">
              <a:buFont typeface="Arial" panose="020B0604020202020204" pitchFamily="34" charset="0"/>
              <a:buChar char="•"/>
            </a:pPr>
            <a:r>
              <a:rPr lang="en-GB" dirty="0">
                <a:solidFill>
                  <a:srgbClr val="000000"/>
                </a:solidFill>
                <a:latin typeface="+mj-lt"/>
              </a:rPr>
              <a:t> Fundraising</a:t>
            </a:r>
          </a:p>
          <a:p>
            <a:pPr marL="285750" indent="-285750" algn="ctr">
              <a:buFont typeface="Arial" panose="020B0604020202020204" pitchFamily="34" charset="0"/>
              <a:buChar char="•"/>
            </a:pPr>
            <a:r>
              <a:rPr lang="en-GB" dirty="0">
                <a:solidFill>
                  <a:srgbClr val="000000"/>
                </a:solidFill>
                <a:latin typeface="+mj-lt"/>
              </a:rPr>
              <a:t>Gardening</a:t>
            </a:r>
          </a:p>
          <a:p>
            <a:pPr algn="ctr"/>
            <a:r>
              <a:rPr lang="en-GB" dirty="0">
                <a:solidFill>
                  <a:srgbClr val="000000"/>
                </a:solidFill>
                <a:latin typeface="+mj-lt"/>
              </a:rPr>
              <a:t> And much, much more!!</a:t>
            </a:r>
          </a:p>
          <a:p>
            <a:pPr algn="ctr"/>
            <a:endParaRPr lang="en-GB" dirty="0">
              <a:solidFill>
                <a:srgbClr val="000000"/>
              </a:solidFill>
              <a:latin typeface="+mj-lt"/>
            </a:endParaRPr>
          </a:p>
          <a:p>
            <a:pPr algn="ctr"/>
            <a:r>
              <a:rPr lang="en-GB" dirty="0">
                <a:solidFill>
                  <a:srgbClr val="000000"/>
                </a:solidFill>
                <a:latin typeface="+mj-lt"/>
              </a:rPr>
              <a:t>Come along to the </a:t>
            </a:r>
            <a:r>
              <a:rPr lang="en-GB" dirty="0" err="1">
                <a:solidFill>
                  <a:srgbClr val="000000"/>
                </a:solidFill>
                <a:latin typeface="+mj-lt"/>
              </a:rPr>
              <a:t>Macmillian</a:t>
            </a:r>
            <a:r>
              <a:rPr lang="en-GB" dirty="0">
                <a:solidFill>
                  <a:srgbClr val="000000"/>
                </a:solidFill>
                <a:latin typeface="+mj-lt"/>
              </a:rPr>
              <a:t> Coffee morning or speak to a member of the office team about applying to be a volunteer!</a:t>
            </a:r>
          </a:p>
        </p:txBody>
      </p:sp>
      <p:sp>
        <p:nvSpPr>
          <p:cNvPr id="6" name="Title 1"/>
          <p:cNvSpPr txBox="1">
            <a:spLocks/>
          </p:cNvSpPr>
          <p:nvPr/>
        </p:nvSpPr>
        <p:spPr>
          <a:xfrm>
            <a:off x="-1224064" y="88482"/>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a:t>Helping in school….</a:t>
            </a:r>
          </a:p>
        </p:txBody>
      </p:sp>
    </p:spTree>
    <p:extLst>
      <p:ext uri="{BB962C8B-B14F-4D97-AF65-F5344CB8AC3E}">
        <p14:creationId xmlns:p14="http://schemas.microsoft.com/office/powerpoint/2010/main" val="3830946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
      <a:dk1>
        <a:srgbClr val="D1282E"/>
      </a:dk1>
      <a:lt1>
        <a:srgbClr val="FFFFFF"/>
      </a:lt1>
      <a:dk2>
        <a:srgbClr val="D1282E"/>
      </a:dk2>
      <a:lt2>
        <a:srgbClr val="C8C8B1"/>
      </a:lt2>
      <a:accent1>
        <a:srgbClr val="00B050"/>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1054</TotalTime>
  <Words>802</Words>
  <Application>Microsoft Office PowerPoint</Application>
  <PresentationFormat>On-screen Show (4:3)</PresentationFormat>
  <Paragraphs>136</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Apex</vt:lpstr>
      <vt:lpstr>Welcome to AFRICA</vt:lpstr>
      <vt:lpstr>Aim of today</vt:lpstr>
      <vt:lpstr>Your Year Group team </vt:lpstr>
      <vt:lpstr>Home School Relationship</vt:lpstr>
      <vt:lpstr>What is Home Learning?</vt:lpstr>
      <vt:lpstr>Topic Home Learning</vt:lpstr>
      <vt:lpstr>End of Topic Outcome</vt:lpstr>
      <vt:lpstr>Systems and Routines</vt:lpstr>
      <vt:lpstr>Our Creative Curriculum</vt:lpstr>
      <vt:lpstr>So far…</vt:lpstr>
      <vt:lpstr>PowerPoint Presentation</vt:lpstr>
      <vt:lpstr>PowerPoint Presentation</vt:lpstr>
      <vt:lpstr>Open door policy </vt:lpstr>
      <vt:lpstr>Coming up…</vt:lpstr>
      <vt:lpstr>PowerPoint Presentation</vt:lpstr>
    </vt:vector>
  </TitlesOfParts>
  <Company>Merdon Junior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__</dc:title>
  <dc:creator>Jo Walker</dc:creator>
  <cp:lastModifiedBy>Emily Yates</cp:lastModifiedBy>
  <cp:revision>111</cp:revision>
  <cp:lastPrinted>2018-09-19T16:47:48Z</cp:lastPrinted>
  <dcterms:created xsi:type="dcterms:W3CDTF">2014-09-15T07:23:02Z</dcterms:created>
  <dcterms:modified xsi:type="dcterms:W3CDTF">2018-09-19T16:48:06Z</dcterms:modified>
</cp:coreProperties>
</file>