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7"/>
  </p:notesMasterIdLst>
  <p:handoutMasterIdLst>
    <p:handoutMasterId r:id="rId18"/>
  </p:handoutMasterIdLst>
  <p:sldIdLst>
    <p:sldId id="270" r:id="rId2"/>
    <p:sldId id="256" r:id="rId3"/>
    <p:sldId id="259" r:id="rId4"/>
    <p:sldId id="269" r:id="rId5"/>
    <p:sldId id="261" r:id="rId6"/>
    <p:sldId id="258" r:id="rId7"/>
    <p:sldId id="268" r:id="rId8"/>
    <p:sldId id="271" r:id="rId9"/>
    <p:sldId id="274" r:id="rId10"/>
    <p:sldId id="275" r:id="rId11"/>
    <p:sldId id="276" r:id="rId12"/>
    <p:sldId id="278" r:id="rId13"/>
    <p:sldId id="279" r:id="rId14"/>
    <p:sldId id="272" r:id="rId15"/>
    <p:sldId id="273" r:id="rId16"/>
  </p:sldIdLst>
  <p:sldSz cx="9144000" cy="6858000" type="screen4x3"/>
  <p:notesSz cx="666908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27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2" autoAdjust="0"/>
    <p:restoredTop sz="94677" autoAdjust="0"/>
  </p:normalViewPr>
  <p:slideViewPr>
    <p:cSldViewPr>
      <p:cViewPr varScale="1">
        <p:scale>
          <a:sx n="70" d="100"/>
          <a:sy n="70" d="100"/>
        </p:scale>
        <p:origin x="-136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-1662" y="-96"/>
      </p:cViewPr>
      <p:guideLst>
        <p:guide orient="horz" pos="3127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A2373F-AFD0-4E4F-B5CF-0F9A5B780B25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EA3C44-97F0-463B-A424-FC6F96845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4928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FE1875-FE87-447B-8C7D-55185352D39C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15153"/>
            <a:ext cx="533527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2D518B-2687-4D42-BE49-88CAE9088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681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D518B-2687-4D42-BE49-88CAE9088EE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2328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D518B-2687-4D42-BE49-88CAE9088EE6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387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422AB4C0-8E43-47B0-9AB6-435DE970CD98}" type="datetime1">
              <a:rPr lang="en-GB" smtClean="0"/>
              <a:t>12/09/2019</a:t>
            </a:fld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D4A90-D231-428C-BE01-19D707B26D08}" type="datetime1">
              <a:rPr lang="en-GB" smtClean="0"/>
              <a:t>12/09/2019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70EDA-3CF6-4A8C-8E12-42D38855B730}" type="datetime1">
              <a:rPr lang="en-GB" smtClean="0"/>
              <a:t>12/09/2019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C2183-C14D-4624-A734-0A4849CCBE30}" type="datetime1">
              <a:rPr lang="en-GB" smtClean="0"/>
              <a:t>12/09/2019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99E28-BA1A-47F3-80F1-598116A092E3}" type="datetime1">
              <a:rPr lang="en-GB" smtClean="0"/>
              <a:t>12/09/2019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02440-E221-4B3D-B58E-B4584F3CAB5D}" type="datetime1">
              <a:rPr lang="en-GB" smtClean="0"/>
              <a:t>12/09/2019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FC84C-5E47-4D8A-9904-4630ED4A8730}" type="datetime1">
              <a:rPr lang="en-GB" smtClean="0"/>
              <a:t>12/09/2019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6C970-2C40-47F4-9DDE-2D6C35EB0A84}" type="datetime1">
              <a:rPr lang="en-GB" smtClean="0"/>
              <a:t>12/09/2019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ADDCF-C5F9-468D-933C-2FB5E564B347}" type="datetime1">
              <a:rPr lang="en-GB" smtClean="0"/>
              <a:t>12/09/2019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E081F-5692-4343-B822-F852C35BEDE9}" type="datetime1">
              <a:rPr lang="en-GB" smtClean="0"/>
              <a:t>12/09/2019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A44A6-0D38-41A6-B184-74B85DD7066A}" type="datetime1">
              <a:rPr lang="en-GB" smtClean="0"/>
              <a:t>12/09/2019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AB861927-672C-4D63-B08D-E1787A9B1E41}" type="datetime1">
              <a:rPr lang="en-GB" smtClean="0"/>
              <a:t>12/09/2019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13" Type="http://schemas.openxmlformats.org/officeDocument/2006/relationships/image" Target="../media/image31.jpeg"/><Relationship Id="rId3" Type="http://schemas.openxmlformats.org/officeDocument/2006/relationships/image" Target="../media/image21.png"/><Relationship Id="rId7" Type="http://schemas.openxmlformats.org/officeDocument/2006/relationships/image" Target="../media/image25.jpeg"/><Relationship Id="rId12" Type="http://schemas.openxmlformats.org/officeDocument/2006/relationships/image" Target="../media/image30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11" Type="http://schemas.openxmlformats.org/officeDocument/2006/relationships/image" Target="../media/image29.jpeg"/><Relationship Id="rId5" Type="http://schemas.openxmlformats.org/officeDocument/2006/relationships/image" Target="../media/image23.jpeg"/><Relationship Id="rId15" Type="http://schemas.openxmlformats.org/officeDocument/2006/relationships/image" Target="../media/image33.jpeg"/><Relationship Id="rId10" Type="http://schemas.openxmlformats.org/officeDocument/2006/relationships/image" Target="../media/image28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Relationship Id="rId1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hyperlink" Target="https://www.hookecourt.co.uk/residential/programmes/history/wartime-evacuees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971600" y="119675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sz="9600" b="1" dirty="0" smtClean="0">
                <a:solidFill>
                  <a:schemeClr val="tx1"/>
                </a:solidFill>
                <a:latin typeface="Bradley Hand ITC" panose="03070402050302030203" pitchFamily="66" charset="0"/>
              </a:rPr>
              <a:t>Year 6 </a:t>
            </a:r>
            <a:r>
              <a:rPr lang="en-GB" sz="9600" b="1" dirty="0" smtClean="0">
                <a:solidFill>
                  <a:schemeClr val="tx1"/>
                </a:solidFill>
                <a:latin typeface="Bradley Hand ITC" panose="03070402050302030203" pitchFamily="66" charset="0"/>
              </a:rPr>
              <a:t>2019 </a:t>
            </a:r>
            <a:r>
              <a:rPr lang="en-GB" sz="9600" b="1" dirty="0" smtClean="0">
                <a:solidFill>
                  <a:schemeClr val="tx1"/>
                </a:solidFill>
                <a:latin typeface="Bradley Hand ITC" panose="03070402050302030203" pitchFamily="66" charset="0"/>
              </a:rPr>
              <a:t>Residential Trip</a:t>
            </a:r>
            <a:endParaRPr lang="en-GB" sz="9600" b="1" dirty="0">
              <a:solidFill>
                <a:schemeClr val="tx1"/>
              </a:solidFill>
              <a:latin typeface="Bradley Hand ITC" panose="03070402050302030203" pitchFamily="66" charset="0"/>
            </a:endParaRP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4932040" y="2636912"/>
            <a:ext cx="3200400" cy="864096"/>
          </a:xfrm>
        </p:spPr>
        <p:txBody>
          <a:bodyPr>
            <a:normAutofit lnSpcReduction="10000"/>
          </a:bodyPr>
          <a:lstStyle/>
          <a:p>
            <a:r>
              <a:rPr lang="en-GB" sz="5400" b="1" dirty="0" smtClean="0">
                <a:solidFill>
                  <a:schemeClr val="tx1"/>
                </a:solidFill>
                <a:latin typeface="Bradley Hand ITC" panose="03070402050302030203" pitchFamily="66" charset="0"/>
              </a:rPr>
              <a:t>Topic Trip</a:t>
            </a:r>
            <a:endParaRPr lang="en-GB" sz="5400" b="1" dirty="0">
              <a:solidFill>
                <a:schemeClr val="tx1"/>
              </a:solidFill>
              <a:latin typeface="Bradley Hand ITC" panose="03070402050302030203" pitchFamily="66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8"/>
          <a:stretch/>
        </p:blipFill>
        <p:spPr bwMode="auto">
          <a:xfrm>
            <a:off x="395536" y="3284984"/>
            <a:ext cx="3890002" cy="2736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3861048"/>
            <a:ext cx="2904565" cy="16306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636" y="4920770"/>
            <a:ext cx="2603031" cy="1461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904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271" y="188640"/>
            <a:ext cx="8305800" cy="1981200"/>
          </a:xfrm>
        </p:spPr>
        <p:txBody>
          <a:bodyPr>
            <a:normAutofit fontScale="90000"/>
          </a:bodyPr>
          <a:lstStyle/>
          <a:p>
            <a:r>
              <a:rPr lang="en-GB" sz="8000" b="1" dirty="0" smtClean="0">
                <a:solidFill>
                  <a:schemeClr val="tx1"/>
                </a:solidFill>
                <a:latin typeface="Bradley Hand ITC" panose="03070402050302030203" pitchFamily="66" charset="0"/>
              </a:rPr>
              <a:t>Hooke Court Residential Centre</a:t>
            </a:r>
            <a:endParaRPr lang="en-GB" sz="8000" b="1" dirty="0">
              <a:solidFill>
                <a:schemeClr val="tx1"/>
              </a:solidFill>
              <a:latin typeface="Bradley Hand ITC" panose="03070402050302030203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40" b="16841"/>
          <a:stretch/>
        </p:blipFill>
        <p:spPr>
          <a:xfrm>
            <a:off x="285271" y="2924944"/>
            <a:ext cx="8679217" cy="3520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516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ChangeArrowheads="1"/>
          </p:cNvSpPr>
          <p:nvPr>
            <p:ph type="title"/>
          </p:nvPr>
        </p:nvSpPr>
        <p:spPr>
          <a:xfrm>
            <a:off x="611560" y="980728"/>
            <a:ext cx="7958138" cy="985837"/>
          </a:xfrm>
          <a:noFill/>
          <a:ln/>
        </p:spPr>
        <p:txBody>
          <a:bodyPr>
            <a:normAutofit fontScale="90000"/>
          </a:bodyPr>
          <a:lstStyle/>
          <a:p>
            <a:r>
              <a:rPr lang="en-GB" sz="4800" b="1" u="sng" dirty="0">
                <a:solidFill>
                  <a:schemeClr val="tx1"/>
                </a:solidFill>
                <a:latin typeface="Bradley Hand ITC" panose="03070402050302030203" pitchFamily="66" charset="0"/>
              </a:rPr>
              <a:t>Hooke Court Residential Centre</a:t>
            </a:r>
            <a:endParaRPr lang="en-GB" sz="4800" b="1" u="sng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2060848"/>
            <a:ext cx="8229600" cy="4525962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4400" b="1" dirty="0">
                <a:latin typeface="Bradley Hand ITC" panose="03070402050302030203" pitchFamily="66" charset="0"/>
              </a:rPr>
              <a:t>Situated 15 miles north west of Dorchester in the village of Hooke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4400" b="1" dirty="0" smtClean="0">
                <a:latin typeface="Bradley Hand ITC" panose="03070402050302030203" pitchFamily="66" charset="0"/>
              </a:rPr>
              <a:t>Opened </a:t>
            </a:r>
            <a:r>
              <a:rPr lang="en-GB" sz="4400" b="1" dirty="0">
                <a:latin typeface="Bradley Hand ITC" panose="03070402050302030203" pitchFamily="66" charset="0"/>
              </a:rPr>
              <a:t>in 1994 by Peter and Mandy Cooper, Hooke Court remains a small family run business where the quality and safety of the </a:t>
            </a:r>
            <a:r>
              <a:rPr lang="en-GB" sz="4400" b="1" dirty="0" smtClean="0">
                <a:latin typeface="Bradley Hand ITC" panose="03070402050302030203" pitchFamily="66" charset="0"/>
              </a:rPr>
              <a:t>service provided </a:t>
            </a:r>
            <a:r>
              <a:rPr lang="en-GB" sz="4400" b="1" dirty="0">
                <a:latin typeface="Bradley Hand ITC" panose="03070402050302030203" pitchFamily="66" charset="0"/>
              </a:rPr>
              <a:t>is paramount. 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93593"/>
            <a:ext cx="4362450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3219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60019" y="332656"/>
            <a:ext cx="7024744" cy="1143000"/>
          </a:xfrm>
        </p:spPr>
        <p:txBody>
          <a:bodyPr>
            <a:normAutofit/>
          </a:bodyPr>
          <a:lstStyle/>
          <a:p>
            <a:pPr algn="ctr"/>
            <a:r>
              <a:rPr lang="en-GB" sz="5400" b="1" u="sng" dirty="0">
                <a:latin typeface="Bradley Hand ITC" panose="03070402050302030203" pitchFamily="66" charset="0"/>
              </a:rPr>
              <a:t>KEY FEATURES</a:t>
            </a:r>
            <a:endParaRPr lang="en-GB" sz="5400" u="sng" dirty="0">
              <a:latin typeface="Bradley Hand ITC" panose="03070402050302030203" pitchFamily="66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71600" y="1340768"/>
            <a:ext cx="6777317" cy="3508977"/>
          </a:xfrm>
        </p:spPr>
        <p:txBody>
          <a:bodyPr>
            <a:noAutofit/>
          </a:bodyPr>
          <a:lstStyle/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2800" b="1" dirty="0">
                <a:latin typeface="Bradley Hand ITC" panose="03070402050302030203" pitchFamily="66" charset="0"/>
              </a:rPr>
              <a:t>Grade </a:t>
            </a:r>
            <a:r>
              <a:rPr lang="en-GB" sz="2800" b="1" dirty="0" smtClean="0">
                <a:latin typeface="Bradley Hand ITC" panose="03070402050302030203" pitchFamily="66" charset="0"/>
              </a:rPr>
              <a:t>II </a:t>
            </a:r>
            <a:r>
              <a:rPr lang="en-GB" sz="2800" b="1" dirty="0">
                <a:latin typeface="Bradley Hand ITC" panose="03070402050302030203" pitchFamily="66" charset="0"/>
              </a:rPr>
              <a:t>listed 14</a:t>
            </a:r>
            <a:r>
              <a:rPr lang="en-GB" sz="2800" b="1" baseline="30000" dirty="0">
                <a:latin typeface="Bradley Hand ITC" panose="03070402050302030203" pitchFamily="66" charset="0"/>
              </a:rPr>
              <a:t>th</a:t>
            </a:r>
            <a:r>
              <a:rPr lang="en-GB" sz="2800" b="1" dirty="0">
                <a:latin typeface="Bradley Hand ITC" panose="03070402050302030203" pitchFamily="66" charset="0"/>
              </a:rPr>
              <a:t> century manor house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2800" b="1" dirty="0">
                <a:latin typeface="Bradley Hand ITC" panose="03070402050302030203" pitchFamily="66" charset="0"/>
              </a:rPr>
              <a:t>Stunning historical, rural location that brings learning to life 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2800" b="1" dirty="0">
                <a:latin typeface="Bradley Hand ITC" panose="03070402050302030203" pitchFamily="66" charset="0"/>
              </a:rPr>
              <a:t>Accommodation for up to 190 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2800" b="1" dirty="0" smtClean="0">
                <a:latin typeface="Bradley Hand ITC" panose="03070402050302030203" pitchFamily="66" charset="0"/>
              </a:rPr>
              <a:t>Twenty-four </a:t>
            </a:r>
            <a:r>
              <a:rPr lang="en-GB" sz="2800" b="1" dirty="0">
                <a:latin typeface="Bradley Hand ITC" panose="03070402050302030203" pitchFamily="66" charset="0"/>
              </a:rPr>
              <a:t>acres of landscaped grounds and woodlands  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2800" b="1" dirty="0">
                <a:latin typeface="Bradley Hand ITC" panose="03070402050302030203" pitchFamily="66" charset="0"/>
              </a:rPr>
              <a:t>Playground, playing fields and low ropes course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2800" b="1" dirty="0">
                <a:latin typeface="Bradley Hand ITC" panose="03070402050302030203" pitchFamily="66" charset="0"/>
              </a:rPr>
              <a:t>All groups are fully catered for and accommodated in their own area</a:t>
            </a:r>
          </a:p>
          <a:p>
            <a:pPr>
              <a:buClr>
                <a:schemeClr val="tx1"/>
              </a:buClr>
            </a:pPr>
            <a:endParaRPr lang="en-GB" sz="2800" b="1" dirty="0">
              <a:latin typeface="Bradley Hand ITC" panose="03070402050302030203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728019"/>
            <a:ext cx="2396505" cy="757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202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908720"/>
            <a:ext cx="8229600" cy="1219200"/>
          </a:xfrm>
        </p:spPr>
        <p:txBody>
          <a:bodyPr>
            <a:noAutofit/>
          </a:bodyPr>
          <a:lstStyle/>
          <a:p>
            <a:pPr algn="ctr"/>
            <a:r>
              <a:rPr lang="en-GB" sz="5400" b="1" u="sng" dirty="0">
                <a:latin typeface="Bradley Hand ITC" panose="03070402050302030203" pitchFamily="66" charset="0"/>
              </a:rPr>
              <a:t>Food</a:t>
            </a:r>
            <a:r>
              <a:rPr lang="en-GB" sz="4800" b="1" u="sng" dirty="0">
                <a:latin typeface="Bradley Hand ITC" panose="03070402050302030203" pitchFamily="66" charset="0"/>
              </a:rPr>
              <a:t/>
            </a:r>
            <a:br>
              <a:rPr lang="en-GB" sz="4800" b="1" u="sng" dirty="0">
                <a:latin typeface="Bradley Hand ITC" panose="03070402050302030203" pitchFamily="66" charset="0"/>
              </a:rPr>
            </a:br>
            <a:endParaRPr lang="en-GB" sz="4800" b="1" u="sng" dirty="0">
              <a:latin typeface="Bradley Hand ITC" panose="03070402050302030203" pitchFamily="66" charset="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755576" y="1772816"/>
            <a:ext cx="7560956" cy="3508977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3200" b="1" dirty="0" smtClean="0">
                <a:latin typeface="Bradley Hand ITC" panose="03070402050302030203" pitchFamily="66" charset="0"/>
              </a:rPr>
              <a:t>Hooke Court  </a:t>
            </a:r>
            <a:r>
              <a:rPr lang="en-GB" sz="3200" b="1" dirty="0">
                <a:latin typeface="Bradley Hand ITC" panose="03070402050302030203" pitchFamily="66" charset="0"/>
              </a:rPr>
              <a:t>provide locally sourced, home-cooked food for  </a:t>
            </a:r>
            <a:r>
              <a:rPr lang="en-GB" sz="3200" b="1" dirty="0" smtClean="0">
                <a:latin typeface="Bradley Hand ITC" panose="03070402050302030203" pitchFamily="66" charset="0"/>
              </a:rPr>
              <a:t>the children.  </a:t>
            </a:r>
            <a:r>
              <a:rPr lang="en-GB" sz="3200" b="1" dirty="0">
                <a:latin typeface="Bradley Hand ITC" panose="03070402050302030203" pitchFamily="66" charset="0"/>
              </a:rPr>
              <a:t>Where possible the food grown at Hooke Court is included in </a:t>
            </a:r>
            <a:r>
              <a:rPr lang="en-GB" sz="3200" b="1" dirty="0" smtClean="0">
                <a:latin typeface="Bradley Hand ITC" panose="03070402050302030203" pitchFamily="66" charset="0"/>
              </a:rPr>
              <a:t>the </a:t>
            </a:r>
            <a:r>
              <a:rPr lang="en-GB" sz="3200" b="1" dirty="0">
                <a:latin typeface="Bradley Hand ITC" panose="03070402050302030203" pitchFamily="66" charset="0"/>
              </a:rPr>
              <a:t>menus. The food is healthy and nutritious whilst still appealing to a child's taste</a:t>
            </a:r>
            <a:r>
              <a:rPr lang="en-GB" sz="3200" b="1" dirty="0" smtClean="0">
                <a:latin typeface="Bradley Hand ITC" panose="03070402050302030203" pitchFamily="66" charset="0"/>
              </a:rPr>
              <a:t>.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3200" b="1" dirty="0" smtClean="0">
                <a:latin typeface="Bradley Hand ITC" panose="03070402050302030203" pitchFamily="66" charset="0"/>
              </a:rPr>
              <a:t>They children are provided with a </a:t>
            </a:r>
            <a:r>
              <a:rPr lang="en-GB" sz="3200" b="1" dirty="0">
                <a:latin typeface="Bradley Hand ITC" panose="03070402050302030203" pitchFamily="66" charset="0"/>
              </a:rPr>
              <a:t>packed lunch, hot evening meal and breakfast.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656" b="16651"/>
          <a:stretch/>
        </p:blipFill>
        <p:spPr>
          <a:xfrm>
            <a:off x="467544" y="1"/>
            <a:ext cx="2248361" cy="14127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02" t="6971" r="22238" b="12959"/>
          <a:stretch/>
        </p:blipFill>
        <p:spPr>
          <a:xfrm>
            <a:off x="668322" y="5085184"/>
            <a:ext cx="1846803" cy="153900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5085185"/>
            <a:ext cx="2198366" cy="146557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116632"/>
            <a:ext cx="2519772" cy="1679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03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971600" y="688928"/>
            <a:ext cx="7024744" cy="720750"/>
          </a:xfrm>
        </p:spPr>
        <p:txBody>
          <a:bodyPr>
            <a:noAutofit/>
          </a:bodyPr>
          <a:lstStyle/>
          <a:p>
            <a:pPr algn="ctr"/>
            <a:r>
              <a:rPr lang="en-GB" sz="4800" b="1" u="sng" dirty="0">
                <a:latin typeface="Bradley Hand ITC" panose="03070402050302030203" pitchFamily="66" charset="0"/>
              </a:rPr>
              <a:t>Where do we live?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547170" y="2348880"/>
            <a:ext cx="8353425" cy="4293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1"/>
              </a:buClr>
              <a:buSzPct val="85000"/>
              <a:buFont typeface="Wingdings" panose="05000000000000000000" pitchFamily="2" charset="2"/>
              <a:buChar char="§"/>
            </a:pPr>
            <a:r>
              <a:rPr lang="en-GB" sz="2500" b="1" dirty="0">
                <a:latin typeface="Bradley Hand ITC" panose="03070402050302030203" pitchFamily="66" charset="0"/>
              </a:rPr>
              <a:t>Children sleep in bunk bedded dormitories each accommodating up to 8 to 10  children, with adjoining bathroom facilities</a:t>
            </a:r>
            <a:r>
              <a:rPr lang="en-GB" sz="2500" b="1" dirty="0" smtClean="0">
                <a:latin typeface="Bradley Hand ITC" panose="03070402050302030203" pitchFamily="66" charset="0"/>
              </a:rPr>
              <a:t>.</a:t>
            </a:r>
            <a:r>
              <a:rPr lang="en-GB" sz="2500" b="1" dirty="0">
                <a:latin typeface="Bradley Hand ITC" panose="03070402050302030203" pitchFamily="66" charset="0"/>
              </a:rPr>
              <a:t> Duvets, sheets, pillows etc. are all provided, towels are not.</a:t>
            </a:r>
          </a:p>
          <a:p>
            <a:pPr marL="342900" indent="-342900">
              <a:spcBef>
                <a:spcPct val="50000"/>
              </a:spcBef>
              <a:buClr>
                <a:schemeClr val="tx1"/>
              </a:buClr>
              <a:buSzPct val="85000"/>
              <a:buFont typeface="Wingdings" panose="05000000000000000000" pitchFamily="2" charset="2"/>
              <a:buChar char="§"/>
            </a:pPr>
            <a:r>
              <a:rPr lang="en-GB" sz="2500" b="1" dirty="0" smtClean="0">
                <a:latin typeface="Bradley Hand ITC" panose="03070402050302030203" pitchFamily="66" charset="0"/>
              </a:rPr>
              <a:t>There </a:t>
            </a:r>
            <a:r>
              <a:rPr lang="en-GB" sz="2500" b="1" dirty="0">
                <a:latin typeface="Bradley Hand ITC" panose="03070402050302030203" pitchFamily="66" charset="0"/>
              </a:rPr>
              <a:t>are play areas immediately outside all of the accommodation </a:t>
            </a:r>
            <a:r>
              <a:rPr lang="en-GB" sz="2500" b="1" dirty="0" smtClean="0">
                <a:latin typeface="Bradley Hand ITC" panose="03070402050302030203" pitchFamily="66" charset="0"/>
              </a:rPr>
              <a:t>units. </a:t>
            </a:r>
            <a:r>
              <a:rPr lang="en-GB" sz="2500" b="1" dirty="0">
                <a:latin typeface="Bradley Hand ITC" panose="03070402050302030203" pitchFamily="66" charset="0"/>
              </a:rPr>
              <a:t> </a:t>
            </a:r>
            <a:r>
              <a:rPr lang="en-GB" sz="2500" b="1" dirty="0" smtClean="0">
                <a:latin typeface="Bradley Hand ITC" panose="03070402050302030203" pitchFamily="66" charset="0"/>
              </a:rPr>
              <a:t>There </a:t>
            </a:r>
            <a:r>
              <a:rPr lang="en-GB" sz="2500" b="1" dirty="0">
                <a:latin typeface="Bradley Hand ITC" panose="03070402050302030203" pitchFamily="66" charset="0"/>
              </a:rPr>
              <a:t>are </a:t>
            </a:r>
            <a:r>
              <a:rPr lang="en-GB" sz="2500" b="1" dirty="0" smtClean="0">
                <a:latin typeface="Bradley Hand ITC" panose="03070402050302030203" pitchFamily="66" charset="0"/>
              </a:rPr>
              <a:t>staff bedrooms</a:t>
            </a:r>
            <a:r>
              <a:rPr lang="en-GB" sz="2500" b="1" dirty="0">
                <a:latin typeface="Bradley Hand ITC" panose="03070402050302030203" pitchFamily="66" charset="0"/>
              </a:rPr>
              <a:t> </a:t>
            </a:r>
            <a:r>
              <a:rPr lang="en-GB" sz="2500" b="1" dirty="0" smtClean="0">
                <a:latin typeface="Bradley Hand ITC" panose="03070402050302030203" pitchFamily="66" charset="0"/>
              </a:rPr>
              <a:t>in the same  unit. On </a:t>
            </a:r>
            <a:r>
              <a:rPr lang="en-GB" sz="2500" b="1" dirty="0">
                <a:latin typeface="Bradley Hand ITC" panose="03070402050302030203" pitchFamily="66" charset="0"/>
              </a:rPr>
              <a:t>the ground floor of the accommodation there is a common room, boot room and kitchenette equipped with fridge and kettle where groups can prepare their own bedtime and break time drinks if required. </a:t>
            </a:r>
          </a:p>
        </p:txBody>
      </p:sp>
      <p:pic>
        <p:nvPicPr>
          <p:cNvPr id="2050" name="Picture 2" descr="Boys chill out in their dor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15" y="172559"/>
            <a:ext cx="1595489" cy="1965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oys playing in their dor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839" y="172559"/>
            <a:ext cx="1766755" cy="2176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699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u="sng" dirty="0" smtClean="0">
                <a:latin typeface="Bradley Hand ITC" panose="03070402050302030203" pitchFamily="66" charset="0"/>
              </a:rPr>
              <a:t>Dates</a:t>
            </a:r>
            <a:endParaRPr lang="en-GB" sz="5400" b="1" u="sng" dirty="0">
              <a:latin typeface="Bradley Hand ITC" panose="03070402050302030203" pitchFamily="66" charset="0"/>
            </a:endParaRPr>
          </a:p>
        </p:txBody>
      </p:sp>
      <p:sp>
        <p:nvSpPr>
          <p:cNvPr id="9216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4000" b="1" dirty="0" smtClean="0">
                <a:latin typeface="Bradley Hand ITC" panose="03070402050302030203" pitchFamily="66" charset="0"/>
              </a:rPr>
              <a:t>Monday </a:t>
            </a:r>
            <a:r>
              <a:rPr lang="en-GB" sz="4000" b="1" dirty="0">
                <a:latin typeface="Bradley Hand ITC" panose="03070402050302030203" pitchFamily="66" charset="0"/>
              </a:rPr>
              <a:t>4</a:t>
            </a:r>
            <a:r>
              <a:rPr lang="en-GB" sz="4000" b="1" baseline="30000" dirty="0" smtClean="0">
                <a:latin typeface="Bradley Hand ITC" panose="03070402050302030203" pitchFamily="66" charset="0"/>
              </a:rPr>
              <a:t>th</a:t>
            </a:r>
            <a:r>
              <a:rPr lang="en-GB" sz="4000" b="1" dirty="0" smtClean="0">
                <a:latin typeface="Bradley Hand ITC" panose="03070402050302030203" pitchFamily="66" charset="0"/>
              </a:rPr>
              <a:t> November– </a:t>
            </a:r>
            <a:endParaRPr lang="en-GB" sz="4000" b="1" dirty="0" smtClean="0">
              <a:latin typeface="Bradley Hand ITC" panose="03070402050302030203" pitchFamily="66" charset="0"/>
            </a:endParaRPr>
          </a:p>
          <a:p>
            <a:pPr marL="68580" indent="0">
              <a:buClr>
                <a:schemeClr val="tx1"/>
              </a:buClr>
              <a:buNone/>
            </a:pPr>
            <a:r>
              <a:rPr lang="en-GB" sz="4000" b="1" dirty="0" smtClean="0">
                <a:latin typeface="Bradley Hand ITC" panose="03070402050302030203" pitchFamily="66" charset="0"/>
              </a:rPr>
              <a:t>Wednesday</a:t>
            </a:r>
            <a:r>
              <a:rPr lang="en-GB" sz="4000" b="1" dirty="0">
                <a:latin typeface="Bradley Hand ITC" panose="03070402050302030203" pitchFamily="66" charset="0"/>
              </a:rPr>
              <a:t> </a:t>
            </a:r>
            <a:r>
              <a:rPr lang="en-GB" sz="4000" b="1" dirty="0" smtClean="0">
                <a:latin typeface="Bradley Hand ITC" panose="03070402050302030203" pitchFamily="66" charset="0"/>
              </a:rPr>
              <a:t>6</a:t>
            </a:r>
            <a:r>
              <a:rPr lang="en-GB" sz="4000" b="1" baseline="30000" dirty="0" smtClean="0">
                <a:latin typeface="Bradley Hand ITC" panose="03070402050302030203" pitchFamily="66" charset="0"/>
              </a:rPr>
              <a:t>th</a:t>
            </a:r>
            <a:r>
              <a:rPr lang="en-GB" sz="4000" b="1" dirty="0" smtClean="0">
                <a:latin typeface="Bradley Hand ITC" panose="03070402050302030203" pitchFamily="66" charset="0"/>
              </a:rPr>
              <a:t> November</a:t>
            </a:r>
            <a:endParaRPr lang="en-GB" sz="4000" b="1" dirty="0" smtClean="0">
              <a:latin typeface="Bradley Hand ITC" panose="03070402050302030203" pitchFamily="66" charset="0"/>
            </a:endParaRP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4000" b="1" dirty="0">
                <a:latin typeface="Bradley Hand ITC" panose="03070402050302030203" pitchFamily="66" charset="0"/>
              </a:rPr>
              <a:t>On Wednesday </a:t>
            </a:r>
            <a:r>
              <a:rPr lang="en-GB" sz="4000" b="1" dirty="0" smtClean="0">
                <a:latin typeface="Bradley Hand ITC" panose="03070402050302030203" pitchFamily="66" charset="0"/>
              </a:rPr>
              <a:t>afternoon, on the way home,  </a:t>
            </a:r>
            <a:r>
              <a:rPr lang="en-GB" sz="4000" b="1" dirty="0">
                <a:latin typeface="Bradley Hand ITC" panose="03070402050302030203" pitchFamily="66" charset="0"/>
              </a:rPr>
              <a:t>we </a:t>
            </a:r>
            <a:r>
              <a:rPr lang="en-GB" sz="4000" b="1" dirty="0" smtClean="0">
                <a:latin typeface="Bradley Hand ITC" panose="03070402050302030203" pitchFamily="66" charset="0"/>
              </a:rPr>
              <a:t>will </a:t>
            </a:r>
            <a:r>
              <a:rPr lang="en-GB" sz="4000" b="1" dirty="0">
                <a:latin typeface="Bradley Hand ITC" panose="03070402050302030203" pitchFamily="66" charset="0"/>
              </a:rPr>
              <a:t>visit the Tank Museum at </a:t>
            </a:r>
            <a:r>
              <a:rPr lang="en-GB" sz="4000" b="1" dirty="0" smtClean="0">
                <a:latin typeface="Bradley Hand ITC" panose="03070402050302030203" pitchFamily="66" charset="0"/>
              </a:rPr>
              <a:t>Bovington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4000" b="1" dirty="0" smtClean="0">
                <a:latin typeface="Bradley Hand ITC" panose="03070402050302030203" pitchFamily="66" charset="0"/>
              </a:rPr>
              <a:t>We plan to be back at school approximately </a:t>
            </a:r>
            <a:r>
              <a:rPr lang="en-GB" sz="4000" b="1" dirty="0" smtClean="0">
                <a:latin typeface="Bradley Hand ITC" panose="03070402050302030203" pitchFamily="66" charset="0"/>
              </a:rPr>
              <a:t>3.30pm</a:t>
            </a:r>
            <a:r>
              <a:rPr lang="en-GB" sz="4000" b="1" dirty="0" smtClean="0">
                <a:latin typeface="Bradley Hand ITC" panose="03070402050302030203" pitchFamily="66" charset="0"/>
              </a:rPr>
              <a:t>.</a:t>
            </a:r>
            <a:endParaRPr lang="en-GB" b="1" dirty="0" smtClean="0">
              <a:latin typeface="Bradley Hand ITC" panose="03070402050302030203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291061"/>
            <a:ext cx="2006715" cy="112657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04664"/>
            <a:ext cx="2391508" cy="13426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87033" y="2027352"/>
            <a:ext cx="1844822" cy="10356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109" y="4350832"/>
            <a:ext cx="2134979" cy="119858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93" y="5549417"/>
            <a:ext cx="1691680" cy="12687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0266" y="5599795"/>
            <a:ext cx="1403648" cy="1052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002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7544" y="-14232"/>
            <a:ext cx="8229600" cy="1219200"/>
          </a:xfrm>
        </p:spPr>
        <p:txBody>
          <a:bodyPr>
            <a:normAutofit/>
          </a:bodyPr>
          <a:lstStyle/>
          <a:p>
            <a:pPr algn="ctr"/>
            <a:r>
              <a:rPr lang="en-GB" sz="5400" b="1" u="sng" dirty="0" smtClean="0">
                <a:latin typeface="Bradley Hand ITC" panose="03070402050302030203" pitchFamily="66" charset="0"/>
              </a:rPr>
              <a:t>Fun times</a:t>
            </a:r>
            <a:endParaRPr lang="en-GB" sz="5400" b="1" u="sng" dirty="0">
              <a:latin typeface="Bradley Hand ITC" panose="03070402050302030203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53265">
            <a:off x="296347" y="2295768"/>
            <a:ext cx="2620552" cy="1471187"/>
          </a:xfr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710" y="332656"/>
            <a:ext cx="2808312" cy="1885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660" y="3531751"/>
            <a:ext cx="2656540" cy="14913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3849">
            <a:off x="3203848" y="1227569"/>
            <a:ext cx="2263244" cy="12705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06365">
            <a:off x="3109156" y="2466261"/>
            <a:ext cx="2525511" cy="141783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44244">
            <a:off x="3231792" y="3820906"/>
            <a:ext cx="2555776" cy="14348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42319">
            <a:off x="6272482" y="652829"/>
            <a:ext cx="2773750" cy="155719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62326">
            <a:off x="5384464" y="2043057"/>
            <a:ext cx="2196209" cy="123295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990" y="2944199"/>
            <a:ext cx="2519772" cy="141460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6"/>
          <a:stretch/>
        </p:blipFill>
        <p:spPr>
          <a:xfrm rot="4062799">
            <a:off x="354974" y="5037175"/>
            <a:ext cx="1869426" cy="133789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1647" flipH="1">
            <a:off x="6374121" y="4222497"/>
            <a:ext cx="2391508" cy="134260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097" y="4987721"/>
            <a:ext cx="1993849" cy="111935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1413">
            <a:off x="6681840" y="5412324"/>
            <a:ext cx="2088450" cy="117246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3591" y="5450606"/>
            <a:ext cx="2027030" cy="1137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132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024744" cy="1143000"/>
          </a:xfrm>
        </p:spPr>
        <p:txBody>
          <a:bodyPr/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Day One</a:t>
            </a:r>
            <a:endParaRPr lang="en-GB" b="1" dirty="0">
              <a:latin typeface="Bradley Hand ITC" panose="0307040205030203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484784"/>
            <a:ext cx="6777317" cy="3985668"/>
          </a:xfrm>
        </p:spPr>
        <p:txBody>
          <a:bodyPr>
            <a:normAutofit lnSpcReduction="10000"/>
          </a:bodyPr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Children to </a:t>
            </a:r>
            <a:r>
              <a:rPr lang="en-GB" b="1" smtClean="0">
                <a:latin typeface="Bradley Hand ITC" panose="03070402050302030203" pitchFamily="66" charset="0"/>
              </a:rPr>
              <a:t>arrive at school </a:t>
            </a:r>
            <a:r>
              <a:rPr lang="en-GB" b="1" dirty="0" smtClean="0">
                <a:latin typeface="Bradley Hand ITC" panose="03070402050302030203" pitchFamily="66" charset="0"/>
              </a:rPr>
              <a:t>at 8:15 we will be leaving promptly at 9:00</a:t>
            </a:r>
          </a:p>
          <a:p>
            <a:r>
              <a:rPr lang="en-GB" b="1" dirty="0" smtClean="0">
                <a:latin typeface="Bradley Hand ITC" panose="03070402050302030203" pitchFamily="66" charset="0"/>
              </a:rPr>
              <a:t>If the children have any medicines they will need to be handed to a teacher, clearly labelled with name of  child and dosage required.                 </a:t>
            </a:r>
          </a:p>
          <a:p>
            <a:r>
              <a:rPr lang="en-GB" b="1" dirty="0" smtClean="0">
                <a:latin typeface="Bradley Hand ITC" panose="03070402050302030203" pitchFamily="66" charset="0"/>
              </a:rPr>
              <a:t>The children will need a packed lunch.</a:t>
            </a:r>
          </a:p>
          <a:p>
            <a:r>
              <a:rPr lang="en-GB" b="1" dirty="0" smtClean="0">
                <a:latin typeface="Bradley Hand ITC" panose="03070402050302030203" pitchFamily="66" charset="0"/>
              </a:rPr>
              <a:t>When we arrive, at Hooke Court, the children will be put into their dorms.</a:t>
            </a:r>
          </a:p>
          <a:p>
            <a:r>
              <a:rPr lang="en-GB" b="1" dirty="0" smtClean="0">
                <a:latin typeface="Bradley Hand ITC" panose="03070402050302030203" pitchFamily="66" charset="0"/>
              </a:rPr>
              <a:t>The children will be expected to make their own beds-all bedding provided</a:t>
            </a:r>
            <a:r>
              <a:rPr lang="en-GB" dirty="0" smtClean="0">
                <a:latin typeface="Bradley Hand ITC" panose="03070402050302030203" pitchFamily="66" charset="0"/>
              </a:rPr>
              <a:t>.</a:t>
            </a:r>
            <a:endParaRPr lang="en-GB" dirty="0"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7410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024744" cy="1143000"/>
          </a:xfrm>
        </p:spPr>
        <p:txBody>
          <a:bodyPr/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Day One</a:t>
            </a:r>
            <a:endParaRPr lang="en-GB" b="1" dirty="0">
              <a:latin typeface="Bradley Hand ITC" panose="0307040205030203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700808"/>
            <a:ext cx="6777317" cy="4104456"/>
          </a:xfrm>
        </p:spPr>
        <p:txBody>
          <a:bodyPr>
            <a:normAutofit/>
          </a:bodyPr>
          <a:lstStyle/>
          <a:p>
            <a:r>
              <a:rPr lang="en-GB" dirty="0" smtClean="0"/>
              <a:t>Travel and arrival at Hooke Court</a:t>
            </a:r>
            <a:endParaRPr lang="en-GB" dirty="0" smtClean="0"/>
          </a:p>
          <a:p>
            <a:r>
              <a:rPr lang="en-GB" dirty="0" smtClean="0"/>
              <a:t>Team Building activities.</a:t>
            </a:r>
          </a:p>
          <a:p>
            <a:r>
              <a:rPr lang="en-GB" dirty="0" smtClean="0"/>
              <a:t>Evening Meal</a:t>
            </a:r>
          </a:p>
          <a:p>
            <a:endParaRPr lang="en-GB" dirty="0"/>
          </a:p>
          <a:p>
            <a:endParaRPr lang="en-GB" dirty="0" smtClean="0"/>
          </a:p>
          <a:p>
            <a:pPr marL="68580" indent="0">
              <a:buNone/>
            </a:pPr>
            <a:r>
              <a:rPr lang="en-GB" dirty="0"/>
              <a:t> </a:t>
            </a:r>
            <a:r>
              <a:rPr lang="en-GB" b="1" dirty="0" smtClean="0"/>
              <a:t>Day </a:t>
            </a:r>
            <a:r>
              <a:rPr lang="en-GB" b="1" dirty="0"/>
              <a:t>One (evening)</a:t>
            </a:r>
            <a:endParaRPr lang="en-GB" dirty="0"/>
          </a:p>
          <a:p>
            <a:r>
              <a:rPr lang="en-GB" dirty="0"/>
              <a:t>Songs from the war around the camp fire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2060848"/>
            <a:ext cx="3275856" cy="21839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0914" y="5013177"/>
            <a:ext cx="1831554" cy="122103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805" y="5006"/>
            <a:ext cx="2519772" cy="1679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6384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7024744" cy="1143000"/>
          </a:xfrm>
        </p:spPr>
        <p:txBody>
          <a:bodyPr/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Day Two</a:t>
            </a:r>
            <a:endParaRPr lang="en-GB" b="1" dirty="0">
              <a:latin typeface="Bradley Hand ITC" panose="0307040205030203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556792"/>
            <a:ext cx="7848872" cy="4680520"/>
          </a:xfrm>
        </p:spPr>
        <p:txBody>
          <a:bodyPr>
            <a:normAutofit lnSpcReduction="10000"/>
          </a:bodyPr>
          <a:lstStyle/>
          <a:p>
            <a:r>
              <a:rPr lang="en-GB" sz="2000" dirty="0" smtClean="0"/>
              <a:t>Breakfast</a:t>
            </a:r>
          </a:p>
          <a:p>
            <a:endParaRPr lang="en-GB" sz="2000" dirty="0"/>
          </a:p>
          <a:p>
            <a:r>
              <a:rPr lang="en-GB" sz="2000" dirty="0"/>
              <a:t>WW2 </a:t>
            </a:r>
            <a:r>
              <a:rPr lang="en-GB" sz="2000" dirty="0" smtClean="0"/>
              <a:t>Day</a:t>
            </a:r>
          </a:p>
          <a:p>
            <a:endParaRPr lang="en-GB" sz="2000" dirty="0"/>
          </a:p>
          <a:p>
            <a:r>
              <a:rPr lang="en-GB" sz="2000" dirty="0" smtClean="0"/>
              <a:t>Lunch</a:t>
            </a:r>
          </a:p>
          <a:p>
            <a:endParaRPr lang="en-GB" sz="2000" dirty="0" smtClean="0"/>
          </a:p>
          <a:p>
            <a:r>
              <a:rPr lang="en-GB" sz="2000" dirty="0" smtClean="0"/>
              <a:t>WW2 </a:t>
            </a:r>
            <a:r>
              <a:rPr lang="en-GB" sz="2000" dirty="0"/>
              <a:t>Day </a:t>
            </a:r>
            <a:r>
              <a:rPr lang="en-GB" sz="2000" dirty="0" smtClean="0"/>
              <a:t>Continued</a:t>
            </a:r>
          </a:p>
          <a:p>
            <a:endParaRPr lang="en-GB" sz="2000" dirty="0"/>
          </a:p>
          <a:p>
            <a:r>
              <a:rPr lang="en-GB" sz="2000" dirty="0"/>
              <a:t>Free </a:t>
            </a:r>
            <a:r>
              <a:rPr lang="en-GB" sz="2000" dirty="0" smtClean="0"/>
              <a:t>Time</a:t>
            </a:r>
          </a:p>
          <a:p>
            <a:endParaRPr lang="en-GB" sz="2000" dirty="0"/>
          </a:p>
          <a:p>
            <a:r>
              <a:rPr lang="en-GB" sz="2000" dirty="0"/>
              <a:t>VE </a:t>
            </a:r>
            <a:r>
              <a:rPr lang="en-GB" sz="2000" dirty="0" smtClean="0"/>
              <a:t>Party</a:t>
            </a:r>
          </a:p>
          <a:p>
            <a:endParaRPr lang="en-GB" sz="2000" dirty="0"/>
          </a:p>
          <a:p>
            <a:r>
              <a:rPr lang="en-GB" sz="2000" dirty="0"/>
              <a:t>Who </a:t>
            </a:r>
            <a:r>
              <a:rPr lang="en-GB" sz="2000" dirty="0" err="1"/>
              <a:t>Dunnit</a:t>
            </a:r>
            <a:r>
              <a:rPr lang="en-GB" sz="2000" dirty="0"/>
              <a:t> @ Hooke Court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8764" y="1772816"/>
            <a:ext cx="1835696" cy="13767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440668"/>
            <a:ext cx="2074956" cy="138330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2244" y="46023"/>
            <a:ext cx="2084432" cy="156332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4607" y="4053408"/>
            <a:ext cx="1979712" cy="131980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060848"/>
            <a:ext cx="1883701" cy="1412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3091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latin typeface="Bradley Hand ITC" panose="03070402050302030203" pitchFamily="66" charset="0"/>
              </a:rPr>
              <a:t>Day Three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Bradley Hand ITC" panose="03070402050302030203" pitchFamily="66" charset="0"/>
              </a:rPr>
              <a:t>The Tank Museum, </a:t>
            </a:r>
            <a:r>
              <a:rPr lang="en-GB" b="1" dirty="0" err="1">
                <a:latin typeface="Bradley Hand ITC" panose="03070402050302030203" pitchFamily="66" charset="0"/>
              </a:rPr>
              <a:t>Bovington</a:t>
            </a:r>
            <a:r>
              <a:rPr lang="en-GB" b="1" dirty="0">
                <a:latin typeface="Bradley Hand ITC" panose="03070402050302030203" pitchFamily="66" charset="0"/>
              </a:rPr>
              <a:t> </a:t>
            </a:r>
            <a:r>
              <a:rPr lang="en-GB" b="1" dirty="0" smtClean="0">
                <a:latin typeface="Bradley Hand ITC" panose="03070402050302030203" pitchFamily="66" charset="0"/>
              </a:rPr>
              <a:t>–The children will need a school sweatshirt.</a:t>
            </a:r>
            <a:r>
              <a:rPr lang="en-GB" b="1" dirty="0">
                <a:latin typeface="Bradley Hand ITC" panose="03070402050302030203" pitchFamily="66" charset="0"/>
              </a:rPr>
              <a:t> </a:t>
            </a:r>
            <a:endParaRPr lang="en-GB" b="1" dirty="0" smtClean="0">
              <a:latin typeface="Bradley Hand ITC" panose="03070402050302030203" pitchFamily="66" charset="0"/>
            </a:endParaRPr>
          </a:p>
          <a:p>
            <a:endParaRPr lang="en-GB" b="1" dirty="0" smtClean="0">
              <a:latin typeface="Bradley Hand ITC" panose="03070402050302030203" pitchFamily="66" charset="0"/>
            </a:endParaRPr>
          </a:p>
          <a:p>
            <a:r>
              <a:rPr lang="en-GB" b="1" dirty="0" smtClean="0">
                <a:latin typeface="Bradley Hand ITC" panose="03070402050302030203" pitchFamily="66" charset="0"/>
              </a:rPr>
              <a:t>We will </a:t>
            </a:r>
            <a:r>
              <a:rPr lang="en-GB" b="1" dirty="0">
                <a:latin typeface="Bradley Hand ITC" panose="03070402050302030203" pitchFamily="66" charset="0"/>
              </a:rPr>
              <a:t>v</a:t>
            </a:r>
            <a:r>
              <a:rPr lang="en-GB" b="1" dirty="0" smtClean="0">
                <a:latin typeface="Bradley Hand ITC" panose="03070402050302030203" pitchFamily="66" charset="0"/>
              </a:rPr>
              <a:t>isit </a:t>
            </a:r>
            <a:r>
              <a:rPr lang="en-GB" b="1" dirty="0">
                <a:latin typeface="Bradley Hand ITC" panose="03070402050302030203" pitchFamily="66" charset="0"/>
              </a:rPr>
              <a:t>the World War </a:t>
            </a:r>
            <a:r>
              <a:rPr lang="en-GB" b="1" dirty="0" smtClean="0">
                <a:latin typeface="Bradley Hand ITC" panose="03070402050302030203" pitchFamily="66" charset="0"/>
              </a:rPr>
              <a:t>Two exhibition </a:t>
            </a:r>
            <a:r>
              <a:rPr lang="en-GB" b="1" dirty="0">
                <a:latin typeface="Bradley Hand ITC" panose="03070402050302030203" pitchFamily="66" charset="0"/>
              </a:rPr>
              <a:t>at </a:t>
            </a:r>
            <a:r>
              <a:rPr lang="en-GB" b="1" dirty="0" smtClean="0">
                <a:latin typeface="Bradley Hand ITC" panose="03070402050302030203" pitchFamily="66" charset="0"/>
              </a:rPr>
              <a:t>The </a:t>
            </a:r>
            <a:r>
              <a:rPr lang="en-GB" b="1" dirty="0" smtClean="0">
                <a:latin typeface="Bradley Hand ITC" panose="03070402050302030203" pitchFamily="66" charset="0"/>
              </a:rPr>
              <a:t>Tank </a:t>
            </a:r>
            <a:r>
              <a:rPr lang="en-GB" b="1" dirty="0" smtClean="0">
                <a:latin typeface="Bradley Hand ITC" panose="03070402050302030203" pitchFamily="66" charset="0"/>
              </a:rPr>
              <a:t>Museum where they will get </a:t>
            </a:r>
            <a:r>
              <a:rPr lang="en-GB" b="1" dirty="0">
                <a:latin typeface="Bradley Hand ITC" panose="03070402050302030203" pitchFamily="66" charset="0"/>
              </a:rPr>
              <a:t>inside a real </a:t>
            </a:r>
            <a:r>
              <a:rPr lang="en-GB" b="1" dirty="0" smtClean="0">
                <a:latin typeface="Bradley Hand ITC" panose="03070402050302030203" pitchFamily="66" charset="0"/>
              </a:rPr>
              <a:t>Second World </a:t>
            </a:r>
            <a:r>
              <a:rPr lang="en-GB" b="1" dirty="0">
                <a:latin typeface="Bradley Hand ITC" panose="03070402050302030203" pitchFamily="66" charset="0"/>
              </a:rPr>
              <a:t>War tank and take part in some of their workshops</a:t>
            </a:r>
            <a:r>
              <a:rPr lang="en-GB" b="1" dirty="0" smtClean="0">
                <a:latin typeface="Bradley Hand ITC" panose="03070402050302030203" pitchFamily="66" charset="0"/>
              </a:rPr>
              <a:t>.</a:t>
            </a:r>
          </a:p>
          <a:p>
            <a:pPr marL="68580" indent="0">
              <a:buNone/>
            </a:pPr>
            <a:endParaRPr lang="en-GB" b="1" dirty="0">
              <a:latin typeface="Bradley Hand ITC" panose="03070402050302030203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260648"/>
            <a:ext cx="2627784" cy="175185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56313" y="5009183"/>
            <a:ext cx="1696243" cy="127218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5595" y="239731"/>
            <a:ext cx="1560855" cy="11706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01" y="5538192"/>
            <a:ext cx="1979712" cy="1319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8729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7024744" cy="1143000"/>
          </a:xfrm>
        </p:spPr>
        <p:txBody>
          <a:bodyPr/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A typical days menu</a:t>
            </a:r>
            <a:endParaRPr lang="en-GB" b="1" dirty="0">
              <a:latin typeface="Bradley Hand ITC" panose="0307040205030203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628800"/>
            <a:ext cx="6777317" cy="4680520"/>
          </a:xfrm>
        </p:spPr>
        <p:txBody>
          <a:bodyPr>
            <a:normAutofit fontScale="32500" lnSpcReduction="20000"/>
          </a:bodyPr>
          <a:lstStyle/>
          <a:p>
            <a:r>
              <a:rPr lang="en-GB" sz="6200" b="1" dirty="0" smtClean="0">
                <a:latin typeface="Bradley Hand ITC" panose="03070402050302030203" pitchFamily="66" charset="0"/>
              </a:rPr>
              <a:t>Breakfast</a:t>
            </a:r>
            <a:r>
              <a:rPr lang="en-GB" sz="6200" b="1" dirty="0">
                <a:latin typeface="Bradley Hand ITC" panose="03070402050302030203" pitchFamily="66" charset="0"/>
              </a:rPr>
              <a:t>:</a:t>
            </a:r>
          </a:p>
          <a:p>
            <a:r>
              <a:rPr lang="en-GB" sz="6200" dirty="0">
                <a:latin typeface="Bradley Hand ITC" panose="03070402050302030203" pitchFamily="66" charset="0"/>
              </a:rPr>
              <a:t>Juice, cereal, beans on toast, hot drink.</a:t>
            </a:r>
          </a:p>
          <a:p>
            <a:r>
              <a:rPr lang="en-GB" sz="6200" b="1" dirty="0">
                <a:latin typeface="Bradley Hand ITC" panose="03070402050302030203" pitchFamily="66" charset="0"/>
              </a:rPr>
              <a:t>Mid-Morning Snack:</a:t>
            </a:r>
          </a:p>
          <a:p>
            <a:r>
              <a:rPr lang="en-GB" sz="6200" dirty="0">
                <a:latin typeface="Bradley Hand ITC" panose="03070402050302030203" pitchFamily="66" charset="0"/>
              </a:rPr>
              <a:t>Squash and biscuits.</a:t>
            </a:r>
          </a:p>
          <a:p>
            <a:r>
              <a:rPr lang="en-GB" sz="6200" b="1" dirty="0">
                <a:latin typeface="Bradley Hand ITC" panose="03070402050302030203" pitchFamily="66" charset="0"/>
              </a:rPr>
              <a:t>Lunch:*</a:t>
            </a:r>
          </a:p>
          <a:p>
            <a:r>
              <a:rPr lang="en-GB" sz="6200" dirty="0">
                <a:latin typeface="Bradley Hand ITC" panose="03070402050302030203" pitchFamily="66" charset="0"/>
              </a:rPr>
              <a:t>selection of sandwiches, homemade cake, fruit, yoghurt</a:t>
            </a:r>
          </a:p>
          <a:p>
            <a:r>
              <a:rPr lang="en-GB" sz="6200" b="1" dirty="0">
                <a:latin typeface="Bradley Hand ITC" panose="03070402050302030203" pitchFamily="66" charset="0"/>
              </a:rPr>
              <a:t>Mid-Afternoon Snack:</a:t>
            </a:r>
          </a:p>
          <a:p>
            <a:r>
              <a:rPr lang="en-GB" sz="6200" dirty="0">
                <a:latin typeface="Bradley Hand ITC" panose="03070402050302030203" pitchFamily="66" charset="0"/>
              </a:rPr>
              <a:t>Squash and biscuits. </a:t>
            </a:r>
          </a:p>
          <a:p>
            <a:r>
              <a:rPr lang="en-GB" sz="6200" b="1" dirty="0">
                <a:latin typeface="Bradley Hand ITC" panose="03070402050302030203" pitchFamily="66" charset="0"/>
              </a:rPr>
              <a:t>Evening Meal:*</a:t>
            </a:r>
          </a:p>
          <a:p>
            <a:r>
              <a:rPr lang="en-GB" sz="6200" dirty="0">
                <a:latin typeface="Bradley Hand ITC" panose="03070402050302030203" pitchFamily="66" charset="0"/>
              </a:rPr>
              <a:t>Pasta with a homemade tomato &amp; vegetable sauce, served with cheese, garlic bread and salad. Yorkshire pudding with sausage, potato wedges, carrots, peas and gravy. Sweet &amp; sour pork and rice.</a:t>
            </a:r>
          </a:p>
          <a:p>
            <a:r>
              <a:rPr lang="en-GB" sz="6200" b="1" dirty="0">
                <a:latin typeface="Bradley Hand ITC" panose="03070402050302030203" pitchFamily="66" charset="0"/>
              </a:rPr>
              <a:t>Puddings:</a:t>
            </a:r>
          </a:p>
          <a:p>
            <a:r>
              <a:rPr lang="en-GB" sz="6200" dirty="0">
                <a:latin typeface="Bradley Hand ITC" panose="03070402050302030203" pitchFamily="66" charset="0"/>
              </a:rPr>
              <a:t>Fresh fruit salad. Fruit crumble and custard.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96279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71600" y="1124744"/>
            <a:ext cx="7024744" cy="1143000"/>
          </a:xfrm>
        </p:spPr>
        <p:txBody>
          <a:bodyPr>
            <a:normAutofit/>
          </a:bodyPr>
          <a:lstStyle/>
          <a:p>
            <a:pPr algn="ctr"/>
            <a:r>
              <a:rPr lang="en-GB" sz="5400" b="1" u="sng" dirty="0" smtClean="0">
                <a:latin typeface="Bradley Hand ITC" panose="03070402050302030203" pitchFamily="66" charset="0"/>
              </a:rPr>
              <a:t>Staff/Costs</a:t>
            </a:r>
            <a:endParaRPr lang="en-GB" sz="5400" b="1" u="sng" dirty="0">
              <a:latin typeface="Bradley Hand ITC" panose="03070402050302030203" pitchFamily="66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9552" y="2564904"/>
            <a:ext cx="8064896" cy="3888432"/>
          </a:xfrm>
        </p:spPr>
        <p:txBody>
          <a:bodyPr>
            <a:noAutofit/>
          </a:bodyPr>
          <a:lstStyle/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3200" dirty="0" smtClean="0">
                <a:latin typeface="Bradley Hand ITC" panose="03070402050302030203" pitchFamily="66" charset="0"/>
              </a:rPr>
              <a:t>8 members </a:t>
            </a:r>
            <a:r>
              <a:rPr lang="en-GB" sz="3200" dirty="0" smtClean="0">
                <a:latin typeface="Bradley Hand ITC" panose="03070402050302030203" pitchFamily="66" charset="0"/>
              </a:rPr>
              <a:t>of staff will accompany the children.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3200" dirty="0" smtClean="0">
                <a:latin typeface="Bradley Hand ITC" panose="03070402050302030203" pitchFamily="66" charset="0"/>
              </a:rPr>
              <a:t>Mrs Whitford and Mr Stevens plus </a:t>
            </a:r>
            <a:r>
              <a:rPr lang="en-GB" sz="3200" dirty="0" smtClean="0">
                <a:latin typeface="Bradley Hand ITC" panose="03070402050302030203" pitchFamily="66" charset="0"/>
              </a:rPr>
              <a:t>6 others</a:t>
            </a:r>
            <a:r>
              <a:rPr lang="en-GB" sz="3200" dirty="0" smtClean="0">
                <a:latin typeface="Bradley Hand ITC" panose="03070402050302030203" pitchFamily="66" charset="0"/>
              </a:rPr>
              <a:t>, who will be confirmed before the trip.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3200" dirty="0" smtClean="0">
                <a:latin typeface="Bradley Hand ITC" panose="03070402050302030203" pitchFamily="66" charset="0"/>
              </a:rPr>
              <a:t>There will be a letter sent home early next week detailing the costings for the trip.</a:t>
            </a:r>
          </a:p>
          <a:p>
            <a:pPr marL="68580" indent="0">
              <a:buClr>
                <a:schemeClr val="tx1"/>
              </a:buClr>
              <a:buNone/>
            </a:pPr>
            <a:endParaRPr lang="en-GB" sz="3200" dirty="0"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5637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219200"/>
          </a:xfrm>
        </p:spPr>
        <p:txBody>
          <a:bodyPr>
            <a:noAutofit/>
          </a:bodyPr>
          <a:lstStyle/>
          <a:p>
            <a:pPr algn="ctr"/>
            <a:r>
              <a:rPr lang="en-GB" sz="5400" b="1" u="sng" dirty="0" smtClean="0">
                <a:latin typeface="Bradley Hand ITC" panose="03070402050302030203" pitchFamily="66" charset="0"/>
              </a:rPr>
              <a:t>Any Questions?</a:t>
            </a:r>
            <a:endParaRPr lang="en-GB" sz="5400" b="1" u="sng" dirty="0">
              <a:latin typeface="Bradley Hand ITC" panose="03070402050302030203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5661248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https://www.hookecourt.co.uk/residential/programmes/history/wartime-evacuees</a:t>
            </a:r>
            <a:r>
              <a:rPr lang="en-GB" dirty="0" smtClean="0">
                <a:hlinkClick r:id="rId2"/>
              </a:rPr>
              <a:t>/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1026" name="Picture 2" descr="World War One Trench at Hooke Cou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636912"/>
            <a:ext cx="7740352" cy="2934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636911"/>
            <a:ext cx="7740352" cy="2934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629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1302</TotalTime>
  <Words>456</Words>
  <Application>Microsoft Office PowerPoint</Application>
  <PresentationFormat>On-screen Show (4:3)</PresentationFormat>
  <Paragraphs>78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Austin</vt:lpstr>
      <vt:lpstr>Year 6 2019 Residential Trip</vt:lpstr>
      <vt:lpstr>Hooke Court Residential Centre</vt:lpstr>
      <vt:lpstr>Hooke Court Residential Centre</vt:lpstr>
      <vt:lpstr>KEY FEATURES</vt:lpstr>
      <vt:lpstr>Food </vt:lpstr>
      <vt:lpstr>Where do we live?</vt:lpstr>
      <vt:lpstr>Dates</vt:lpstr>
      <vt:lpstr>Fun times</vt:lpstr>
      <vt:lpstr>Day One</vt:lpstr>
      <vt:lpstr>Day One</vt:lpstr>
      <vt:lpstr>Day Two</vt:lpstr>
      <vt:lpstr>Day Three</vt:lpstr>
      <vt:lpstr>A typical days menu</vt:lpstr>
      <vt:lpstr>Staff/Costs</vt:lpstr>
      <vt:lpstr>Any Questions?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Louise Guy</dc:creator>
  <cp:lastModifiedBy>Craig Stevens</cp:lastModifiedBy>
  <cp:revision>47</cp:revision>
  <cp:lastPrinted>2014-07-10T12:16:12Z</cp:lastPrinted>
  <dcterms:created xsi:type="dcterms:W3CDTF">2012-06-13T07:28:44Z</dcterms:created>
  <dcterms:modified xsi:type="dcterms:W3CDTF">2019-09-12T14:38:13Z</dcterms:modified>
</cp:coreProperties>
</file>