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handoutMasterIdLst>
    <p:handoutMasterId r:id="rId18"/>
  </p:handoutMasterIdLst>
  <p:sldIdLst>
    <p:sldId id="256" r:id="rId2"/>
    <p:sldId id="257" r:id="rId3"/>
    <p:sldId id="258" r:id="rId4"/>
    <p:sldId id="259" r:id="rId5"/>
    <p:sldId id="267" r:id="rId6"/>
    <p:sldId id="260" r:id="rId7"/>
    <p:sldId id="261" r:id="rId8"/>
    <p:sldId id="262" r:id="rId9"/>
    <p:sldId id="266" r:id="rId10"/>
    <p:sldId id="263" r:id="rId11"/>
    <p:sldId id="264" r:id="rId12"/>
    <p:sldId id="268" r:id="rId13"/>
    <p:sldId id="269" r:id="rId14"/>
    <p:sldId id="270" r:id="rId15"/>
    <p:sldId id="265" r:id="rId16"/>
    <p:sldId id="271" r:id="rId17"/>
  </p:sldIdLst>
  <p:sldSz cx="9144000" cy="6858000" type="screen4x3"/>
  <p:notesSz cx="666908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20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96332"/>
          </a:xfrm>
          <a:prstGeom prst="rect">
            <a:avLst/>
          </a:prstGeom>
        </p:spPr>
        <p:txBody>
          <a:bodyPr vert="horz" lIns="91440" tIns="45720" rIns="91440" bIns="45720" rtlCol="0"/>
          <a:lstStyle>
            <a:lvl1pPr algn="r">
              <a:defRPr sz="1200"/>
            </a:lvl1pPr>
          </a:lstStyle>
          <a:p>
            <a:fld id="{6A8E2631-C048-4CD8-8155-46E3C060654F}" type="datetimeFigureOut">
              <a:rPr lang="en-GB" smtClean="0"/>
              <a:t>21/09/2018</a:t>
            </a:fld>
            <a:endParaRPr lang="en-GB"/>
          </a:p>
        </p:txBody>
      </p:sp>
      <p:sp>
        <p:nvSpPr>
          <p:cNvPr id="4" name="Footer Placeholder 3"/>
          <p:cNvSpPr>
            <a:spLocks noGrp="1"/>
          </p:cNvSpPr>
          <p:nvPr>
            <p:ph type="ftr" sz="quarter" idx="2"/>
          </p:nvPr>
        </p:nvSpPr>
        <p:spPr>
          <a:xfrm>
            <a:off x="0" y="9428583"/>
            <a:ext cx="2889938"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428583"/>
            <a:ext cx="2889938" cy="496332"/>
          </a:xfrm>
          <a:prstGeom prst="rect">
            <a:avLst/>
          </a:prstGeom>
        </p:spPr>
        <p:txBody>
          <a:bodyPr vert="horz" lIns="91440" tIns="45720" rIns="91440" bIns="45720" rtlCol="0" anchor="b"/>
          <a:lstStyle>
            <a:lvl1pPr algn="r">
              <a:defRPr sz="1200"/>
            </a:lvl1pPr>
          </a:lstStyle>
          <a:p>
            <a:fld id="{77E31F09-27AC-4A05-B4EA-3B7916458741}" type="slidenum">
              <a:rPr lang="en-GB" smtClean="0"/>
              <a:t>‹#›</a:t>
            </a:fld>
            <a:endParaRPr lang="en-GB"/>
          </a:p>
        </p:txBody>
      </p:sp>
    </p:spTree>
    <p:extLst>
      <p:ext uri="{BB962C8B-B14F-4D97-AF65-F5344CB8AC3E}">
        <p14:creationId xmlns:p14="http://schemas.microsoft.com/office/powerpoint/2010/main" val="53380731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44FF6FD3-6F07-423E-9C58-2A298B8B8089}" type="datetimeFigureOut">
              <a:rPr lang="en-GB" smtClean="0"/>
              <a:t>21/09/2018</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a:lstStyle/>
          <a:p>
            <a:fld id="{884E5844-EF77-4574-A066-B50554CC1E1F}" type="slidenum">
              <a:rPr lang="en-GB" smtClean="0"/>
              <a:t>‹#›</a:t>
            </a:fld>
            <a:endParaRPr lang="en-GB"/>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4FF6FD3-6F07-423E-9C58-2A298B8B8089}" type="datetimeFigureOut">
              <a:rPr lang="en-GB" smtClean="0"/>
              <a:t>21/09/2018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4FF6FD3-6F07-423E-9C58-2A298B8B8089}" type="datetimeFigureOut">
              <a:rPr lang="en-GB" smtClean="0"/>
              <a:t>21/09/2018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924800" y="6416675"/>
            <a:ext cx="762000" cy="365125"/>
          </a:xfrm>
        </p:spPr>
        <p:txBody>
          <a:bodyPr/>
          <a:lstStyle/>
          <a:p>
            <a:fld id="{884E5844-EF77-4574-A066-B50554CC1E1F}"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4FF6FD3-6F07-423E-9C58-2A298B8B8089}" type="datetimeFigureOut">
              <a:rPr lang="en-GB" smtClean="0"/>
              <a:t>21/09/2018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4FF6FD3-6F07-423E-9C58-2A298B8B8089}" type="datetimeFigureOut">
              <a:rPr lang="en-GB" smtClean="0"/>
              <a:t>21/09/2018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4FF6FD3-6F07-423E-9C58-2A298B8B8089}" type="datetimeFigureOut">
              <a:rPr lang="en-GB" smtClean="0"/>
              <a:t>21/09/2018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FF6FD3-6F07-423E-9C58-2A298B8B8089}" type="datetimeFigureOut">
              <a:rPr lang="en-GB" smtClean="0"/>
              <a:t>21/09/2018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4FF6FD3-6F07-423E-9C58-2A298B8B8089}" type="datetimeFigureOut">
              <a:rPr lang="en-GB" smtClean="0"/>
              <a:t>21/09/2018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4FF6FD3-6F07-423E-9C58-2A298B8B8089}" type="datetimeFigureOut">
              <a:rPr lang="en-GB" smtClean="0"/>
              <a:t>21/09/2018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4FF6FD3-6F07-423E-9C58-2A298B8B8089}" type="datetimeFigureOut">
              <a:rPr lang="en-GB" smtClean="0"/>
              <a:t>21/09/2018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4FF6FD3-6F07-423E-9C58-2A298B8B8089}" type="datetimeFigureOut">
              <a:rPr lang="en-GB" smtClean="0"/>
              <a:t>21/09/2018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4E5844-EF77-4574-A066-B50554CC1E1F}"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44FF6FD3-6F07-423E-9C58-2A298B8B8089}" type="datetimeFigureOut">
              <a:rPr lang="en-GB" smtClean="0"/>
              <a:t>21/09/2018</a:t>
            </a:fld>
            <a:endParaRPr lang="en-GB"/>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884E5844-EF77-4574-A066-B50554CC1E1F}"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erdon.hants.sch.uk/" TargetMode="Externa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1556792"/>
            <a:ext cx="6552728" cy="1108720"/>
          </a:xfrm>
        </p:spPr>
        <p:txBody>
          <a:bodyPr>
            <a:normAutofit/>
          </a:bodyPr>
          <a:lstStyle/>
          <a:p>
            <a:r>
              <a:rPr lang="en-GB" dirty="0" smtClean="0"/>
              <a:t>Welcome to </a:t>
            </a:r>
            <a:r>
              <a:rPr lang="en-GB" dirty="0" smtClean="0">
                <a:solidFill>
                  <a:schemeClr val="accent1">
                    <a:lumMod val="40000"/>
                    <a:lumOff val="60000"/>
                  </a:schemeClr>
                </a:solidFill>
              </a:rPr>
              <a:t>Asia</a:t>
            </a:r>
            <a:endParaRPr lang="en-GB" dirty="0">
              <a:solidFill>
                <a:schemeClr val="accent1">
                  <a:lumMod val="40000"/>
                  <a:lumOff val="60000"/>
                </a:schemeClr>
              </a:solidFill>
            </a:endParaRPr>
          </a:p>
        </p:txBody>
      </p:sp>
      <p:sp>
        <p:nvSpPr>
          <p:cNvPr id="3" name="Subtitle 2"/>
          <p:cNvSpPr>
            <a:spLocks noGrp="1"/>
          </p:cNvSpPr>
          <p:nvPr>
            <p:ph type="subTitle" idx="1"/>
          </p:nvPr>
        </p:nvSpPr>
        <p:spPr>
          <a:xfrm>
            <a:off x="1403648" y="2909428"/>
            <a:ext cx="5982488" cy="1752600"/>
          </a:xfrm>
        </p:spPr>
        <p:txBody>
          <a:bodyPr/>
          <a:lstStyle/>
          <a:p>
            <a:r>
              <a:rPr lang="en-GB" dirty="0" smtClean="0"/>
              <a:t>Another important step in your child’s journey</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332656"/>
            <a:ext cx="2068846" cy="1453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160" y="4221945"/>
            <a:ext cx="2994025" cy="2316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6739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 of the today</a:t>
            </a:r>
            <a:endParaRPr lang="en-GB" dirty="0"/>
          </a:p>
        </p:txBody>
      </p:sp>
      <p:sp>
        <p:nvSpPr>
          <p:cNvPr id="3" name="Content Placeholder 2"/>
          <p:cNvSpPr>
            <a:spLocks noGrp="1"/>
          </p:cNvSpPr>
          <p:nvPr>
            <p:ph idx="1"/>
          </p:nvPr>
        </p:nvSpPr>
        <p:spPr/>
        <p:txBody>
          <a:bodyPr/>
          <a:lstStyle/>
          <a:p>
            <a:r>
              <a:rPr lang="en-GB" dirty="0" smtClean="0"/>
              <a:t>Help to develop strong year group link </a:t>
            </a:r>
          </a:p>
          <a:p>
            <a:r>
              <a:rPr lang="en-GB" dirty="0" smtClean="0"/>
              <a:t>Put a face to the names</a:t>
            </a:r>
          </a:p>
          <a:p>
            <a:r>
              <a:rPr lang="en-GB" dirty="0" smtClean="0"/>
              <a:t>Develop the relationship between home and school</a:t>
            </a:r>
          </a:p>
          <a:p>
            <a:r>
              <a:rPr lang="en-GB" dirty="0" smtClean="0"/>
              <a:t>Explain homework and home </a:t>
            </a:r>
            <a:r>
              <a:rPr lang="en-GB" dirty="0"/>
              <a:t>l</a:t>
            </a:r>
            <a:r>
              <a:rPr lang="en-GB" dirty="0" smtClean="0"/>
              <a:t>earning</a:t>
            </a:r>
          </a:p>
          <a:p>
            <a:r>
              <a:rPr lang="en-GB" dirty="0" smtClean="0"/>
              <a:t>Share key systems and daily routines</a:t>
            </a:r>
          </a:p>
          <a:p>
            <a:r>
              <a:rPr lang="en-GB" dirty="0" smtClean="0"/>
              <a:t>Answer any questions?</a:t>
            </a:r>
          </a:p>
          <a:p>
            <a:endParaRPr lang="en-GB" dirty="0"/>
          </a:p>
        </p:txBody>
      </p:sp>
    </p:spTree>
    <p:extLst>
      <p:ext uri="{BB962C8B-B14F-4D97-AF65-F5344CB8AC3E}">
        <p14:creationId xmlns:p14="http://schemas.microsoft.com/office/powerpoint/2010/main" val="29002804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Your Year Group team </a:t>
            </a:r>
            <a:endParaRPr lang="en-GB" dirty="0"/>
          </a:p>
        </p:txBody>
      </p:sp>
      <p:sp>
        <p:nvSpPr>
          <p:cNvPr id="3" name="Content Placeholder 2"/>
          <p:cNvSpPr>
            <a:spLocks noGrp="1"/>
          </p:cNvSpPr>
          <p:nvPr>
            <p:ph idx="1"/>
          </p:nvPr>
        </p:nvSpPr>
        <p:spPr>
          <a:xfrm>
            <a:off x="467544" y="1196752"/>
            <a:ext cx="8229600" cy="4925144"/>
          </a:xfrm>
        </p:spPr>
        <p:txBody>
          <a:bodyPr>
            <a:normAutofit lnSpcReduction="10000"/>
          </a:bodyPr>
          <a:lstStyle/>
          <a:p>
            <a:pPr marL="137160" indent="0">
              <a:buNone/>
            </a:pPr>
            <a:r>
              <a:rPr lang="en-GB" sz="2400" dirty="0" smtClean="0">
                <a:solidFill>
                  <a:srgbClr val="FFC000"/>
                </a:solidFill>
              </a:rPr>
              <a:t>The team</a:t>
            </a:r>
          </a:p>
          <a:p>
            <a:pPr marL="137160" indent="0">
              <a:buNone/>
            </a:pPr>
            <a:r>
              <a:rPr lang="en-GB" sz="2400" dirty="0" smtClean="0">
                <a:solidFill>
                  <a:srgbClr val="FFC000"/>
                </a:solidFill>
              </a:rPr>
              <a:t>Teachers:</a:t>
            </a:r>
          </a:p>
          <a:p>
            <a:pPr marL="137160" indent="0">
              <a:buNone/>
            </a:pPr>
            <a:endParaRPr lang="en-GB" sz="2400" dirty="0" smtClean="0">
              <a:solidFill>
                <a:srgbClr val="FFC000"/>
              </a:solidFill>
            </a:endParaRPr>
          </a:p>
          <a:p>
            <a:pPr marL="0" indent="0">
              <a:buNone/>
            </a:pPr>
            <a:r>
              <a:rPr lang="en-GB" sz="2400" b="1" dirty="0" smtClean="0">
                <a:solidFill>
                  <a:srgbClr val="FFC000"/>
                </a:solidFill>
              </a:rPr>
              <a:t>North Asia </a:t>
            </a:r>
            <a:r>
              <a:rPr lang="en-GB" sz="2400" dirty="0" smtClean="0">
                <a:solidFill>
                  <a:srgbClr val="FFC000"/>
                </a:solidFill>
              </a:rPr>
              <a:t>– Mrs </a:t>
            </a:r>
            <a:r>
              <a:rPr lang="en-GB" sz="2400" dirty="0" err="1" smtClean="0">
                <a:solidFill>
                  <a:srgbClr val="FFC000"/>
                </a:solidFill>
              </a:rPr>
              <a:t>Holyoak</a:t>
            </a:r>
            <a:r>
              <a:rPr lang="en-GB" sz="2400" dirty="0" smtClean="0">
                <a:solidFill>
                  <a:srgbClr val="FFC000"/>
                </a:solidFill>
              </a:rPr>
              <a:t> and Miss </a:t>
            </a:r>
            <a:r>
              <a:rPr lang="en-GB" sz="2400" dirty="0" err="1" smtClean="0">
                <a:solidFill>
                  <a:srgbClr val="FFC000"/>
                </a:solidFill>
              </a:rPr>
              <a:t>Rendle</a:t>
            </a:r>
            <a:endParaRPr lang="en-GB" sz="2400" dirty="0" smtClean="0">
              <a:solidFill>
                <a:srgbClr val="FFC000"/>
              </a:solidFill>
            </a:endParaRPr>
          </a:p>
          <a:p>
            <a:pPr marL="0" indent="0">
              <a:buNone/>
            </a:pPr>
            <a:r>
              <a:rPr lang="en-GB" sz="2400" dirty="0" smtClean="0">
                <a:solidFill>
                  <a:srgbClr val="FFC000"/>
                </a:solidFill>
              </a:rPr>
              <a:t>Support staff – Miss Knight, Mr Read and Mrs Buckley</a:t>
            </a:r>
          </a:p>
          <a:p>
            <a:pPr marL="0" indent="0">
              <a:buNone/>
            </a:pPr>
            <a:endParaRPr lang="en-GB" sz="2400" dirty="0" smtClean="0">
              <a:solidFill>
                <a:srgbClr val="FFC000"/>
              </a:solidFill>
            </a:endParaRPr>
          </a:p>
          <a:p>
            <a:pPr marL="0" indent="0">
              <a:buNone/>
            </a:pPr>
            <a:r>
              <a:rPr lang="en-GB" sz="2400" b="1" dirty="0" smtClean="0">
                <a:solidFill>
                  <a:srgbClr val="FFC000"/>
                </a:solidFill>
              </a:rPr>
              <a:t>South Asia – Miss Bristow</a:t>
            </a:r>
          </a:p>
          <a:p>
            <a:pPr marL="0" indent="0">
              <a:buNone/>
            </a:pPr>
            <a:r>
              <a:rPr lang="en-GB" sz="2400" dirty="0">
                <a:solidFill>
                  <a:srgbClr val="FFC000"/>
                </a:solidFill>
              </a:rPr>
              <a:t>Support staff </a:t>
            </a:r>
            <a:r>
              <a:rPr lang="en-GB" sz="2400" dirty="0" smtClean="0">
                <a:solidFill>
                  <a:srgbClr val="FFC000"/>
                </a:solidFill>
              </a:rPr>
              <a:t>– Mrs Bartlett, Mrs Caine and Mrs Buckley</a:t>
            </a:r>
            <a:endParaRPr lang="en-GB" sz="2400" dirty="0">
              <a:solidFill>
                <a:srgbClr val="FFC000"/>
              </a:solidFill>
            </a:endParaRPr>
          </a:p>
          <a:p>
            <a:pPr marL="0" indent="0">
              <a:buNone/>
            </a:pPr>
            <a:endParaRPr lang="en-GB" sz="3200" b="1" dirty="0" smtClean="0">
              <a:solidFill>
                <a:srgbClr val="FFC000"/>
              </a:solidFill>
            </a:endParaRPr>
          </a:p>
          <a:p>
            <a:pPr marL="0" indent="0">
              <a:buNone/>
            </a:pPr>
            <a:r>
              <a:rPr lang="en-GB" sz="3200" b="1" dirty="0" smtClean="0">
                <a:solidFill>
                  <a:srgbClr val="FFC000"/>
                </a:solidFill>
              </a:rPr>
              <a:t>Across the school, the other year groups are</a:t>
            </a:r>
          </a:p>
          <a:p>
            <a:pPr marL="0" indent="0">
              <a:buNone/>
            </a:pPr>
            <a:r>
              <a:rPr lang="en-GB" sz="1800" dirty="0" smtClean="0">
                <a:solidFill>
                  <a:srgbClr val="FFC000"/>
                </a:solidFill>
              </a:rPr>
              <a:t>Y3 Europe, Y4 Africa, Y6 America </a:t>
            </a:r>
          </a:p>
          <a:p>
            <a:endParaRPr lang="en-GB" dirty="0"/>
          </a:p>
        </p:txBody>
      </p:sp>
    </p:spTree>
    <p:extLst>
      <p:ext uri="{BB962C8B-B14F-4D97-AF65-F5344CB8AC3E}">
        <p14:creationId xmlns:p14="http://schemas.microsoft.com/office/powerpoint/2010/main" val="21285207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lstStyle/>
          <a:p>
            <a:r>
              <a:rPr lang="en-GB" dirty="0" smtClean="0"/>
              <a:t>Home School Relationship</a:t>
            </a:r>
            <a:endParaRPr lang="en-GB" dirty="0"/>
          </a:p>
        </p:txBody>
      </p:sp>
      <p:sp>
        <p:nvSpPr>
          <p:cNvPr id="3" name="Content Placeholder 2"/>
          <p:cNvSpPr>
            <a:spLocks noGrp="1"/>
          </p:cNvSpPr>
          <p:nvPr>
            <p:ph idx="1"/>
          </p:nvPr>
        </p:nvSpPr>
        <p:spPr>
          <a:xfrm>
            <a:off x="467544" y="1196752"/>
            <a:ext cx="8229600" cy="4709160"/>
          </a:xfrm>
        </p:spPr>
        <p:txBody>
          <a:bodyPr>
            <a:normAutofit fontScale="77500" lnSpcReduction="20000"/>
          </a:bodyPr>
          <a:lstStyle/>
          <a:p>
            <a:r>
              <a:rPr lang="en-GB" dirty="0" smtClean="0"/>
              <a:t>A really valuable link so that your child knows that we are working together to help them.</a:t>
            </a:r>
          </a:p>
          <a:p>
            <a:r>
              <a:rPr lang="en-GB" dirty="0" smtClean="0"/>
              <a:t>Through weekly home </a:t>
            </a:r>
            <a:r>
              <a:rPr lang="en-GB" dirty="0"/>
              <a:t>l</a:t>
            </a:r>
            <a:r>
              <a:rPr lang="en-GB" dirty="0" smtClean="0"/>
              <a:t>earning on line tasks</a:t>
            </a:r>
          </a:p>
          <a:p>
            <a:r>
              <a:rPr lang="en-GB" dirty="0" smtClean="0"/>
              <a:t>Topic home </a:t>
            </a:r>
            <a:r>
              <a:rPr lang="en-GB" dirty="0"/>
              <a:t>l</a:t>
            </a:r>
            <a:r>
              <a:rPr lang="en-GB" dirty="0" smtClean="0"/>
              <a:t>earning (half termly)</a:t>
            </a:r>
          </a:p>
          <a:p>
            <a:r>
              <a:rPr lang="en-GB" dirty="0" smtClean="0"/>
              <a:t>Reading – at least 3 times a week please (raffle ticket for every full page –just keep going!)</a:t>
            </a:r>
          </a:p>
          <a:p>
            <a:r>
              <a:rPr lang="en-GB" dirty="0" smtClean="0"/>
              <a:t>Multiplication and division facts up to 12 x 12 by end of Year 4 (5x ,10x, 2x, 3x, 4x, 8x)</a:t>
            </a:r>
          </a:p>
          <a:p>
            <a:r>
              <a:rPr lang="en-GB" dirty="0" smtClean="0"/>
              <a:t>Supporting events and trips</a:t>
            </a:r>
          </a:p>
          <a:p>
            <a:r>
              <a:rPr lang="en-GB" dirty="0" smtClean="0"/>
              <a:t>Volunteering in school particularly with reading in the afternoon.</a:t>
            </a:r>
          </a:p>
          <a:p>
            <a:r>
              <a:rPr lang="en-GB" dirty="0" smtClean="0"/>
              <a:t>Special activity helpers – visits, DT </a:t>
            </a:r>
            <a:r>
              <a:rPr lang="en-GB" dirty="0" err="1" smtClean="0"/>
              <a:t>etc</a:t>
            </a:r>
            <a:endParaRPr lang="en-GB" dirty="0" smtClean="0"/>
          </a:p>
          <a:p>
            <a:r>
              <a:rPr lang="en-GB" dirty="0" err="1" smtClean="0"/>
              <a:t>Merdon</a:t>
            </a:r>
            <a:r>
              <a:rPr lang="en-GB" dirty="0" smtClean="0"/>
              <a:t> Association.</a:t>
            </a:r>
          </a:p>
          <a:p>
            <a:r>
              <a:rPr lang="en-GB" dirty="0" smtClean="0"/>
              <a:t>Governors</a:t>
            </a:r>
            <a:endParaRPr lang="en-GB" dirty="0"/>
          </a:p>
        </p:txBody>
      </p:sp>
    </p:spTree>
    <p:extLst>
      <p:ext uri="{BB962C8B-B14F-4D97-AF65-F5344CB8AC3E}">
        <p14:creationId xmlns:p14="http://schemas.microsoft.com/office/powerpoint/2010/main" val="36695912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99792" y="836712"/>
            <a:ext cx="6030416" cy="579884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4" name="Rectangle 3"/>
          <p:cNvSpPr/>
          <p:nvPr/>
        </p:nvSpPr>
        <p:spPr>
          <a:xfrm>
            <a:off x="2807804" y="1052736"/>
            <a:ext cx="5796644" cy="4555093"/>
          </a:xfrm>
          <a:prstGeom prst="rect">
            <a:avLst/>
          </a:prstGeom>
        </p:spPr>
        <p:txBody>
          <a:bodyPr wrap="square">
            <a:spAutoFit/>
          </a:bodyPr>
          <a:lstStyle/>
          <a:p>
            <a:pPr algn="ctr"/>
            <a:r>
              <a:rPr lang="en-GB" sz="2800" dirty="0" smtClean="0">
                <a:solidFill>
                  <a:srgbClr val="FF0000"/>
                </a:solidFill>
                <a:latin typeface="+mj-lt"/>
              </a:rPr>
              <a:t>    Volunteers </a:t>
            </a:r>
            <a:r>
              <a:rPr lang="en-GB" sz="2800" dirty="0">
                <a:solidFill>
                  <a:srgbClr val="FF0000"/>
                </a:solidFill>
                <a:latin typeface="+mj-lt"/>
              </a:rPr>
              <a:t>Wanted</a:t>
            </a:r>
            <a:r>
              <a:rPr lang="en-GB" sz="2800" dirty="0" smtClean="0">
                <a:solidFill>
                  <a:srgbClr val="FF0000"/>
                </a:solidFill>
                <a:latin typeface="+mj-lt"/>
              </a:rPr>
              <a:t>!!</a:t>
            </a:r>
          </a:p>
          <a:p>
            <a:pPr algn="ctr"/>
            <a:endParaRPr lang="en-GB" sz="2800" dirty="0">
              <a:solidFill>
                <a:srgbClr val="FF0000"/>
              </a:solidFill>
              <a:latin typeface="+mj-lt"/>
            </a:endParaRPr>
          </a:p>
          <a:p>
            <a:pPr algn="ctr"/>
            <a:r>
              <a:rPr lang="en-GB" dirty="0">
                <a:solidFill>
                  <a:srgbClr val="000000"/>
                </a:solidFill>
                <a:latin typeface="+mj-lt"/>
              </a:rPr>
              <a:t>Are you interested in becoming more involved</a:t>
            </a:r>
          </a:p>
          <a:p>
            <a:pPr algn="ctr"/>
            <a:r>
              <a:rPr lang="en-GB" dirty="0">
                <a:solidFill>
                  <a:srgbClr val="000000"/>
                </a:solidFill>
                <a:latin typeface="+mj-lt"/>
              </a:rPr>
              <a:t>in school life?</a:t>
            </a:r>
          </a:p>
          <a:p>
            <a:pPr algn="ctr"/>
            <a:r>
              <a:rPr lang="en-GB" dirty="0">
                <a:solidFill>
                  <a:srgbClr val="000000"/>
                </a:solidFill>
                <a:latin typeface="+mj-lt"/>
              </a:rPr>
              <a:t>Are you able to volunteer some of your time</a:t>
            </a:r>
          </a:p>
          <a:p>
            <a:pPr algn="ctr"/>
            <a:r>
              <a:rPr lang="en-GB" dirty="0" smtClean="0">
                <a:solidFill>
                  <a:srgbClr val="000000"/>
                </a:solidFill>
                <a:latin typeface="+mj-lt"/>
              </a:rPr>
              <a:t>(no </a:t>
            </a:r>
            <a:r>
              <a:rPr lang="en-GB" dirty="0">
                <a:solidFill>
                  <a:srgbClr val="000000"/>
                </a:solidFill>
                <a:latin typeface="+mj-lt"/>
              </a:rPr>
              <a:t>matter how little!) to support us with:</a:t>
            </a:r>
          </a:p>
          <a:p>
            <a:pPr marL="285750" indent="-285750" algn="ctr">
              <a:buFont typeface="Arial" panose="020B0604020202020204" pitchFamily="34" charset="0"/>
              <a:buChar char="•"/>
            </a:pPr>
            <a:r>
              <a:rPr lang="en-GB" dirty="0" smtClean="0">
                <a:solidFill>
                  <a:srgbClr val="000000"/>
                </a:solidFill>
                <a:latin typeface="+mj-lt"/>
              </a:rPr>
              <a:t>Parent </a:t>
            </a:r>
            <a:r>
              <a:rPr lang="en-GB" dirty="0">
                <a:solidFill>
                  <a:srgbClr val="000000"/>
                </a:solidFill>
                <a:latin typeface="+mj-lt"/>
              </a:rPr>
              <a:t>Readers</a:t>
            </a:r>
          </a:p>
          <a:p>
            <a:pPr marL="285750" indent="-285750" algn="ctr">
              <a:buFont typeface="Arial" panose="020B0604020202020204" pitchFamily="34" charset="0"/>
              <a:buChar char="•"/>
            </a:pPr>
            <a:r>
              <a:rPr lang="en-GB" dirty="0" smtClean="0">
                <a:solidFill>
                  <a:srgbClr val="000000"/>
                </a:solidFill>
                <a:latin typeface="+mj-lt"/>
              </a:rPr>
              <a:t>Trips</a:t>
            </a:r>
            <a:endParaRPr lang="en-GB" dirty="0">
              <a:solidFill>
                <a:srgbClr val="000000"/>
              </a:solidFill>
              <a:latin typeface="+mj-lt"/>
            </a:endParaRPr>
          </a:p>
          <a:p>
            <a:pPr marL="285750" indent="-285750" algn="ctr">
              <a:buFont typeface="Arial" panose="020B0604020202020204" pitchFamily="34" charset="0"/>
              <a:buChar char="•"/>
            </a:pPr>
            <a:r>
              <a:rPr lang="en-GB" dirty="0" smtClean="0">
                <a:solidFill>
                  <a:srgbClr val="000000"/>
                </a:solidFill>
                <a:latin typeface="+mj-lt"/>
              </a:rPr>
              <a:t> Fundraising</a:t>
            </a:r>
          </a:p>
          <a:p>
            <a:pPr marL="285750" indent="-285750" algn="ctr">
              <a:buFont typeface="Arial" panose="020B0604020202020204" pitchFamily="34" charset="0"/>
              <a:buChar char="•"/>
            </a:pPr>
            <a:r>
              <a:rPr lang="en-GB" dirty="0" smtClean="0">
                <a:solidFill>
                  <a:srgbClr val="000000"/>
                </a:solidFill>
                <a:latin typeface="+mj-lt"/>
              </a:rPr>
              <a:t>Gardening</a:t>
            </a:r>
            <a:endParaRPr lang="en-GB" dirty="0">
              <a:solidFill>
                <a:srgbClr val="000000"/>
              </a:solidFill>
              <a:latin typeface="+mj-lt"/>
            </a:endParaRPr>
          </a:p>
          <a:p>
            <a:pPr algn="ctr"/>
            <a:r>
              <a:rPr lang="en-GB" dirty="0">
                <a:solidFill>
                  <a:srgbClr val="000000"/>
                </a:solidFill>
                <a:latin typeface="+mj-lt"/>
              </a:rPr>
              <a:t> And much, much more</a:t>
            </a:r>
            <a:r>
              <a:rPr lang="en-GB" dirty="0" smtClean="0">
                <a:solidFill>
                  <a:srgbClr val="000000"/>
                </a:solidFill>
                <a:latin typeface="+mj-lt"/>
              </a:rPr>
              <a:t>!!</a:t>
            </a:r>
          </a:p>
          <a:p>
            <a:pPr algn="ctr"/>
            <a:endParaRPr lang="en-GB" dirty="0">
              <a:solidFill>
                <a:srgbClr val="000000"/>
              </a:solidFill>
              <a:latin typeface="+mj-lt"/>
            </a:endParaRPr>
          </a:p>
          <a:p>
            <a:pPr algn="ctr"/>
            <a:r>
              <a:rPr lang="en-GB" dirty="0" smtClean="0">
                <a:solidFill>
                  <a:srgbClr val="000000"/>
                </a:solidFill>
                <a:latin typeface="+mj-lt"/>
              </a:rPr>
              <a:t>Come along to the </a:t>
            </a:r>
            <a:r>
              <a:rPr lang="en-GB" dirty="0" err="1" smtClean="0">
                <a:solidFill>
                  <a:srgbClr val="000000"/>
                </a:solidFill>
                <a:latin typeface="+mj-lt"/>
              </a:rPr>
              <a:t>Macmillian</a:t>
            </a:r>
            <a:r>
              <a:rPr lang="en-GB" dirty="0" smtClean="0">
                <a:solidFill>
                  <a:srgbClr val="000000"/>
                </a:solidFill>
                <a:latin typeface="+mj-lt"/>
              </a:rPr>
              <a:t> Coffee morning or speak to a member of the office team about applying to be a volunteer!</a:t>
            </a:r>
            <a:endParaRPr lang="en-GB" dirty="0">
              <a:solidFill>
                <a:srgbClr val="000000"/>
              </a:solidFill>
              <a:latin typeface="+mj-lt"/>
            </a:endParaRPr>
          </a:p>
        </p:txBody>
      </p:sp>
      <p:sp>
        <p:nvSpPr>
          <p:cNvPr id="6" name="Title 1"/>
          <p:cNvSpPr txBox="1">
            <a:spLocks/>
          </p:cNvSpPr>
          <p:nvPr/>
        </p:nvSpPr>
        <p:spPr>
          <a:xfrm>
            <a:off x="-1224064" y="88482"/>
            <a:ext cx="8229600" cy="1143000"/>
          </a:xfrm>
          <a:prstGeom prst="rect">
            <a:avLst/>
          </a:prstGeom>
        </p:spPr>
        <p:txBody>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r>
              <a:rPr lang="en-GB" dirty="0" smtClean="0"/>
              <a:t>Helping in school….</a:t>
            </a:r>
            <a:endParaRPr lang="en-GB" dirty="0"/>
          </a:p>
        </p:txBody>
      </p:sp>
    </p:spTree>
    <p:extLst>
      <p:ext uri="{BB962C8B-B14F-4D97-AF65-F5344CB8AC3E}">
        <p14:creationId xmlns:p14="http://schemas.microsoft.com/office/powerpoint/2010/main" val="38309465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Home Learning?</a:t>
            </a:r>
            <a:endParaRPr lang="en-GB" dirty="0"/>
          </a:p>
        </p:txBody>
      </p:sp>
      <p:sp>
        <p:nvSpPr>
          <p:cNvPr id="3" name="Content Placeholder 2"/>
          <p:cNvSpPr>
            <a:spLocks noGrp="1"/>
          </p:cNvSpPr>
          <p:nvPr>
            <p:ph idx="1"/>
          </p:nvPr>
        </p:nvSpPr>
        <p:spPr>
          <a:xfrm>
            <a:off x="457200" y="1196752"/>
            <a:ext cx="8229600" cy="5112608"/>
          </a:xfrm>
        </p:spPr>
        <p:txBody>
          <a:bodyPr>
            <a:normAutofit/>
          </a:bodyPr>
          <a:lstStyle/>
          <a:p>
            <a:r>
              <a:rPr lang="en-GB" dirty="0" smtClean="0"/>
              <a:t>Weekly home learning – On line, </a:t>
            </a:r>
            <a:r>
              <a:rPr lang="en-GB" dirty="0" err="1" smtClean="0"/>
              <a:t>Mathletics</a:t>
            </a:r>
            <a:r>
              <a:rPr lang="en-GB" dirty="0" smtClean="0"/>
              <a:t> and Spelling Shed. This will be linked to their learning from that week in school or in preparation for the week ahead.</a:t>
            </a:r>
          </a:p>
          <a:p>
            <a:r>
              <a:rPr lang="en-GB" dirty="0" smtClean="0"/>
              <a:t>How long should it take?</a:t>
            </a:r>
          </a:p>
          <a:p>
            <a:r>
              <a:rPr lang="en-GB" dirty="0" smtClean="0"/>
              <a:t>The school website</a:t>
            </a:r>
          </a:p>
          <a:p>
            <a:r>
              <a:rPr lang="en-GB" dirty="0" smtClean="0"/>
              <a:t>Homework drop in club on Friday and Monday lunchtimes to support busy home lives!</a:t>
            </a:r>
          </a:p>
        </p:txBody>
      </p:sp>
      <p:pic>
        <p:nvPicPr>
          <p:cNvPr id="409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4941168"/>
            <a:ext cx="2797271"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16774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Topic Home Learning</a:t>
            </a:r>
            <a:endParaRPr lang="en-GB" dirty="0"/>
          </a:p>
        </p:txBody>
      </p:sp>
      <p:sp>
        <p:nvSpPr>
          <p:cNvPr id="3" name="Content Placeholder 2"/>
          <p:cNvSpPr>
            <a:spLocks noGrp="1"/>
          </p:cNvSpPr>
          <p:nvPr>
            <p:ph idx="1"/>
          </p:nvPr>
        </p:nvSpPr>
        <p:spPr>
          <a:xfrm>
            <a:off x="457200" y="4149080"/>
            <a:ext cx="8229600" cy="2160280"/>
          </a:xfrm>
        </p:spPr>
        <p:txBody>
          <a:bodyPr>
            <a:normAutofit/>
          </a:bodyPr>
          <a:lstStyle/>
          <a:p>
            <a:r>
              <a:rPr lang="en-GB" sz="1600" dirty="0" smtClean="0"/>
              <a:t>Topic home </a:t>
            </a:r>
            <a:r>
              <a:rPr lang="en-GB" sz="1600" dirty="0"/>
              <a:t>l</a:t>
            </a:r>
            <a:r>
              <a:rPr lang="en-GB" sz="1600" dirty="0" smtClean="0"/>
              <a:t>earning will come out at the start of each half term.  It can be creative and is led by children’s ideas.</a:t>
            </a:r>
          </a:p>
          <a:p>
            <a:r>
              <a:rPr lang="en-GB" sz="1600" dirty="0" smtClean="0"/>
              <a:t>Certificates of effort are awarded to the children. </a:t>
            </a:r>
            <a:r>
              <a:rPr lang="en-GB" sz="1600" dirty="0"/>
              <a:t>T</a:t>
            </a:r>
            <a:r>
              <a:rPr lang="en-GB" sz="1600" dirty="0" smtClean="0"/>
              <a:t>he children will share each others’ work in class.</a:t>
            </a:r>
          </a:p>
          <a:p>
            <a:r>
              <a:rPr lang="en-GB" sz="1600" dirty="0" smtClean="0"/>
              <a:t>All of the children’s work will be shared with parents at the end of topic outcome.</a:t>
            </a:r>
          </a:p>
          <a:p>
            <a:r>
              <a:rPr lang="en-GB" sz="1600" dirty="0" smtClean="0"/>
              <a:t>For this ½ term: All </a:t>
            </a:r>
            <a:r>
              <a:rPr lang="en-GB" sz="1600" dirty="0"/>
              <a:t>work is to be in </a:t>
            </a:r>
            <a:r>
              <a:rPr lang="en-GB" sz="1600" dirty="0" smtClean="0"/>
              <a:t>by  11</a:t>
            </a:r>
            <a:r>
              <a:rPr lang="en-GB" sz="1600" baseline="30000" dirty="0" smtClean="0"/>
              <a:t>th</a:t>
            </a:r>
            <a:r>
              <a:rPr lang="en-GB" sz="1600" dirty="0" smtClean="0"/>
              <a:t> October .  All pieces of work will be on display during the parent outcome.</a:t>
            </a:r>
            <a:endParaRPr lang="en-GB" sz="16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1196752"/>
            <a:ext cx="4193828" cy="2790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44362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End of Topic Outcome</a:t>
            </a:r>
            <a:endParaRPr lang="en-GB" dirty="0"/>
          </a:p>
        </p:txBody>
      </p:sp>
      <p:sp>
        <p:nvSpPr>
          <p:cNvPr id="3" name="Content Placeholder 2"/>
          <p:cNvSpPr>
            <a:spLocks noGrp="1"/>
          </p:cNvSpPr>
          <p:nvPr>
            <p:ph idx="1"/>
          </p:nvPr>
        </p:nvSpPr>
        <p:spPr/>
        <p:txBody>
          <a:bodyPr>
            <a:normAutofit lnSpcReduction="10000"/>
          </a:bodyPr>
          <a:lstStyle/>
          <a:p>
            <a:r>
              <a:rPr lang="en-GB" dirty="0" smtClean="0"/>
              <a:t>These are half termly events that enable you to come in and celebrate your children’s achievements.</a:t>
            </a:r>
          </a:p>
          <a:p>
            <a:r>
              <a:rPr lang="en-GB" dirty="0" smtClean="0"/>
              <a:t>Once a term these events will be large outcomes, where the children have worked as part of the topics to present something to you e.g. performances to watch, or recipes to try.  At other times the outcome may be spending time with your children in class enabling them to show you their learning. Some will involve your participation!</a:t>
            </a:r>
            <a:endParaRPr lang="en-GB" dirty="0"/>
          </a:p>
        </p:txBody>
      </p:sp>
    </p:spTree>
    <p:extLst>
      <p:ext uri="{BB962C8B-B14F-4D97-AF65-F5344CB8AC3E}">
        <p14:creationId xmlns:p14="http://schemas.microsoft.com/office/powerpoint/2010/main" val="33106921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6348"/>
            <a:ext cx="6995120" cy="780696"/>
          </a:xfrm>
        </p:spPr>
        <p:txBody>
          <a:bodyPr>
            <a:normAutofit/>
          </a:bodyPr>
          <a:lstStyle/>
          <a:p>
            <a:r>
              <a:rPr lang="en-GB" dirty="0" smtClean="0"/>
              <a:t>Systems and Routines</a:t>
            </a:r>
            <a:endParaRPr lang="en-GB" dirty="0"/>
          </a:p>
        </p:txBody>
      </p:sp>
      <p:sp>
        <p:nvSpPr>
          <p:cNvPr id="3" name="Content Placeholder 2"/>
          <p:cNvSpPr>
            <a:spLocks noGrp="1"/>
          </p:cNvSpPr>
          <p:nvPr>
            <p:ph idx="1"/>
          </p:nvPr>
        </p:nvSpPr>
        <p:spPr>
          <a:xfrm>
            <a:off x="457200" y="1100786"/>
            <a:ext cx="8229600" cy="5352550"/>
          </a:xfrm>
        </p:spPr>
        <p:txBody>
          <a:bodyPr>
            <a:normAutofit fontScale="85000" lnSpcReduction="20000"/>
          </a:bodyPr>
          <a:lstStyle/>
          <a:p>
            <a:r>
              <a:rPr lang="en-GB" dirty="0" smtClean="0"/>
              <a:t>Classroom resources – table organisers</a:t>
            </a:r>
          </a:p>
          <a:p>
            <a:r>
              <a:rPr lang="en-GB" dirty="0" smtClean="0"/>
              <a:t>Healthy snacks – no nuts please!</a:t>
            </a:r>
          </a:p>
          <a:p>
            <a:r>
              <a:rPr lang="en-GB" dirty="0" smtClean="0"/>
              <a:t>After school clubs </a:t>
            </a:r>
          </a:p>
          <a:p>
            <a:r>
              <a:rPr lang="en-GB" dirty="0" smtClean="0"/>
              <a:t>New Home/school diaries </a:t>
            </a:r>
          </a:p>
          <a:p>
            <a:r>
              <a:rPr lang="en-GB" dirty="0" smtClean="0"/>
              <a:t>PE days (Wednesday and Thursday)</a:t>
            </a:r>
          </a:p>
          <a:p>
            <a:r>
              <a:rPr lang="en-GB" dirty="0" smtClean="0"/>
              <a:t>Reading books and Book bags</a:t>
            </a:r>
          </a:p>
          <a:p>
            <a:r>
              <a:rPr lang="en-GB" dirty="0" smtClean="0"/>
              <a:t>IGNITE values – What are they? - Independence </a:t>
            </a:r>
          </a:p>
          <a:p>
            <a:r>
              <a:rPr lang="en-GB" dirty="0" smtClean="0"/>
              <a:t>Our HEART values - Be a role model! HEART </a:t>
            </a:r>
            <a:r>
              <a:rPr lang="en-GB" dirty="0"/>
              <a:t>pin </a:t>
            </a:r>
            <a:r>
              <a:rPr lang="en-GB" dirty="0" smtClean="0"/>
              <a:t>badges</a:t>
            </a:r>
          </a:p>
          <a:p>
            <a:r>
              <a:rPr lang="en-GB" dirty="0" smtClean="0"/>
              <a:t>Be Inspiring – Out of school achievements displayed and in the Newsletter – We want to know!</a:t>
            </a:r>
            <a:endParaRPr lang="en-GB" dirty="0"/>
          </a:p>
          <a:p>
            <a:r>
              <a:rPr lang="en-GB" dirty="0" smtClean="0"/>
              <a:t>Library Day -</a:t>
            </a:r>
            <a:r>
              <a:rPr lang="en-GB" dirty="0">
                <a:solidFill>
                  <a:srgbClr val="FFFF00"/>
                </a:solidFill>
              </a:rPr>
              <a:t> </a:t>
            </a:r>
            <a:r>
              <a:rPr lang="en-GB" dirty="0" smtClean="0"/>
              <a:t>Tuesday</a:t>
            </a:r>
            <a:endParaRPr lang="en-GB" dirty="0"/>
          </a:p>
          <a:p>
            <a:r>
              <a:rPr lang="en-GB" dirty="0" smtClean="0"/>
              <a:t>Our Reward system- House points, Raffle Tickets, Pen Licence, Learner of the Week linked to IGNITE values, Snakes and Ladders – phone calls home to celebrate!</a:t>
            </a:r>
            <a:endParaRPr lang="en-GB" dirty="0"/>
          </a:p>
        </p:txBody>
      </p:sp>
      <p:pic>
        <p:nvPicPr>
          <p:cNvPr id="7170" name="Picture 2" descr="C:\Users\mrs.walker.MERDONJUN.005\AppData\Local\Microsoft\Windows\Temporary Internet Files\Content.IE5\ZJJHFX9G\MP900399599[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35357" y="908720"/>
            <a:ext cx="1651443" cy="2064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99683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35524"/>
            <a:ext cx="6995120" cy="780696"/>
          </a:xfrm>
        </p:spPr>
        <p:txBody>
          <a:bodyPr>
            <a:normAutofit/>
          </a:bodyPr>
          <a:lstStyle/>
          <a:p>
            <a:r>
              <a:rPr lang="en-GB" dirty="0" smtClean="0"/>
              <a:t>Our Creative Curriculum</a:t>
            </a:r>
            <a:endParaRPr lang="en-GB" dirty="0"/>
          </a:p>
        </p:txBody>
      </p:sp>
      <p:sp>
        <p:nvSpPr>
          <p:cNvPr id="3" name="Content Placeholder 2"/>
          <p:cNvSpPr>
            <a:spLocks noGrp="1"/>
          </p:cNvSpPr>
          <p:nvPr>
            <p:ph idx="1"/>
          </p:nvPr>
        </p:nvSpPr>
        <p:spPr>
          <a:xfrm>
            <a:off x="457200" y="1556792"/>
            <a:ext cx="8229600" cy="4968552"/>
          </a:xfrm>
        </p:spPr>
        <p:txBody>
          <a:bodyPr>
            <a:normAutofit/>
          </a:bodyPr>
          <a:lstStyle/>
          <a:p>
            <a:endParaRPr lang="en-GB" dirty="0"/>
          </a:p>
          <a:p>
            <a:endParaRPr lang="en-GB" dirty="0"/>
          </a:p>
          <a:p>
            <a:endParaRPr lang="en-GB" dirty="0"/>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68258" y="3861048"/>
            <a:ext cx="1623031"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ontent Placeholder 2"/>
          <p:cNvSpPr txBox="1">
            <a:spLocks/>
          </p:cNvSpPr>
          <p:nvPr/>
        </p:nvSpPr>
        <p:spPr>
          <a:xfrm>
            <a:off x="229866" y="1016815"/>
            <a:ext cx="8000550" cy="4968552"/>
          </a:xfrm>
          <a:prstGeom prst="rect">
            <a:avLst/>
          </a:prstGeom>
        </p:spPr>
        <p:txBody>
          <a:bodyPr vert="horz">
            <a:normAutofit lnSpcReduction="10000"/>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r>
              <a:rPr lang="en-GB" dirty="0" smtClean="0"/>
              <a:t>We aim to provide a vibrant and exciting curriculum that inspires children to want to learn.</a:t>
            </a:r>
          </a:p>
          <a:p>
            <a:r>
              <a:rPr lang="en-GB" dirty="0" smtClean="0"/>
              <a:t>We are proud of our approach with awards from the School of Sanctuary, delivering Refugee and RE weeks whilst being responsive to the world around us.</a:t>
            </a:r>
          </a:p>
          <a:p>
            <a:r>
              <a:rPr lang="en-GB" dirty="0" smtClean="0"/>
              <a:t>Outdoor Learning will require outdoor clothes. We will let you know when in advance</a:t>
            </a:r>
          </a:p>
          <a:p>
            <a:r>
              <a:rPr lang="en-GB" dirty="0" smtClean="0"/>
              <a:t>Trips, </a:t>
            </a:r>
            <a:r>
              <a:rPr lang="en-GB" dirty="0" err="1" smtClean="0"/>
              <a:t>residentials</a:t>
            </a:r>
            <a:r>
              <a:rPr lang="en-GB" dirty="0" smtClean="0"/>
              <a:t> and visitors – what is coming up this year?</a:t>
            </a:r>
          </a:p>
          <a:p>
            <a:endParaRPr lang="en-GB" dirty="0" smtClean="0"/>
          </a:p>
          <a:p>
            <a:endParaRPr lang="en-GB" dirty="0" smtClean="0"/>
          </a:p>
          <a:p>
            <a:endParaRPr lang="en-GB" dirty="0"/>
          </a:p>
        </p:txBody>
      </p:sp>
    </p:spTree>
    <p:extLst>
      <p:ext uri="{BB962C8B-B14F-4D97-AF65-F5344CB8AC3E}">
        <p14:creationId xmlns:p14="http://schemas.microsoft.com/office/powerpoint/2010/main" val="9892553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 far…</a:t>
            </a:r>
            <a:endParaRPr lang="en-GB" dirty="0"/>
          </a:p>
        </p:txBody>
      </p:sp>
      <p:sp>
        <p:nvSpPr>
          <p:cNvPr id="3" name="Content Placeholder 2"/>
          <p:cNvSpPr>
            <a:spLocks noGrp="1"/>
          </p:cNvSpPr>
          <p:nvPr>
            <p:ph idx="1"/>
          </p:nvPr>
        </p:nvSpPr>
        <p:spPr>
          <a:xfrm>
            <a:off x="395536" y="1196752"/>
            <a:ext cx="8229600" cy="5328592"/>
          </a:xfrm>
        </p:spPr>
        <p:txBody>
          <a:bodyPr>
            <a:normAutofit/>
          </a:bodyPr>
          <a:lstStyle/>
          <a:p>
            <a:r>
              <a:rPr lang="en-GB" sz="3200" dirty="0"/>
              <a:t>All the children have settled in well and are becoming familiar with our routines. </a:t>
            </a:r>
            <a:endParaRPr lang="en-GB" sz="3200" dirty="0" smtClean="0">
              <a:solidFill>
                <a:schemeClr val="accent2"/>
              </a:solidFill>
            </a:endParaRPr>
          </a:p>
          <a:p>
            <a:r>
              <a:rPr lang="en-GB" sz="3200" dirty="0" smtClean="0"/>
              <a:t>Have visited the library and have all taken out at least one book.</a:t>
            </a:r>
            <a:endParaRPr lang="en-GB" sz="3200" dirty="0"/>
          </a:p>
          <a:p>
            <a:r>
              <a:rPr lang="en-GB" sz="3200" dirty="0"/>
              <a:t>Have been introduced to our topic for this term </a:t>
            </a:r>
            <a:r>
              <a:rPr lang="en-GB" sz="3200" dirty="0" smtClean="0"/>
              <a:t>– </a:t>
            </a:r>
            <a:r>
              <a:rPr lang="en-GB" sz="3200" dirty="0" smtClean="0">
                <a:solidFill>
                  <a:srgbClr val="FFFF00"/>
                </a:solidFill>
              </a:rPr>
              <a:t>Odd and the Frost Giants</a:t>
            </a:r>
          </a:p>
          <a:p>
            <a:r>
              <a:rPr lang="en-GB" sz="3200" dirty="0" smtClean="0"/>
              <a:t>Been introduced to our new look Working Walls to support our approach to English and Maths</a:t>
            </a:r>
          </a:p>
        </p:txBody>
      </p:sp>
    </p:spTree>
    <p:extLst>
      <p:ext uri="{BB962C8B-B14F-4D97-AF65-F5344CB8AC3E}">
        <p14:creationId xmlns:p14="http://schemas.microsoft.com/office/powerpoint/2010/main" val="28329152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r>
              <a:rPr lang="en-GB" dirty="0" smtClean="0"/>
              <a:t>The Website…</a:t>
            </a:r>
            <a:endParaRPr lang="en-GB" dirty="0"/>
          </a:p>
        </p:txBody>
      </p:sp>
      <p:sp>
        <p:nvSpPr>
          <p:cNvPr id="9" name="Content Placeholder 8"/>
          <p:cNvSpPr>
            <a:spLocks noGrp="1"/>
          </p:cNvSpPr>
          <p:nvPr>
            <p:ph sz="half" idx="2"/>
          </p:nvPr>
        </p:nvSpPr>
        <p:spPr/>
        <p:txBody>
          <a:bodyPr>
            <a:normAutofit lnSpcReduction="10000"/>
          </a:bodyPr>
          <a:lstStyle/>
          <a:p>
            <a:r>
              <a:rPr lang="en-GB" dirty="0" smtClean="0"/>
              <a:t>You will be able to  access;</a:t>
            </a:r>
          </a:p>
          <a:p>
            <a:pPr marL="137160" indent="0">
              <a:buNone/>
            </a:pPr>
            <a:endParaRPr lang="en-GB" dirty="0" smtClean="0"/>
          </a:p>
          <a:p>
            <a:r>
              <a:rPr lang="en-GB" sz="2000" dirty="0" smtClean="0"/>
              <a:t>Your child’s class page with updates on learning and homework</a:t>
            </a:r>
          </a:p>
          <a:p>
            <a:r>
              <a:rPr lang="en-GB" sz="2000" dirty="0" smtClean="0"/>
              <a:t>School calendar</a:t>
            </a:r>
          </a:p>
          <a:p>
            <a:r>
              <a:rPr lang="en-GB" sz="2000" dirty="0" smtClean="0"/>
              <a:t>Whole school events</a:t>
            </a:r>
          </a:p>
          <a:p>
            <a:r>
              <a:rPr lang="en-GB" sz="2000" dirty="0" smtClean="0"/>
              <a:t>Policies</a:t>
            </a:r>
          </a:p>
          <a:p>
            <a:r>
              <a:rPr lang="en-GB" sz="2000" dirty="0" smtClean="0"/>
              <a:t>Newsletters</a:t>
            </a:r>
          </a:p>
          <a:p>
            <a:r>
              <a:rPr lang="en-GB" sz="2000" dirty="0" smtClean="0"/>
              <a:t>Updates</a:t>
            </a:r>
          </a:p>
          <a:p>
            <a:r>
              <a:rPr lang="en-GB" sz="2000" dirty="0" smtClean="0"/>
              <a:t>Safeguarding and E-Safety</a:t>
            </a:r>
          </a:p>
        </p:txBody>
      </p:sp>
      <p:pic>
        <p:nvPicPr>
          <p:cNvPr id="10" name="Content Placeholder 9">
            <a:hlinkClick r:id="rId2"/>
          </p:cNvPr>
          <p:cNvPicPr>
            <a:picLocks noGrp="1" noChangeAspect="1"/>
          </p:cNvPicPr>
          <p:nvPr>
            <p:ph sz="half" idx="1"/>
          </p:nvPr>
        </p:nvPicPr>
        <p:blipFill rotWithShape="1">
          <a:blip r:embed="rId3"/>
          <a:srcRect l="3874" t="12797" r="21966" b="6487"/>
          <a:stretch/>
        </p:blipFill>
        <p:spPr>
          <a:xfrm>
            <a:off x="107504" y="2348880"/>
            <a:ext cx="4353936" cy="2664296"/>
          </a:xfrm>
          <a:prstGeom prst="rect">
            <a:avLst/>
          </a:prstGeom>
        </p:spPr>
      </p:pic>
    </p:spTree>
    <p:extLst>
      <p:ext uri="{BB962C8B-B14F-4D97-AF65-F5344CB8AC3E}">
        <p14:creationId xmlns:p14="http://schemas.microsoft.com/office/powerpoint/2010/main" val="32306099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r>
              <a:rPr lang="en-GB" dirty="0" smtClean="0"/>
              <a:t>Important information:</a:t>
            </a:r>
            <a:endParaRPr lang="en-GB" dirty="0"/>
          </a:p>
        </p:txBody>
      </p:sp>
      <p:pic>
        <p:nvPicPr>
          <p:cNvPr id="4" name="Picture 3"/>
          <p:cNvPicPr>
            <a:picLocks noChangeAspect="1"/>
          </p:cNvPicPr>
          <p:nvPr/>
        </p:nvPicPr>
        <p:blipFill rotWithShape="1">
          <a:blip r:embed="rId2"/>
          <a:srcRect l="7386" t="11610" r="21221" b="6688"/>
          <a:stretch/>
        </p:blipFill>
        <p:spPr>
          <a:xfrm>
            <a:off x="465774" y="1268760"/>
            <a:ext cx="7722208" cy="4968552"/>
          </a:xfrm>
          <a:prstGeom prst="rect">
            <a:avLst/>
          </a:prstGeom>
        </p:spPr>
      </p:pic>
      <p:sp>
        <p:nvSpPr>
          <p:cNvPr id="7" name="Left Arrow 6"/>
          <p:cNvSpPr/>
          <p:nvPr/>
        </p:nvSpPr>
        <p:spPr>
          <a:xfrm rot="20963983">
            <a:off x="2987824" y="2564904"/>
            <a:ext cx="936104" cy="21602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Left Arrow 7"/>
          <p:cNvSpPr/>
          <p:nvPr/>
        </p:nvSpPr>
        <p:spPr>
          <a:xfrm rot="20963983">
            <a:off x="2996397" y="2949443"/>
            <a:ext cx="936104" cy="21602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Left Arrow 8"/>
          <p:cNvSpPr/>
          <p:nvPr/>
        </p:nvSpPr>
        <p:spPr>
          <a:xfrm rot="20963983">
            <a:off x="3143721" y="5744761"/>
            <a:ext cx="936104" cy="21602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518335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Open door policy </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Got some news to share? Want to speak about your child’s progress? Come and speak to us or arrange an appointment with the office.</a:t>
            </a:r>
          </a:p>
          <a:p>
            <a:r>
              <a:rPr lang="en-GB" dirty="0" smtClean="0"/>
              <a:t>If you think you are eligible for free school meals, please speak to the office about applying.</a:t>
            </a:r>
            <a:endParaRPr lang="en-GB" dirty="0"/>
          </a:p>
          <a:p>
            <a:r>
              <a:rPr lang="en-GB" dirty="0" smtClean="0"/>
              <a:t>Concerned about a child’s welfare? Speak to our Designated Safeguarding Lead – Miss </a:t>
            </a:r>
            <a:r>
              <a:rPr lang="en-GB" dirty="0" err="1" smtClean="0"/>
              <a:t>Loosemore</a:t>
            </a:r>
            <a:r>
              <a:rPr lang="en-GB" dirty="0" smtClean="0"/>
              <a:t> or Deputy DSL, Mrs Tones.</a:t>
            </a:r>
          </a:p>
          <a:p>
            <a:r>
              <a:rPr lang="en-GB" dirty="0" smtClean="0"/>
              <a:t>Our pastoral team includes ELSA and FIEPS.</a:t>
            </a:r>
          </a:p>
          <a:p>
            <a:r>
              <a:rPr lang="en-GB" dirty="0" smtClean="0"/>
              <a:t>Our </a:t>
            </a:r>
            <a:r>
              <a:rPr lang="en-GB" dirty="0" err="1" smtClean="0"/>
              <a:t>SENCo</a:t>
            </a:r>
            <a:r>
              <a:rPr lang="en-GB" dirty="0" smtClean="0"/>
              <a:t>, Mrs Tones, can signpost you to further support. We are available for support beyond education.</a:t>
            </a:r>
            <a:endParaRPr lang="en-GB" dirty="0"/>
          </a:p>
        </p:txBody>
      </p:sp>
    </p:spTree>
    <p:extLst>
      <p:ext uri="{BB962C8B-B14F-4D97-AF65-F5344CB8AC3E}">
        <p14:creationId xmlns:p14="http://schemas.microsoft.com/office/powerpoint/2010/main" val="32956442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Coming up…</a:t>
            </a:r>
          </a:p>
        </p:txBody>
      </p:sp>
      <p:sp>
        <p:nvSpPr>
          <p:cNvPr id="3" name="Content Placeholder 2"/>
          <p:cNvSpPr>
            <a:spLocks noGrp="1"/>
          </p:cNvSpPr>
          <p:nvPr>
            <p:ph idx="1"/>
          </p:nvPr>
        </p:nvSpPr>
        <p:spPr>
          <a:xfrm>
            <a:off x="107504" y="1268760"/>
            <a:ext cx="8928992" cy="4709160"/>
          </a:xfrm>
        </p:spPr>
        <p:txBody>
          <a:bodyPr>
            <a:normAutofit fontScale="77500" lnSpcReduction="20000"/>
          </a:bodyPr>
          <a:lstStyle/>
          <a:p>
            <a:endParaRPr lang="en-GB" sz="3600" dirty="0" smtClean="0"/>
          </a:p>
          <a:p>
            <a:pPr marL="137160" indent="0">
              <a:buNone/>
            </a:pPr>
            <a:endParaRPr lang="en-GB" sz="3300" dirty="0" smtClean="0"/>
          </a:p>
          <a:p>
            <a:r>
              <a:rPr lang="en-GB" sz="3300" dirty="0" smtClean="0"/>
              <a:t>Macmillan Coffee Morning – 28</a:t>
            </a:r>
            <a:r>
              <a:rPr lang="en-GB" sz="3300" baseline="30000" dirty="0" smtClean="0"/>
              <a:t>th</a:t>
            </a:r>
            <a:r>
              <a:rPr lang="en-GB" sz="3300" dirty="0" smtClean="0"/>
              <a:t> September -  9am</a:t>
            </a:r>
          </a:p>
          <a:p>
            <a:pPr lvl="1"/>
            <a:r>
              <a:rPr lang="en-GB" sz="2900" dirty="0" smtClean="0"/>
              <a:t>Bring a cake!</a:t>
            </a:r>
          </a:p>
          <a:p>
            <a:pPr lvl="1"/>
            <a:r>
              <a:rPr lang="en-GB" sz="2900" dirty="0" smtClean="0"/>
              <a:t>After school cake sale</a:t>
            </a:r>
          </a:p>
          <a:p>
            <a:pPr lvl="1"/>
            <a:r>
              <a:rPr lang="en-GB" sz="2900" dirty="0" smtClean="0"/>
              <a:t>Chance to meet other parents and sign up for </a:t>
            </a:r>
            <a:r>
              <a:rPr lang="en-GB" sz="2900" dirty="0" smtClean="0"/>
              <a:t>volunteering</a:t>
            </a:r>
          </a:p>
          <a:p>
            <a:r>
              <a:rPr lang="en-GB" sz="3600" dirty="0" smtClean="0"/>
              <a:t>Kingswood meeting </a:t>
            </a:r>
            <a:r>
              <a:rPr lang="en-GB" sz="2900" dirty="0" smtClean="0"/>
              <a:t>Monday 1</a:t>
            </a:r>
            <a:r>
              <a:rPr lang="en-GB" sz="2900" baseline="30000" dirty="0" smtClean="0"/>
              <a:t>st</a:t>
            </a:r>
            <a:r>
              <a:rPr lang="en-GB" sz="2900" dirty="0" smtClean="0"/>
              <a:t> October</a:t>
            </a:r>
            <a:endParaRPr lang="en-GB" sz="2900" dirty="0"/>
          </a:p>
          <a:p>
            <a:r>
              <a:rPr lang="en-GB" sz="3600" dirty="0" smtClean="0"/>
              <a:t>English </a:t>
            </a:r>
            <a:r>
              <a:rPr lang="en-GB" sz="3600" dirty="0" smtClean="0"/>
              <a:t>and Maths open evenings</a:t>
            </a:r>
          </a:p>
          <a:p>
            <a:pPr lvl="1"/>
            <a:r>
              <a:rPr lang="en-GB" dirty="0" smtClean="0"/>
              <a:t>English </a:t>
            </a:r>
            <a:r>
              <a:rPr lang="en-GB" dirty="0"/>
              <a:t>– 4</a:t>
            </a:r>
            <a:r>
              <a:rPr lang="en-GB" baseline="30000" dirty="0"/>
              <a:t>th</a:t>
            </a:r>
            <a:r>
              <a:rPr lang="en-GB" dirty="0"/>
              <a:t> October 2018 – 6pm</a:t>
            </a:r>
          </a:p>
          <a:p>
            <a:pPr lvl="1"/>
            <a:r>
              <a:rPr lang="en-GB" dirty="0"/>
              <a:t>Maths - 8</a:t>
            </a:r>
            <a:r>
              <a:rPr lang="en-GB" baseline="30000" dirty="0"/>
              <a:t>th</a:t>
            </a:r>
            <a:r>
              <a:rPr lang="en-GB" dirty="0"/>
              <a:t> November 2018 - 6pm</a:t>
            </a:r>
          </a:p>
          <a:p>
            <a:r>
              <a:rPr lang="en-GB" sz="3600" dirty="0" smtClean="0"/>
              <a:t>INSET day - 19</a:t>
            </a:r>
            <a:r>
              <a:rPr lang="en-GB" sz="3600" baseline="30000" dirty="0" smtClean="0"/>
              <a:t>th</a:t>
            </a:r>
            <a:r>
              <a:rPr lang="en-GB" sz="3600" dirty="0" smtClean="0"/>
              <a:t> October.</a:t>
            </a:r>
          </a:p>
          <a:p>
            <a:r>
              <a:rPr lang="en-GB" sz="3600" dirty="0" smtClean="0"/>
              <a:t>Parent Outcome  - 16</a:t>
            </a:r>
            <a:r>
              <a:rPr lang="en-GB" sz="3600" baseline="30000" dirty="0" smtClean="0"/>
              <a:t>th</a:t>
            </a:r>
            <a:r>
              <a:rPr lang="en-GB" sz="3600" dirty="0" smtClean="0"/>
              <a:t> October 2-2.30pm</a:t>
            </a:r>
            <a:endParaRPr lang="en-GB" sz="3600" dirty="0"/>
          </a:p>
          <a:p>
            <a:endParaRPr lang="en-GB" sz="3600" dirty="0"/>
          </a:p>
        </p:txBody>
      </p:sp>
    </p:spTree>
    <p:extLst>
      <p:ext uri="{BB962C8B-B14F-4D97-AF65-F5344CB8AC3E}">
        <p14:creationId xmlns:p14="http://schemas.microsoft.com/office/powerpoint/2010/main" val="1196995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188640"/>
            <a:ext cx="4536504" cy="61884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9051506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Custom 1">
      <a:dk1>
        <a:srgbClr val="D1282E"/>
      </a:dk1>
      <a:lt1>
        <a:srgbClr val="FFFFFF"/>
      </a:lt1>
      <a:dk2>
        <a:srgbClr val="D1282E"/>
      </a:dk2>
      <a:lt2>
        <a:srgbClr val="C8C8B1"/>
      </a:lt2>
      <a:accent1>
        <a:srgbClr val="00B050"/>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1149</TotalTime>
  <Words>977</Words>
  <Application>Microsoft Office PowerPoint</Application>
  <PresentationFormat>On-screen Show (4:3)</PresentationFormat>
  <Paragraphs>113</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Apex</vt:lpstr>
      <vt:lpstr>Welcome to Asia</vt:lpstr>
      <vt:lpstr>Aim of the today</vt:lpstr>
      <vt:lpstr>Your Year Group team </vt:lpstr>
      <vt:lpstr>Home School Relationship</vt:lpstr>
      <vt:lpstr>PowerPoint Presentation</vt:lpstr>
      <vt:lpstr>What is Home Learning?</vt:lpstr>
      <vt:lpstr>Topic Home Learning</vt:lpstr>
      <vt:lpstr>End of Topic Outcome</vt:lpstr>
      <vt:lpstr>Systems and Routines</vt:lpstr>
      <vt:lpstr>Our Creative Curriculum</vt:lpstr>
      <vt:lpstr>So far…</vt:lpstr>
      <vt:lpstr>PowerPoint Presentation</vt:lpstr>
      <vt:lpstr>PowerPoint Presentation</vt:lpstr>
      <vt:lpstr>Open door policy </vt:lpstr>
      <vt:lpstr>Coming up…</vt:lpstr>
      <vt:lpstr>PowerPoint Presentation</vt:lpstr>
    </vt:vector>
  </TitlesOfParts>
  <Company>Merdon Junior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__</dc:title>
  <dc:creator>Jo Walker</dc:creator>
  <cp:lastModifiedBy>jenny Holyoak</cp:lastModifiedBy>
  <cp:revision>59</cp:revision>
  <cp:lastPrinted>2014-09-15T09:09:32Z</cp:lastPrinted>
  <dcterms:created xsi:type="dcterms:W3CDTF">2014-09-15T07:23:02Z</dcterms:created>
  <dcterms:modified xsi:type="dcterms:W3CDTF">2018-09-21T14:04:03Z</dcterms:modified>
</cp:coreProperties>
</file>