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85" r:id="rId2"/>
    <p:sldId id="262" r:id="rId3"/>
    <p:sldId id="263" r:id="rId4"/>
    <p:sldId id="264" r:id="rId5"/>
    <p:sldId id="265" r:id="rId6"/>
    <p:sldId id="266" r:id="rId7"/>
    <p:sldId id="267" r:id="rId8"/>
    <p:sldId id="268" r:id="rId9"/>
    <p:sldId id="269" r:id="rId10"/>
    <p:sldId id="270" r:id="rId11"/>
    <p:sldId id="271" r:id="rId12"/>
    <p:sldId id="275" r:id="rId13"/>
    <p:sldId id="272" r:id="rId14"/>
    <p:sldId id="273" r:id="rId15"/>
    <p:sldId id="274" r:id="rId16"/>
    <p:sldId id="277" r:id="rId17"/>
    <p:sldId id="276" r:id="rId18"/>
    <p:sldId id="261" r:id="rId19"/>
    <p:sldId id="282" r:id="rId20"/>
    <p:sldId id="283" r:id="rId21"/>
    <p:sldId id="284" r:id="rId22"/>
    <p:sldId id="27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F389D-82FF-4DB8-B691-02C6411B83AF}" type="datetimeFigureOut">
              <a:rPr lang="en-GB" smtClean="0"/>
              <a:t>01/04/2020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7C2CBD-7BD6-4327-AA4B-F4BBEFF75A44}" type="slidenum">
              <a:rPr lang="en-GB" smtClean="0"/>
              <a:t>‹#›</a:t>
            </a:fld>
            <a:endParaRPr lang="en-GB"/>
          </a:p>
        </p:txBody>
      </p:sp>
    </p:spTree>
    <p:extLst>
      <p:ext uri="{BB962C8B-B14F-4D97-AF65-F5344CB8AC3E}">
        <p14:creationId xmlns:p14="http://schemas.microsoft.com/office/powerpoint/2010/main" val="1194372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009A4BF-993F-446D-B174-5A1133BB52DA}" type="slidenum">
              <a:rPr lang="en-US" smtClean="0"/>
              <a:pPr>
                <a:defRPr/>
              </a:pPr>
              <a:t>1</a:t>
            </a:fld>
            <a:endParaRPr lang="en-US" dirty="0"/>
          </a:p>
        </p:txBody>
      </p:sp>
    </p:spTree>
    <p:extLst>
      <p:ext uri="{BB962C8B-B14F-4D97-AF65-F5344CB8AC3E}">
        <p14:creationId xmlns:p14="http://schemas.microsoft.com/office/powerpoint/2010/main" val="28169618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1AD5082-6326-4299-80AE-D9179EBA1B90}" type="datetimeFigureOut">
              <a:rPr lang="en-GB" smtClean="0"/>
              <a:t>01/04/2020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3772168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AD5082-6326-4299-80AE-D9179EBA1B90}" type="datetimeFigureOut">
              <a:rPr lang="en-GB" smtClean="0"/>
              <a:t>01/04/2020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4253700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AD5082-6326-4299-80AE-D9179EBA1B90}" type="datetimeFigureOut">
              <a:rPr lang="en-GB" smtClean="0"/>
              <a:t>01/04/2020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18914849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1AD5082-6326-4299-80AE-D9179EBA1B90}" type="datetimeFigureOut">
              <a:rPr lang="en-GB" smtClean="0"/>
              <a:t>01/04/2020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3365536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1AD5082-6326-4299-80AE-D9179EBA1B90}" type="datetimeFigureOut">
              <a:rPr lang="en-GB" smtClean="0"/>
              <a:t>01/04/2020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215324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1AD5082-6326-4299-80AE-D9179EBA1B90}" type="datetimeFigureOut">
              <a:rPr lang="en-GB" smtClean="0"/>
              <a:t>01/04/2020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348764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AD5082-6326-4299-80AE-D9179EBA1B90}" type="datetimeFigureOut">
              <a:rPr lang="en-GB" smtClean="0"/>
              <a:t>01/04/2020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4187892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AD5082-6326-4299-80AE-D9179EBA1B90}" type="datetimeFigureOut">
              <a:rPr lang="en-GB" smtClean="0"/>
              <a:t>01/04/2020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3551305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AD5082-6326-4299-80AE-D9179EBA1B90}" type="datetimeFigureOut">
              <a:rPr lang="en-GB" smtClean="0"/>
              <a:t>01/04/2020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584474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AD5082-6326-4299-80AE-D9179EBA1B90}" type="datetimeFigureOut">
              <a:rPr lang="en-GB" smtClean="0"/>
              <a:t>01/04/2020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3230975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AD5082-6326-4299-80AE-D9179EBA1B90}" type="datetimeFigureOut">
              <a:rPr lang="en-GB" smtClean="0"/>
              <a:t>01/04/2020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2AA5D-27FE-4926-A7D9-8D2CB5FDCE87}" type="slidenum">
              <a:rPr lang="en-GB" smtClean="0"/>
              <a:t>‹#›</a:t>
            </a:fld>
            <a:endParaRPr lang="en-GB"/>
          </a:p>
        </p:txBody>
      </p:sp>
    </p:spTree>
    <p:extLst>
      <p:ext uri="{BB962C8B-B14F-4D97-AF65-F5344CB8AC3E}">
        <p14:creationId xmlns:p14="http://schemas.microsoft.com/office/powerpoint/2010/main" val="1497646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AD5082-6326-4299-80AE-D9179EBA1B90}" type="datetimeFigureOut">
              <a:rPr lang="en-GB" smtClean="0"/>
              <a:t>01/04/2020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2AA5D-27FE-4926-A7D9-8D2CB5FDCE87}" type="slidenum">
              <a:rPr lang="en-GB" smtClean="0"/>
              <a:t>‹#›</a:t>
            </a:fld>
            <a:endParaRPr lang="en-GB"/>
          </a:p>
        </p:txBody>
      </p:sp>
    </p:spTree>
    <p:extLst>
      <p:ext uri="{BB962C8B-B14F-4D97-AF65-F5344CB8AC3E}">
        <p14:creationId xmlns:p14="http://schemas.microsoft.com/office/powerpoint/2010/main" val="14544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1524000" y="0"/>
            <a:ext cx="9167700" cy="6885384"/>
            <a:chOff x="0" y="0"/>
            <a:chExt cx="9167700" cy="6885384"/>
          </a:xfrm>
        </p:grpSpPr>
        <p:pic>
          <p:nvPicPr>
            <p:cNvPr id="3074" name="Picture 2" descr="cover-slide"/>
            <p:cNvPicPr>
              <a:picLocks noChangeAspect="1" noChangeArrowheads="1"/>
            </p:cNvPicPr>
            <p:nvPr/>
          </p:nvPicPr>
          <p:blipFill rotWithShape="1">
            <a:blip r:embed="rId3" cstate="print"/>
            <a:srcRect l="916"/>
            <a:stretch/>
          </p:blipFill>
          <p:spPr bwMode="auto">
            <a:xfrm>
              <a:off x="0" y="0"/>
              <a:ext cx="9167700" cy="6885384"/>
            </a:xfrm>
            <a:prstGeom prst="rect">
              <a:avLst/>
            </a:prstGeom>
            <a:noFill/>
            <a:ln w="9525">
              <a:noFill/>
              <a:miter lim="800000"/>
              <a:headEnd/>
              <a:tailEnd/>
            </a:ln>
          </p:spPr>
        </p:pic>
        <p:pic>
          <p:nvPicPr>
            <p:cNvPr id="3" name="Picture 2" descr="cover-slide"/>
            <p:cNvPicPr>
              <a:picLocks noChangeAspect="1" noChangeArrowheads="1"/>
            </p:cNvPicPr>
            <p:nvPr/>
          </p:nvPicPr>
          <p:blipFill rotWithShape="1">
            <a:blip r:embed="rId3" cstate="print"/>
            <a:srcRect l="36224" t="73499" r="31489" b="2351"/>
            <a:stretch/>
          </p:blipFill>
          <p:spPr bwMode="auto">
            <a:xfrm>
              <a:off x="6012160" y="5040560"/>
              <a:ext cx="2952328" cy="1656184"/>
            </a:xfrm>
            <a:prstGeom prst="rect">
              <a:avLst/>
            </a:prstGeom>
            <a:noFill/>
            <a:ln w="9525">
              <a:noFill/>
              <a:miter lim="800000"/>
              <a:headEnd/>
              <a:tailEnd/>
            </a:ln>
          </p:spPr>
        </p:pic>
        <p:pic>
          <p:nvPicPr>
            <p:cNvPr id="4" name="Picture 3" descr="cover-slide"/>
            <p:cNvPicPr>
              <a:picLocks noChangeAspect="1" noChangeArrowheads="1"/>
            </p:cNvPicPr>
            <p:nvPr/>
          </p:nvPicPr>
          <p:blipFill rotWithShape="1">
            <a:blip r:embed="rId3" cstate="print"/>
            <a:srcRect l="36224" t="73499" r="31489" b="2351"/>
            <a:stretch/>
          </p:blipFill>
          <p:spPr bwMode="auto">
            <a:xfrm>
              <a:off x="470085" y="586602"/>
              <a:ext cx="7632848" cy="2585263"/>
            </a:xfrm>
            <a:prstGeom prst="rect">
              <a:avLst/>
            </a:prstGeom>
            <a:noFill/>
            <a:ln w="9525">
              <a:noFill/>
              <a:miter lim="800000"/>
              <a:headEnd/>
              <a:tailEnd/>
            </a:ln>
          </p:spPr>
        </p:pic>
        <p:sp>
          <p:nvSpPr>
            <p:cNvPr id="2" name="TextBox 1"/>
            <p:cNvSpPr txBox="1"/>
            <p:nvPr/>
          </p:nvSpPr>
          <p:spPr>
            <a:xfrm>
              <a:off x="557354" y="444485"/>
              <a:ext cx="8076692" cy="2431435"/>
            </a:xfrm>
            <a:prstGeom prst="rect">
              <a:avLst/>
            </a:prstGeom>
            <a:noFill/>
          </p:spPr>
          <p:txBody>
            <a:bodyPr wrap="square" rtlCol="0">
              <a:spAutoFit/>
            </a:bodyPr>
            <a:lstStyle/>
            <a:p>
              <a:r>
                <a:rPr lang="en-GB" sz="3200" dirty="0">
                  <a:solidFill>
                    <a:schemeClr val="bg1"/>
                  </a:solidFill>
                  <a:latin typeface="KG Small Town Southern Girl" panose="02000505000000020004" pitchFamily="2" charset="0"/>
                </a:rPr>
                <a:t>We’re Solent Mind, your local mental health charity.</a:t>
              </a:r>
            </a:p>
            <a:p>
              <a:endParaRPr lang="en-GB" dirty="0">
                <a:solidFill>
                  <a:schemeClr val="bg1"/>
                </a:solidFill>
                <a:latin typeface="KG Small Town Southern Girl" panose="02000505000000020004" pitchFamily="2" charset="0"/>
              </a:endParaRPr>
            </a:p>
            <a:p>
              <a:r>
                <a:rPr lang="en-GB" sz="3200" dirty="0">
                  <a:solidFill>
                    <a:schemeClr val="bg1"/>
                  </a:solidFill>
                  <a:latin typeface="KG Small Town Southern Girl" panose="02000505000000020004" pitchFamily="2" charset="0"/>
                </a:rPr>
                <a:t>We’re here to make sure anyone with a mental health problem has somewhere to turn for advice and support. </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37912" y="5085184"/>
              <a:ext cx="1982560" cy="1548875"/>
            </a:xfrm>
            <a:prstGeom prst="rect">
              <a:avLst/>
            </a:prstGeom>
          </p:spPr>
        </p:pic>
      </p:grpSp>
    </p:spTree>
    <p:extLst>
      <p:ext uri="{BB962C8B-B14F-4D97-AF65-F5344CB8AC3E}">
        <p14:creationId xmlns:p14="http://schemas.microsoft.com/office/powerpoint/2010/main" val="3689064890"/>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ttp://www.everymomentcounts.org/up_img/MH-Day-Poster-1_sm.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82592" y="206062"/>
            <a:ext cx="5924281" cy="6516710"/>
          </a:xfrm>
          <a:prstGeom prst="rect">
            <a:avLst/>
          </a:prstGeom>
          <a:noFill/>
          <a:ln>
            <a:noFill/>
          </a:ln>
        </p:spPr>
      </p:pic>
    </p:spTree>
    <p:extLst>
      <p:ext uri="{BB962C8B-B14F-4D97-AF65-F5344CB8AC3E}">
        <p14:creationId xmlns:p14="http://schemas.microsoft.com/office/powerpoint/2010/main" val="4265467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i="1" dirty="0" smtClean="0">
                <a:solidFill>
                  <a:srgbClr val="002060"/>
                </a:solidFill>
                <a:latin typeface="KG Small Town Southern Girl" panose="02000505000000020004" pitchFamily="2" charset="0"/>
              </a:rPr>
              <a:t>Listen to someone else's ideas about your thoughts</a:t>
            </a:r>
            <a:r>
              <a:rPr lang="en-GB" b="1" i="1" dirty="0" smtClean="0"/>
              <a:t/>
            </a:r>
            <a:br>
              <a:rPr lang="en-GB" b="1" i="1" dirty="0" smtClean="0"/>
            </a:br>
            <a:endParaRPr lang="en-GB" dirty="0"/>
          </a:p>
        </p:txBody>
      </p:sp>
      <p:sp>
        <p:nvSpPr>
          <p:cNvPr id="3" name="Content Placeholder 2"/>
          <p:cNvSpPr>
            <a:spLocks noGrp="1"/>
          </p:cNvSpPr>
          <p:nvPr>
            <p:ph idx="1"/>
          </p:nvPr>
        </p:nvSpPr>
        <p:spPr/>
        <p:txBody>
          <a:bodyPr/>
          <a:lstStyle/>
          <a:p>
            <a:r>
              <a:rPr lang="en-GB" dirty="0" smtClean="0">
                <a:latin typeface="Street Corner" panose="02000400000000000000" pitchFamily="2" charset="0"/>
              </a:rPr>
              <a:t>Talking about </a:t>
            </a:r>
            <a:r>
              <a:rPr lang="en-GB" dirty="0">
                <a:latin typeface="Street Corner" panose="02000400000000000000" pitchFamily="2" charset="0"/>
              </a:rPr>
              <a:t>your problems with </a:t>
            </a:r>
            <a:r>
              <a:rPr lang="en-GB" dirty="0" smtClean="0">
                <a:latin typeface="Street Corner" panose="02000400000000000000" pitchFamily="2" charset="0"/>
              </a:rPr>
              <a:t>a family member can </a:t>
            </a:r>
            <a:r>
              <a:rPr lang="en-GB" dirty="0">
                <a:latin typeface="Street Corner" panose="02000400000000000000" pitchFamily="2" charset="0"/>
              </a:rPr>
              <a:t>help you get ideas about new ways of dealing with your problem or </a:t>
            </a:r>
            <a:r>
              <a:rPr lang="en-GB" dirty="0" smtClean="0">
                <a:latin typeface="Street Corner" panose="02000400000000000000" pitchFamily="2" charset="0"/>
              </a:rPr>
              <a:t>worries. </a:t>
            </a:r>
            <a:r>
              <a:rPr lang="en-GB" dirty="0">
                <a:latin typeface="Street Corner" panose="02000400000000000000" pitchFamily="2" charset="0"/>
              </a:rPr>
              <a:t>Sharing your thoughts can also help you feel calmer and listened to</a:t>
            </a:r>
            <a:r>
              <a:rPr lang="en-GB" dirty="0" smtClean="0">
                <a:latin typeface="Street Corner" panose="02000400000000000000" pitchFamily="2" charset="0"/>
              </a:rPr>
              <a:t>.</a:t>
            </a:r>
          </a:p>
          <a:p>
            <a:endParaRPr lang="en-GB" dirty="0"/>
          </a:p>
          <a:p>
            <a:endParaRPr lang="en-GB" dirty="0"/>
          </a:p>
          <a:p>
            <a:endParaRPr lang="en-GB" dirty="0"/>
          </a:p>
        </p:txBody>
      </p:sp>
      <p:pic>
        <p:nvPicPr>
          <p:cNvPr id="4" name="Picture 3" descr="http://northkentmind.co.uk/wp-content/uploads/2015/01/wheel-for-main-page-250x251.jpg"/>
          <p:cNvPicPr/>
          <p:nvPr/>
        </p:nvPicPr>
        <p:blipFill>
          <a:blip r:embed="rId2">
            <a:extLst>
              <a:ext uri="{28A0092B-C50C-407E-A947-70E740481C1C}">
                <a14:useLocalDpi xmlns:a14="http://schemas.microsoft.com/office/drawing/2010/main" val="0"/>
              </a:ext>
            </a:extLst>
          </a:blip>
          <a:srcRect/>
          <a:stretch>
            <a:fillRect/>
          </a:stretch>
        </p:blipFill>
        <p:spPr bwMode="auto">
          <a:xfrm>
            <a:off x="3863663" y="3309870"/>
            <a:ext cx="3410084" cy="3207711"/>
          </a:xfrm>
          <a:prstGeom prst="rect">
            <a:avLst/>
          </a:prstGeom>
          <a:noFill/>
          <a:ln>
            <a:noFill/>
          </a:ln>
        </p:spPr>
      </p:pic>
    </p:spTree>
    <p:extLst>
      <p:ext uri="{BB962C8B-B14F-4D97-AF65-F5344CB8AC3E}">
        <p14:creationId xmlns:p14="http://schemas.microsoft.com/office/powerpoint/2010/main" val="3990158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solidFill>
                  <a:srgbClr val="002060"/>
                </a:solidFill>
                <a:latin typeface="KG Small Town Southern Girl" panose="02000505000000020004" pitchFamily="2" charset="0"/>
              </a:rPr>
              <a:t>Be active</a:t>
            </a:r>
            <a:r>
              <a:rPr lang="en-GB" b="1" i="1" dirty="0"/>
              <a:t/>
            </a:r>
            <a:br>
              <a:rPr lang="en-GB" b="1" i="1" dirty="0"/>
            </a:br>
            <a:endParaRPr lang="en-GB" dirty="0"/>
          </a:p>
        </p:txBody>
      </p:sp>
      <p:sp>
        <p:nvSpPr>
          <p:cNvPr id="3" name="Content Placeholder 2"/>
          <p:cNvSpPr>
            <a:spLocks noGrp="1"/>
          </p:cNvSpPr>
          <p:nvPr>
            <p:ph idx="1"/>
          </p:nvPr>
        </p:nvSpPr>
        <p:spPr/>
        <p:txBody>
          <a:bodyPr/>
          <a:lstStyle/>
          <a:p>
            <a:r>
              <a:rPr lang="en-GB" dirty="0">
                <a:latin typeface="Street Corner" panose="02000400000000000000" pitchFamily="2" charset="0"/>
              </a:rPr>
              <a:t>Physical activity can help you feel calmer, stronger, and better able to deal with emotional stresses. Try something you enjoy e.g. walking the dog, </a:t>
            </a:r>
            <a:r>
              <a:rPr lang="en-GB" smtClean="0">
                <a:latin typeface="Street Corner" panose="02000400000000000000" pitchFamily="2" charset="0"/>
              </a:rPr>
              <a:t>dancing, gardening</a:t>
            </a:r>
            <a:r>
              <a:rPr lang="en-GB" dirty="0" smtClean="0">
                <a:latin typeface="Street Corner" panose="02000400000000000000" pitchFamily="2" charset="0"/>
              </a:rPr>
              <a:t>.</a:t>
            </a:r>
          </a:p>
          <a:p>
            <a:endParaRPr lang="en-GB" dirty="0"/>
          </a:p>
          <a:p>
            <a:endParaRPr lang="en-GB" dirty="0"/>
          </a:p>
          <a:p>
            <a:endParaRPr lang="en-GB" dirty="0"/>
          </a:p>
        </p:txBody>
      </p:sp>
      <p:pic>
        <p:nvPicPr>
          <p:cNvPr id="4" name="Picture 3" descr="https://www.dur.ac.uk/images/wolfson.institute/Suziweb/Themes/THA/THA_Main1.jpg"/>
          <p:cNvPicPr/>
          <p:nvPr/>
        </p:nvPicPr>
        <p:blipFill>
          <a:blip r:embed="rId2">
            <a:extLst>
              <a:ext uri="{28A0092B-C50C-407E-A947-70E740481C1C}">
                <a14:useLocalDpi xmlns:a14="http://schemas.microsoft.com/office/drawing/2010/main" val="0"/>
              </a:ext>
            </a:extLst>
          </a:blip>
          <a:srcRect/>
          <a:stretch>
            <a:fillRect/>
          </a:stretch>
        </p:blipFill>
        <p:spPr bwMode="auto">
          <a:xfrm>
            <a:off x="3653307" y="3766064"/>
            <a:ext cx="4267200" cy="2828925"/>
          </a:xfrm>
          <a:prstGeom prst="rect">
            <a:avLst/>
          </a:prstGeom>
          <a:noFill/>
          <a:ln>
            <a:noFill/>
          </a:ln>
        </p:spPr>
      </p:pic>
    </p:spTree>
    <p:extLst>
      <p:ext uri="{BB962C8B-B14F-4D97-AF65-F5344CB8AC3E}">
        <p14:creationId xmlns:p14="http://schemas.microsoft.com/office/powerpoint/2010/main" val="187633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solidFill>
                  <a:srgbClr val="002060"/>
                </a:solidFill>
                <a:latin typeface="KG Small Town Southern Girl" panose="02000505000000020004" pitchFamily="2" charset="0"/>
              </a:rPr>
              <a:t>List your achievements</a:t>
            </a:r>
            <a:r>
              <a:rPr lang="en-GB" b="1" i="1" dirty="0"/>
              <a:t/>
            </a:r>
            <a:br>
              <a:rPr lang="en-GB" b="1" i="1" dirty="0"/>
            </a:br>
            <a:endParaRPr lang="en-GB" dirty="0"/>
          </a:p>
        </p:txBody>
      </p:sp>
      <p:sp>
        <p:nvSpPr>
          <p:cNvPr id="3" name="Content Placeholder 2"/>
          <p:cNvSpPr>
            <a:spLocks noGrp="1"/>
          </p:cNvSpPr>
          <p:nvPr>
            <p:ph idx="1"/>
          </p:nvPr>
        </p:nvSpPr>
        <p:spPr/>
        <p:txBody>
          <a:bodyPr/>
          <a:lstStyle/>
          <a:p>
            <a:r>
              <a:rPr lang="en-GB" dirty="0">
                <a:latin typeface="Street Corner" panose="02000400000000000000" pitchFamily="2" charset="0"/>
              </a:rPr>
              <a:t>When you have done something you feel proud of, write it down. Remember to include the everyday tasks, like shopping, or preparing a meal. When you feel stressed, read the list to give yourself a boost</a:t>
            </a:r>
            <a:r>
              <a:rPr lang="en-GB" dirty="0" smtClean="0">
                <a:latin typeface="Street Corner" panose="02000400000000000000" pitchFamily="2" charset="0"/>
              </a:rPr>
              <a:t>.</a:t>
            </a:r>
          </a:p>
          <a:p>
            <a:endParaRPr lang="en-GB" dirty="0"/>
          </a:p>
          <a:p>
            <a:endParaRPr lang="en-GB" dirty="0"/>
          </a:p>
          <a:p>
            <a:endParaRPr lang="en-GB" dirty="0"/>
          </a:p>
        </p:txBody>
      </p:sp>
      <p:pic>
        <p:nvPicPr>
          <p:cNvPr id="4" name="Picture 3" descr="http://www.look-after-you.co.uk/wp-content/uploads/2014/10/suzy-wellbeing.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92957" y="3258355"/>
            <a:ext cx="3606085" cy="3374265"/>
          </a:xfrm>
          <a:prstGeom prst="rect">
            <a:avLst/>
          </a:prstGeom>
          <a:noFill/>
          <a:ln>
            <a:noFill/>
          </a:ln>
        </p:spPr>
      </p:pic>
    </p:spTree>
    <p:extLst>
      <p:ext uri="{BB962C8B-B14F-4D97-AF65-F5344CB8AC3E}">
        <p14:creationId xmlns:p14="http://schemas.microsoft.com/office/powerpoint/2010/main" val="2482470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solidFill>
                  <a:srgbClr val="002060"/>
                </a:solidFill>
                <a:latin typeface="KG Small Town Southern Girl" panose="02000505000000020004" pitchFamily="2" charset="0"/>
              </a:rPr>
              <a:t>Take a regular break</a:t>
            </a:r>
            <a:r>
              <a:rPr lang="en-GB" b="1" i="1" dirty="0"/>
              <a:t/>
            </a:r>
            <a:br>
              <a:rPr lang="en-GB" b="1" i="1" dirty="0"/>
            </a:br>
            <a:endParaRPr lang="en-GB" dirty="0"/>
          </a:p>
        </p:txBody>
      </p:sp>
      <p:sp>
        <p:nvSpPr>
          <p:cNvPr id="3" name="Content Placeholder 2"/>
          <p:cNvSpPr>
            <a:spLocks noGrp="1"/>
          </p:cNvSpPr>
          <p:nvPr>
            <p:ph idx="1"/>
          </p:nvPr>
        </p:nvSpPr>
        <p:spPr/>
        <p:txBody>
          <a:bodyPr/>
          <a:lstStyle/>
          <a:p>
            <a:r>
              <a:rPr lang="en-GB" dirty="0">
                <a:latin typeface="Street Corner" panose="02000400000000000000" pitchFamily="2" charset="0"/>
              </a:rPr>
              <a:t>Give yourself a brief break when you feel things are getting on top of you – get a hot drink or a glass of water </a:t>
            </a:r>
            <a:endParaRPr lang="en-GB" dirty="0" smtClean="0">
              <a:latin typeface="Street Corner" panose="02000400000000000000" pitchFamily="2" charset="0"/>
            </a:endParaRPr>
          </a:p>
          <a:p>
            <a:endParaRPr lang="en-GB" dirty="0"/>
          </a:p>
        </p:txBody>
      </p:sp>
      <p:pic>
        <p:nvPicPr>
          <p:cNvPr id="4" name="Picture 3" descr="http://www.theuglygreencouch.com/wp-content/uploads/2013/05/remember-to-have-fun.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56175" y="3011912"/>
            <a:ext cx="3409950" cy="3409950"/>
          </a:xfrm>
          <a:prstGeom prst="rect">
            <a:avLst/>
          </a:prstGeom>
          <a:noFill/>
          <a:ln>
            <a:noFill/>
          </a:ln>
        </p:spPr>
      </p:pic>
    </p:spTree>
    <p:extLst>
      <p:ext uri="{BB962C8B-B14F-4D97-AF65-F5344CB8AC3E}">
        <p14:creationId xmlns:p14="http://schemas.microsoft.com/office/powerpoint/2010/main" val="4110114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solidFill>
                  <a:srgbClr val="002060"/>
                </a:solidFill>
                <a:latin typeface="KG Small Town Southern Girl" panose="02000505000000020004" pitchFamily="2" charset="0"/>
              </a:rPr>
              <a:t>Take control</a:t>
            </a:r>
            <a:r>
              <a:rPr lang="en-GB" b="1" i="1" dirty="0"/>
              <a:t/>
            </a:r>
            <a:br>
              <a:rPr lang="en-GB" b="1" i="1" dirty="0"/>
            </a:br>
            <a:endParaRPr lang="en-GB" dirty="0"/>
          </a:p>
        </p:txBody>
      </p:sp>
      <p:sp>
        <p:nvSpPr>
          <p:cNvPr id="3" name="Content Placeholder 2"/>
          <p:cNvSpPr>
            <a:spLocks noGrp="1"/>
          </p:cNvSpPr>
          <p:nvPr>
            <p:ph idx="1"/>
          </p:nvPr>
        </p:nvSpPr>
        <p:spPr/>
        <p:txBody>
          <a:bodyPr/>
          <a:lstStyle/>
          <a:p>
            <a:r>
              <a:rPr lang="en-GB" dirty="0">
                <a:latin typeface="Street Corner" panose="02000400000000000000" pitchFamily="2" charset="0"/>
              </a:rPr>
              <a:t>Get started by doing one task you feel you can manage; for example, making an appointment or doing the dishes</a:t>
            </a:r>
            <a:r>
              <a:rPr lang="en-GB" dirty="0" smtClean="0">
                <a:latin typeface="Street Corner" panose="02000400000000000000" pitchFamily="2" charset="0"/>
              </a:rPr>
              <a:t>.</a:t>
            </a:r>
          </a:p>
          <a:p>
            <a:endParaRPr lang="en-GB" dirty="0"/>
          </a:p>
          <a:p>
            <a:endParaRPr lang="en-GB" dirty="0"/>
          </a:p>
          <a:p>
            <a:endParaRPr lang="en-GB" dirty="0"/>
          </a:p>
        </p:txBody>
      </p:sp>
      <p:pic>
        <p:nvPicPr>
          <p:cNvPr id="4" name="Picture 3" descr="https://lovelloydsblog.files.wordpress.com/2014/05/exam-stress.jpg"/>
          <p:cNvPicPr/>
          <p:nvPr/>
        </p:nvPicPr>
        <p:blipFill>
          <a:blip r:embed="rId2">
            <a:extLst>
              <a:ext uri="{28A0092B-C50C-407E-A947-70E740481C1C}">
                <a14:useLocalDpi xmlns:a14="http://schemas.microsoft.com/office/drawing/2010/main" val="0"/>
              </a:ext>
            </a:extLst>
          </a:blip>
          <a:srcRect/>
          <a:stretch>
            <a:fillRect/>
          </a:stretch>
        </p:blipFill>
        <p:spPr bwMode="auto">
          <a:xfrm>
            <a:off x="3685571" y="3322347"/>
            <a:ext cx="4048125" cy="2686050"/>
          </a:xfrm>
          <a:prstGeom prst="rect">
            <a:avLst/>
          </a:prstGeom>
          <a:noFill/>
          <a:ln>
            <a:noFill/>
          </a:ln>
        </p:spPr>
      </p:pic>
    </p:spTree>
    <p:extLst>
      <p:ext uri="{BB962C8B-B14F-4D97-AF65-F5344CB8AC3E}">
        <p14:creationId xmlns:p14="http://schemas.microsoft.com/office/powerpoint/2010/main" val="448090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solidFill>
                  <a:srgbClr val="002060"/>
                </a:solidFill>
                <a:latin typeface="KG Small Town Southern Girl" panose="02000505000000020004" pitchFamily="2" charset="0"/>
              </a:rPr>
              <a:t>Get organised</a:t>
            </a:r>
            <a:r>
              <a:rPr lang="en-GB" b="1" i="1" dirty="0"/>
              <a:t/>
            </a:r>
            <a:br>
              <a:rPr lang="en-GB" b="1" i="1" dirty="0"/>
            </a:br>
            <a:endParaRPr lang="en-GB" dirty="0"/>
          </a:p>
        </p:txBody>
      </p:sp>
      <p:sp>
        <p:nvSpPr>
          <p:cNvPr id="3" name="Content Placeholder 2"/>
          <p:cNvSpPr>
            <a:spLocks noGrp="1"/>
          </p:cNvSpPr>
          <p:nvPr>
            <p:ph idx="1"/>
          </p:nvPr>
        </p:nvSpPr>
        <p:spPr/>
        <p:txBody>
          <a:bodyPr/>
          <a:lstStyle/>
          <a:p>
            <a:r>
              <a:rPr lang="en-GB" dirty="0">
                <a:latin typeface="Street Corner" panose="02000400000000000000" pitchFamily="2" charset="0"/>
              </a:rPr>
              <a:t>Make a list of jobs; tackle one task at a time; alternate dull tasks with interesting </a:t>
            </a:r>
            <a:r>
              <a:rPr lang="en-GB" dirty="0" smtClean="0">
                <a:latin typeface="Street Corner" panose="02000400000000000000" pitchFamily="2" charset="0"/>
              </a:rPr>
              <a:t>ones</a:t>
            </a:r>
          </a:p>
          <a:p>
            <a:endParaRPr lang="en-GB" dirty="0"/>
          </a:p>
          <a:p>
            <a:endParaRPr lang="en-GB" dirty="0"/>
          </a:p>
        </p:txBody>
      </p:sp>
      <p:pic>
        <p:nvPicPr>
          <p:cNvPr id="4" name="Picture 3" descr="http://static1.squarespace.com/static/52a223c1e4b0d93290b8152e/t/52d44e16e4b07e1353e7b5e5/1389645336020/bookworm+bookstore.png"/>
          <p:cNvPicPr/>
          <p:nvPr/>
        </p:nvPicPr>
        <p:blipFill>
          <a:blip r:embed="rId2">
            <a:extLst>
              <a:ext uri="{28A0092B-C50C-407E-A947-70E740481C1C}">
                <a14:useLocalDpi xmlns:a14="http://schemas.microsoft.com/office/drawing/2010/main" val="0"/>
              </a:ext>
            </a:extLst>
          </a:blip>
          <a:srcRect/>
          <a:stretch>
            <a:fillRect/>
          </a:stretch>
        </p:blipFill>
        <p:spPr bwMode="auto">
          <a:xfrm>
            <a:off x="4131972" y="2485623"/>
            <a:ext cx="3928056" cy="4005329"/>
          </a:xfrm>
          <a:prstGeom prst="rect">
            <a:avLst/>
          </a:prstGeom>
          <a:noFill/>
          <a:ln>
            <a:noFill/>
          </a:ln>
        </p:spPr>
      </p:pic>
    </p:spTree>
    <p:extLst>
      <p:ext uri="{BB962C8B-B14F-4D97-AF65-F5344CB8AC3E}">
        <p14:creationId xmlns:p14="http://schemas.microsoft.com/office/powerpoint/2010/main" val="834010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solidFill>
                  <a:srgbClr val="002060"/>
                </a:solidFill>
                <a:latin typeface="KG Small Town Southern Girl" panose="02000505000000020004" pitchFamily="2" charset="0"/>
              </a:rPr>
              <a:t>Sort out your worries</a:t>
            </a:r>
            <a:r>
              <a:rPr lang="en-GB" b="1" i="1" dirty="0"/>
              <a:t/>
            </a:r>
            <a:br>
              <a:rPr lang="en-GB" b="1" i="1" dirty="0"/>
            </a:br>
            <a:endParaRPr lang="en-GB" dirty="0"/>
          </a:p>
        </p:txBody>
      </p:sp>
      <p:sp>
        <p:nvSpPr>
          <p:cNvPr id="3" name="Content Placeholder 2"/>
          <p:cNvSpPr>
            <a:spLocks noGrp="1"/>
          </p:cNvSpPr>
          <p:nvPr>
            <p:ph idx="1"/>
          </p:nvPr>
        </p:nvSpPr>
        <p:spPr/>
        <p:txBody>
          <a:bodyPr/>
          <a:lstStyle/>
          <a:p>
            <a:r>
              <a:rPr lang="en-GB" dirty="0">
                <a:latin typeface="Street Corner" panose="02000400000000000000" pitchFamily="2" charset="0"/>
              </a:rPr>
              <a:t>Divide them into those that you can do something about (either now or soon) and those that you can’t.</a:t>
            </a:r>
          </a:p>
          <a:p>
            <a:endParaRPr lang="en-GB" dirty="0"/>
          </a:p>
        </p:txBody>
      </p:sp>
      <p:pic>
        <p:nvPicPr>
          <p:cNvPr id="9218" name="Picture 2" descr="Image result for sort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1391" y="2568793"/>
            <a:ext cx="3574379" cy="2865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266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solidFill>
                  <a:srgbClr val="002060"/>
                </a:solidFill>
                <a:latin typeface="KG Small Town Southern Girl" panose="02000505000000020004" pitchFamily="2" charset="0"/>
              </a:rPr>
              <a:t>Find out what triggers your </a:t>
            </a:r>
            <a:r>
              <a:rPr lang="en-GB" b="1" i="1" dirty="0" smtClean="0">
                <a:solidFill>
                  <a:srgbClr val="002060"/>
                </a:solidFill>
                <a:latin typeface="KG Small Town Southern Girl" panose="02000505000000020004" pitchFamily="2" charset="0"/>
              </a:rPr>
              <a:t>worries and thoughts</a:t>
            </a:r>
            <a:endParaRPr lang="en-GB" b="1" i="1" dirty="0">
              <a:solidFill>
                <a:srgbClr val="002060"/>
              </a:solidFill>
              <a:latin typeface="KG Small Town Southern Girl" panose="02000505000000020004" pitchFamily="2" charset="0"/>
            </a:endParaRPr>
          </a:p>
        </p:txBody>
      </p:sp>
      <p:sp>
        <p:nvSpPr>
          <p:cNvPr id="3" name="Content Placeholder 2"/>
          <p:cNvSpPr>
            <a:spLocks noGrp="1"/>
          </p:cNvSpPr>
          <p:nvPr>
            <p:ph idx="1"/>
          </p:nvPr>
        </p:nvSpPr>
        <p:spPr/>
        <p:txBody>
          <a:bodyPr/>
          <a:lstStyle/>
          <a:p>
            <a:r>
              <a:rPr lang="en-GB" dirty="0">
                <a:latin typeface="Street Corner" panose="02000400000000000000" pitchFamily="2" charset="0"/>
              </a:rPr>
              <a:t>You can then think about what you can stop doing or change to be able to manage the triggers better.</a:t>
            </a:r>
          </a:p>
          <a:p>
            <a:endParaRPr lang="en-GB" dirty="0"/>
          </a:p>
        </p:txBody>
      </p:sp>
      <p:pic>
        <p:nvPicPr>
          <p:cNvPr id="8200" name="Picture 8" descr="Image result for peoples though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1056" y="3606084"/>
            <a:ext cx="3267075"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016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KG Small Town Southern Girl" panose="02000505000000020004" pitchFamily="2" charset="0"/>
              </a:rPr>
              <a:t>Things to do in your day</a:t>
            </a:r>
            <a:endParaRPr lang="en-GB" dirty="0">
              <a:solidFill>
                <a:srgbClr val="002060"/>
              </a:solidFill>
              <a:latin typeface="KG Small Town Southern Girl" panose="02000505000000020004" pitchFamily="2" charset="0"/>
            </a:endParaRPr>
          </a:p>
        </p:txBody>
      </p:sp>
      <p:sp>
        <p:nvSpPr>
          <p:cNvPr id="3" name="Content Placeholder 2"/>
          <p:cNvSpPr>
            <a:spLocks noGrp="1"/>
          </p:cNvSpPr>
          <p:nvPr>
            <p:ph idx="1"/>
          </p:nvPr>
        </p:nvSpPr>
        <p:spPr/>
        <p:txBody>
          <a:bodyPr>
            <a:normAutofit fontScale="62500" lnSpcReduction="20000"/>
          </a:bodyPr>
          <a:lstStyle/>
          <a:p>
            <a:r>
              <a:rPr lang="en-GB" dirty="0" smtClean="0">
                <a:latin typeface="Street Corner" panose="02000400000000000000" pitchFamily="2" charset="0"/>
              </a:rPr>
              <a:t>Learning</a:t>
            </a:r>
          </a:p>
          <a:p>
            <a:r>
              <a:rPr lang="en-GB" dirty="0" smtClean="0">
                <a:latin typeface="Street Corner" panose="02000400000000000000" pitchFamily="2" charset="0"/>
              </a:rPr>
              <a:t>Open the window and take some big deep breaths and feel the sun on your face</a:t>
            </a:r>
          </a:p>
          <a:p>
            <a:r>
              <a:rPr lang="en-GB" dirty="0" smtClean="0">
                <a:latin typeface="Street Corner" panose="02000400000000000000" pitchFamily="2" charset="0"/>
              </a:rPr>
              <a:t>Reading</a:t>
            </a:r>
          </a:p>
          <a:p>
            <a:r>
              <a:rPr lang="en-GB" dirty="0" smtClean="0">
                <a:latin typeface="Street Corner" panose="02000400000000000000" pitchFamily="2" charset="0"/>
              </a:rPr>
              <a:t>Gardening</a:t>
            </a:r>
          </a:p>
          <a:p>
            <a:r>
              <a:rPr lang="en-GB" dirty="0" smtClean="0">
                <a:latin typeface="Street Corner" panose="02000400000000000000" pitchFamily="2" charset="0"/>
              </a:rPr>
              <a:t>Cooking/baking for your family</a:t>
            </a:r>
          </a:p>
          <a:p>
            <a:r>
              <a:rPr lang="en-GB" dirty="0" smtClean="0">
                <a:latin typeface="Street Corner" panose="02000400000000000000" pitchFamily="2" charset="0"/>
              </a:rPr>
              <a:t>Going out for 1 piece of exercise per day</a:t>
            </a:r>
          </a:p>
          <a:p>
            <a:r>
              <a:rPr lang="en-GB" dirty="0" smtClean="0">
                <a:latin typeface="Street Corner" panose="02000400000000000000" pitchFamily="2" charset="0"/>
              </a:rPr>
              <a:t>P.E- (Joe Wicks is a good one 9am every week day on </a:t>
            </a:r>
            <a:r>
              <a:rPr lang="en-GB" dirty="0" err="1" smtClean="0">
                <a:latin typeface="Street Corner" panose="02000400000000000000" pitchFamily="2" charset="0"/>
              </a:rPr>
              <a:t>Youtube</a:t>
            </a:r>
            <a:r>
              <a:rPr lang="en-GB" dirty="0" smtClean="0">
                <a:latin typeface="Street Corner" panose="02000400000000000000" pitchFamily="2" charset="0"/>
              </a:rPr>
              <a:t>)</a:t>
            </a:r>
          </a:p>
          <a:p>
            <a:r>
              <a:rPr lang="en-GB" dirty="0" smtClean="0">
                <a:latin typeface="Street Corner" panose="02000400000000000000" pitchFamily="2" charset="0"/>
              </a:rPr>
              <a:t>Cooking</a:t>
            </a:r>
          </a:p>
          <a:p>
            <a:r>
              <a:rPr lang="en-GB" dirty="0" smtClean="0">
                <a:latin typeface="Street Corner" panose="02000400000000000000" pitchFamily="2" charset="0"/>
              </a:rPr>
              <a:t>Tidying up and doing small jobs for your family around the house</a:t>
            </a:r>
          </a:p>
          <a:p>
            <a:r>
              <a:rPr lang="en-GB" dirty="0" smtClean="0">
                <a:latin typeface="Street Corner" panose="02000400000000000000" pitchFamily="2" charset="0"/>
              </a:rPr>
              <a:t>Being creative</a:t>
            </a:r>
          </a:p>
          <a:p>
            <a:r>
              <a:rPr lang="en-GB" dirty="0" smtClean="0">
                <a:latin typeface="Street Corner" panose="02000400000000000000" pitchFamily="2" charset="0"/>
              </a:rPr>
              <a:t>Quiet time watching a film or TV programme</a:t>
            </a:r>
          </a:p>
          <a:p>
            <a:r>
              <a:rPr lang="en-GB" dirty="0" smtClean="0">
                <a:latin typeface="Street Corner" panose="02000400000000000000" pitchFamily="2" charset="0"/>
              </a:rPr>
              <a:t>Having a dance and sing</a:t>
            </a:r>
          </a:p>
          <a:p>
            <a:r>
              <a:rPr lang="en-GB" dirty="0" smtClean="0">
                <a:latin typeface="Street Corner" panose="02000400000000000000" pitchFamily="2" charset="0"/>
              </a:rPr>
              <a:t>Listening to your favourite music or and audio book</a:t>
            </a:r>
          </a:p>
        </p:txBody>
      </p:sp>
      <p:pic>
        <p:nvPicPr>
          <p:cNvPr id="4" name="Picture 3" descr="http://wrightrobinson.co.uk/wp-content/uploads/2014/01/music_notes_stock_by_bassgeisha-d3h9mpv.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26463" y="5178743"/>
            <a:ext cx="2153124" cy="694024"/>
          </a:xfrm>
          <a:prstGeom prst="rect">
            <a:avLst/>
          </a:prstGeom>
          <a:noFill/>
          <a:ln>
            <a:noFill/>
          </a:ln>
        </p:spPr>
      </p:pic>
      <p:pic>
        <p:nvPicPr>
          <p:cNvPr id="5" name="Picture 4" descr="http://www2.palomar.edu/pages/reading/files/2015/09/keep-calm-and-love-reading-64.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30366" y="1854938"/>
            <a:ext cx="1549221" cy="1950881"/>
          </a:xfrm>
          <a:prstGeom prst="rect">
            <a:avLst/>
          </a:prstGeom>
          <a:noFill/>
          <a:ln>
            <a:noFill/>
          </a:ln>
        </p:spPr>
      </p:pic>
    </p:spTree>
    <p:extLst>
      <p:ext uri="{BB962C8B-B14F-4D97-AF65-F5344CB8AC3E}">
        <p14:creationId xmlns:p14="http://schemas.microsoft.com/office/powerpoint/2010/main" val="4201492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https://media.licdn.com/media/p/7/000/1f9/0f7/2a95e0b.pn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10515600" cy="3015456"/>
          </a:xfrm>
          <a:prstGeom prst="rect">
            <a:avLst/>
          </a:prstGeom>
          <a:noFill/>
          <a:ln>
            <a:noFill/>
          </a:ln>
        </p:spPr>
      </p:pic>
    </p:spTree>
    <p:extLst>
      <p:ext uri="{BB962C8B-B14F-4D97-AF65-F5344CB8AC3E}">
        <p14:creationId xmlns:p14="http://schemas.microsoft.com/office/powerpoint/2010/main" val="802098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KG Small Town Southern Girl" panose="02000505000000020004" pitchFamily="2" charset="0"/>
              </a:rPr>
              <a:t>5 Things to make sure you are doing</a:t>
            </a:r>
            <a:endParaRPr lang="en-GB" dirty="0">
              <a:solidFill>
                <a:srgbClr val="002060"/>
              </a:solidFill>
              <a:latin typeface="KG Small Town Southern Girl" panose="02000505000000020004" pitchFamily="2" charset="0"/>
            </a:endParaRPr>
          </a:p>
        </p:txBody>
      </p:sp>
      <p:sp>
        <p:nvSpPr>
          <p:cNvPr id="3" name="Content Placeholder 2"/>
          <p:cNvSpPr>
            <a:spLocks noGrp="1"/>
          </p:cNvSpPr>
          <p:nvPr>
            <p:ph idx="1"/>
          </p:nvPr>
        </p:nvSpPr>
        <p:spPr/>
        <p:txBody>
          <a:bodyPr/>
          <a:lstStyle/>
          <a:p>
            <a:r>
              <a:rPr lang="en-GB" dirty="0" smtClean="0">
                <a:latin typeface="Street Corner" panose="02000400000000000000" pitchFamily="2" charset="0"/>
              </a:rPr>
              <a:t>Eating well</a:t>
            </a:r>
          </a:p>
          <a:p>
            <a:r>
              <a:rPr lang="en-GB" dirty="0" smtClean="0">
                <a:latin typeface="Street Corner" panose="02000400000000000000" pitchFamily="2" charset="0"/>
              </a:rPr>
              <a:t>Having a good nights sleep</a:t>
            </a:r>
          </a:p>
          <a:p>
            <a:r>
              <a:rPr lang="en-GB" dirty="0" smtClean="0">
                <a:latin typeface="Street Corner" panose="02000400000000000000" pitchFamily="2" charset="0"/>
              </a:rPr>
              <a:t>Exercising every day</a:t>
            </a:r>
          </a:p>
          <a:p>
            <a:r>
              <a:rPr lang="en-GB" dirty="0" smtClean="0">
                <a:latin typeface="Street Corner" panose="02000400000000000000" pitchFamily="2" charset="0"/>
              </a:rPr>
              <a:t>Talking to your family about your worries, thoughts and feelings</a:t>
            </a:r>
          </a:p>
          <a:p>
            <a:r>
              <a:rPr lang="en-GB" dirty="0" smtClean="0">
                <a:latin typeface="Street Corner" panose="02000400000000000000" pitchFamily="2" charset="0"/>
              </a:rPr>
              <a:t>Drinking water and staying hydrated</a:t>
            </a:r>
          </a:p>
          <a:p>
            <a:endParaRPr lang="en-GB" dirty="0"/>
          </a:p>
        </p:txBody>
      </p:sp>
      <p:pic>
        <p:nvPicPr>
          <p:cNvPr id="4" name="Picture 3" descr="http://www.kathrynmarsden.com/uploads/3/0/9/2/3092088/7080516_orig.jpg"/>
          <p:cNvPicPr/>
          <p:nvPr/>
        </p:nvPicPr>
        <p:blipFill>
          <a:blip r:embed="rId2">
            <a:extLst>
              <a:ext uri="{28A0092B-C50C-407E-A947-70E740481C1C}">
                <a14:useLocalDpi xmlns:a14="http://schemas.microsoft.com/office/drawing/2010/main" val="0"/>
              </a:ext>
            </a:extLst>
          </a:blip>
          <a:srcRect/>
          <a:stretch>
            <a:fillRect/>
          </a:stretch>
        </p:blipFill>
        <p:spPr bwMode="auto">
          <a:xfrm>
            <a:off x="7160654" y="1304491"/>
            <a:ext cx="3547592" cy="2069773"/>
          </a:xfrm>
          <a:prstGeom prst="rect">
            <a:avLst/>
          </a:prstGeom>
          <a:noFill/>
          <a:ln>
            <a:noFill/>
          </a:ln>
        </p:spPr>
      </p:pic>
      <p:pic>
        <p:nvPicPr>
          <p:cNvPr id="5" name="Picture 4" descr="https://cdn.psychologytoday.com/sites/default/files/styles/article-inline-half/public/blogs/89897/2013/02/118217-116548.jpg?itok=l0oBPM16"/>
          <p:cNvPicPr/>
          <p:nvPr/>
        </p:nvPicPr>
        <p:blipFill>
          <a:blip r:embed="rId3" cstate="print"/>
          <a:srcRect/>
          <a:stretch>
            <a:fillRect/>
          </a:stretch>
        </p:blipFill>
        <p:spPr bwMode="auto">
          <a:xfrm>
            <a:off x="838200" y="4636281"/>
            <a:ext cx="3051810" cy="2041525"/>
          </a:xfrm>
          <a:prstGeom prst="rect">
            <a:avLst/>
          </a:prstGeom>
          <a:noFill/>
          <a:ln w="9525">
            <a:noFill/>
            <a:miter lim="800000"/>
            <a:headEnd/>
            <a:tailEnd/>
          </a:ln>
        </p:spPr>
      </p:pic>
      <p:pic>
        <p:nvPicPr>
          <p:cNvPr id="6" name="Picture 5" descr="https://encrypted-tbn3.gstatic.com/images?q=tbn:ANd9GcTGKjzkcKExmuwlUs_IN4MVFUWv71DOT478gWJrCoYUcn9a4W1o5Q"/>
          <p:cNvPicPr/>
          <p:nvPr/>
        </p:nvPicPr>
        <p:blipFill>
          <a:blip r:embed="rId4">
            <a:extLst>
              <a:ext uri="{28A0092B-C50C-407E-A947-70E740481C1C}">
                <a14:useLocalDpi xmlns:a14="http://schemas.microsoft.com/office/drawing/2010/main" val="0"/>
              </a:ext>
            </a:extLst>
          </a:blip>
          <a:srcRect/>
          <a:stretch>
            <a:fillRect/>
          </a:stretch>
        </p:blipFill>
        <p:spPr bwMode="auto">
          <a:xfrm>
            <a:off x="4267789" y="4615988"/>
            <a:ext cx="3249219" cy="2082108"/>
          </a:xfrm>
          <a:prstGeom prst="rect">
            <a:avLst/>
          </a:prstGeom>
          <a:noFill/>
          <a:ln>
            <a:noFill/>
          </a:ln>
        </p:spPr>
      </p:pic>
      <p:pic>
        <p:nvPicPr>
          <p:cNvPr id="7" name="Picture 6" descr="http://www.prevention.com/sites/prevention.com/files/styles/slideshow-desktop/public/static/01-intro-COMP-3070403.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78472" y="4654907"/>
            <a:ext cx="2313864" cy="2004271"/>
          </a:xfrm>
          <a:prstGeom prst="rect">
            <a:avLst/>
          </a:prstGeom>
          <a:noFill/>
          <a:ln>
            <a:noFill/>
          </a:ln>
        </p:spPr>
      </p:pic>
    </p:spTree>
    <p:extLst>
      <p:ext uri="{BB962C8B-B14F-4D97-AF65-F5344CB8AC3E}">
        <p14:creationId xmlns:p14="http://schemas.microsoft.com/office/powerpoint/2010/main" val="1133921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latin typeface="Street Corner" panose="02000400000000000000" pitchFamily="2" charset="0"/>
              </a:rPr>
              <a:t>Imagine </a:t>
            </a:r>
            <a:r>
              <a:rPr lang="en-GB" dirty="0" smtClean="0">
                <a:latin typeface="Street Corner" panose="02000400000000000000" pitchFamily="2" charset="0"/>
              </a:rPr>
              <a:t>yourself </a:t>
            </a:r>
            <a:r>
              <a:rPr lang="en-GB" dirty="0">
                <a:latin typeface="Street Corner" panose="02000400000000000000" pitchFamily="2" charset="0"/>
              </a:rPr>
              <a:t>as a Superhero </a:t>
            </a:r>
          </a:p>
          <a:p>
            <a:r>
              <a:rPr lang="en-GB" dirty="0">
                <a:latin typeface="Street Corner" panose="02000400000000000000" pitchFamily="2" charset="0"/>
              </a:rPr>
              <a:t>Dress up as your favourite superhero for the day, it will make you feel strong and able to cope with anything.</a:t>
            </a:r>
          </a:p>
          <a:p>
            <a:endParaRPr lang="en-GB" dirty="0"/>
          </a:p>
        </p:txBody>
      </p:sp>
      <p:sp>
        <p:nvSpPr>
          <p:cNvPr id="4" name="Rectangle 3"/>
          <p:cNvSpPr/>
          <p:nvPr/>
        </p:nvSpPr>
        <p:spPr>
          <a:xfrm>
            <a:off x="838200" y="489398"/>
            <a:ext cx="10515600" cy="1409617"/>
          </a:xfrm>
          <a:prstGeom prst="rect">
            <a:avLst/>
          </a:prstGeom>
        </p:spPr>
        <p:txBody>
          <a:bodyPr wrap="square">
            <a:spAutoFit/>
          </a:bodyPr>
          <a:lstStyle/>
          <a:p>
            <a:pPr algn="just">
              <a:lnSpc>
                <a:spcPct val="107000"/>
              </a:lnSpc>
              <a:spcAft>
                <a:spcPts val="800"/>
              </a:spcAft>
            </a:pPr>
            <a:r>
              <a:rPr lang="en-GB" sz="4000" dirty="0" smtClean="0">
                <a:solidFill>
                  <a:srgbClr val="002060"/>
                </a:solidFill>
                <a:effectLst/>
                <a:latin typeface="KG Small Town Southern Girl" panose="02000505000000020004" pitchFamily="2" charset="0"/>
                <a:ea typeface="Calibri" panose="020F0502020204030204" pitchFamily="34" charset="0"/>
                <a:cs typeface="Times New Roman" panose="02020603050405020304" pitchFamily="18" charset="0"/>
              </a:rPr>
              <a:t>Remember there are fun practical things you can do to help you cope staying inside, have a look at these:</a:t>
            </a:r>
            <a:endParaRPr lang="en-GB" sz="4000" dirty="0">
              <a:solidFill>
                <a:srgbClr val="002060"/>
              </a:solidFill>
              <a:effectLst/>
              <a:latin typeface="KG Small Town Southern Girl" panose="02000505000000020004" pitchFamily="2" charset="0"/>
              <a:ea typeface="Calibri" panose="020F0502020204030204" pitchFamily="34" charset="0"/>
              <a:cs typeface="Times New Roman" panose="02020603050405020304" pitchFamily="18" charset="0"/>
            </a:endParaRPr>
          </a:p>
        </p:txBody>
      </p:sp>
      <p:pic>
        <p:nvPicPr>
          <p:cNvPr id="5" name="Picture 4" descr="Picture"/>
          <p:cNvPicPr/>
          <p:nvPr/>
        </p:nvPicPr>
        <p:blipFill>
          <a:blip r:embed="rId2" cstate="print"/>
          <a:srcRect/>
          <a:stretch>
            <a:fillRect/>
          </a:stretch>
        </p:blipFill>
        <p:spPr bwMode="auto">
          <a:xfrm>
            <a:off x="3026536" y="3451539"/>
            <a:ext cx="4662152" cy="3258354"/>
          </a:xfrm>
          <a:prstGeom prst="rect">
            <a:avLst/>
          </a:prstGeom>
          <a:noFill/>
          <a:ln w="9525">
            <a:noFill/>
            <a:miter lim="800000"/>
            <a:headEnd/>
            <a:tailEnd/>
          </a:ln>
        </p:spPr>
      </p:pic>
    </p:spTree>
    <p:extLst>
      <p:ext uri="{BB962C8B-B14F-4D97-AF65-F5344CB8AC3E}">
        <p14:creationId xmlns:p14="http://schemas.microsoft.com/office/powerpoint/2010/main" val="2829389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KG Small Town Southern Girl" panose="02000505000000020004" pitchFamily="2" charset="0"/>
              </a:rPr>
              <a:t>Instant coping boxes/ Self soothe boxes</a:t>
            </a:r>
            <a:r>
              <a:rPr lang="en-GB" dirty="0"/>
              <a:t/>
            </a:r>
            <a:br>
              <a:rPr lang="en-GB" dirty="0"/>
            </a:br>
            <a:endParaRPr lang="en-GB" dirty="0"/>
          </a:p>
        </p:txBody>
      </p:sp>
      <p:sp>
        <p:nvSpPr>
          <p:cNvPr id="3" name="Content Placeholder 2"/>
          <p:cNvSpPr>
            <a:spLocks noGrp="1"/>
          </p:cNvSpPr>
          <p:nvPr>
            <p:ph idx="1"/>
          </p:nvPr>
        </p:nvSpPr>
        <p:spPr/>
        <p:txBody>
          <a:bodyPr/>
          <a:lstStyle/>
          <a:p>
            <a:r>
              <a:rPr lang="en-GB" dirty="0">
                <a:latin typeface="Street Corner" panose="02000400000000000000" pitchFamily="2" charset="0"/>
              </a:rPr>
              <a:t>Make </a:t>
            </a:r>
            <a:r>
              <a:rPr lang="en-GB" dirty="0" smtClean="0">
                <a:latin typeface="Street Corner" panose="02000400000000000000" pitchFamily="2" charset="0"/>
              </a:rPr>
              <a:t>yourself a </a:t>
            </a:r>
            <a:r>
              <a:rPr lang="en-GB" dirty="0">
                <a:latin typeface="Street Corner" panose="02000400000000000000" pitchFamily="2" charset="0"/>
              </a:rPr>
              <a:t>comfort box and put all of your favourite things you could use to make yourself happy.  It could be pictures of your friends and family to little keepsakes.</a:t>
            </a:r>
          </a:p>
          <a:p>
            <a:endParaRPr lang="en-GB" dirty="0"/>
          </a:p>
        </p:txBody>
      </p:sp>
      <p:pic>
        <p:nvPicPr>
          <p:cNvPr id="4" name="Picture 3" descr="Picture"/>
          <p:cNvPicPr/>
          <p:nvPr/>
        </p:nvPicPr>
        <p:blipFill>
          <a:blip r:embed="rId2" cstate="print"/>
          <a:srcRect/>
          <a:stretch>
            <a:fillRect/>
          </a:stretch>
        </p:blipFill>
        <p:spPr bwMode="auto">
          <a:xfrm>
            <a:off x="3078052" y="3464417"/>
            <a:ext cx="4610635" cy="3181081"/>
          </a:xfrm>
          <a:prstGeom prst="rect">
            <a:avLst/>
          </a:prstGeom>
          <a:noFill/>
          <a:ln w="9525">
            <a:noFill/>
            <a:miter lim="800000"/>
            <a:headEnd/>
            <a:tailEnd/>
          </a:ln>
        </p:spPr>
      </p:pic>
    </p:spTree>
    <p:extLst>
      <p:ext uri="{BB962C8B-B14F-4D97-AF65-F5344CB8AC3E}">
        <p14:creationId xmlns:p14="http://schemas.microsoft.com/office/powerpoint/2010/main" val="4028626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2060"/>
                </a:solidFill>
                <a:latin typeface="KG Small Town Southern Girl" panose="02000505000000020004" pitchFamily="2" charset="0"/>
              </a:rPr>
              <a:t>FOR PARENTS</a:t>
            </a:r>
            <a:endParaRPr lang="en-GB" dirty="0">
              <a:solidFill>
                <a:srgbClr val="002060"/>
              </a:solidFill>
              <a:latin typeface="KG Small Town Southern Girl" panose="02000505000000020004" pitchFamily="2" charset="0"/>
            </a:endParaRPr>
          </a:p>
        </p:txBody>
      </p:sp>
      <p:sp>
        <p:nvSpPr>
          <p:cNvPr id="3" name="Content Placeholder 2"/>
          <p:cNvSpPr>
            <a:spLocks noGrp="1"/>
          </p:cNvSpPr>
          <p:nvPr>
            <p:ph idx="1"/>
          </p:nvPr>
        </p:nvSpPr>
        <p:spPr/>
        <p:txBody>
          <a:bodyPr/>
          <a:lstStyle/>
          <a:p>
            <a:pPr marL="0" indent="0">
              <a:buNone/>
            </a:pPr>
            <a:endParaRPr lang="en-GB" dirty="0" smtClean="0"/>
          </a:p>
          <a:p>
            <a:pPr marL="0" indent="0" algn="ctr">
              <a:buNone/>
            </a:pPr>
            <a:r>
              <a:rPr lang="en-GB" dirty="0" smtClean="0">
                <a:latin typeface="Street Corner" panose="02000400000000000000" pitchFamily="2" charset="0"/>
              </a:rPr>
              <a:t>Try these small ideas you can use with your children</a:t>
            </a:r>
            <a:endParaRPr lang="en-GB" dirty="0">
              <a:latin typeface="Street Corner" panose="02000400000000000000" pitchFamily="2" charset="0"/>
            </a:endParaRPr>
          </a:p>
        </p:txBody>
      </p:sp>
      <p:pic>
        <p:nvPicPr>
          <p:cNvPr id="3074" name="Picture 2" descr="Image result for idea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6206" y="3257169"/>
            <a:ext cx="4107332" cy="2698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76254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4218" y="-529018"/>
            <a:ext cx="10515600" cy="1325563"/>
          </a:xfrm>
        </p:spPr>
        <p:txBody>
          <a:bodyPr/>
          <a:lstStyle/>
          <a:p>
            <a:endParaRPr lang="en-GB" dirty="0"/>
          </a:p>
        </p:txBody>
      </p:sp>
      <p:sp>
        <p:nvSpPr>
          <p:cNvPr id="3" name="Content Placeholder 2"/>
          <p:cNvSpPr>
            <a:spLocks noGrp="1"/>
          </p:cNvSpPr>
          <p:nvPr>
            <p:ph idx="1"/>
          </p:nvPr>
        </p:nvSpPr>
        <p:spPr>
          <a:xfrm>
            <a:off x="4813852" y="4197764"/>
            <a:ext cx="10515600" cy="4351338"/>
          </a:xfrm>
        </p:spPr>
        <p:txBody>
          <a:bodyPr/>
          <a:lstStyle/>
          <a:p>
            <a:pPr marL="0" indent="0">
              <a:buNone/>
            </a:pPr>
            <a:endParaRPr lang="en-GB" dirty="0"/>
          </a:p>
        </p:txBody>
      </p:sp>
      <p:pic>
        <p:nvPicPr>
          <p:cNvPr id="1025" name="Picture 1" descr="worry-j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5495" y="2715833"/>
            <a:ext cx="2419350" cy="3657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p:cNvSpPr>
            <a:spLocks noChangeArrowheads="1"/>
          </p:cNvSpPr>
          <p:nvPr/>
        </p:nvSpPr>
        <p:spPr bwMode="auto">
          <a:xfrm>
            <a:off x="884997" y="891844"/>
            <a:ext cx="10634041"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3A3A3A"/>
                </a:solidFill>
                <a:effectLst/>
                <a:latin typeface="Open Sans"/>
              </a:rPr>
              <a:t>   </a:t>
            </a:r>
            <a:r>
              <a:rPr kumimoji="0" lang="en-US" altLang="en-US" sz="1400" b="0" i="0" u="none" strike="noStrike" cap="none" normalizeH="0" baseline="0" dirty="0" smtClean="0">
                <a:ln>
                  <a:noFill/>
                </a:ln>
                <a:solidFill>
                  <a:srgbClr val="3A3A3A"/>
                </a:solidFill>
                <a:effectLst/>
                <a:latin typeface="Street Corner" panose="02000400000000000000" pitchFamily="2" charset="0"/>
              </a:rPr>
              <a:t>Create a worry jar with your child. Find a real glass or plastic jar.</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3A3A3A"/>
                </a:solidFill>
                <a:effectLst/>
                <a:latin typeface="Street Corner" panose="02000400000000000000" pitchFamily="2" charset="0"/>
              </a:rPr>
              <a:t> Have your child decorate it (which is the really fun part) and then label it with a name (e.g., ‘Johnny’s Worry Jar’ or ‘My Worry Jar’).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3A3A3A"/>
                </a:solidFill>
                <a:effectLst/>
                <a:latin typeface="Street Corner" panose="02000400000000000000" pitchFamily="2" charset="0"/>
              </a:rPr>
              <a:t>Once the jar is finished, help your child write down all his or her worries in a list on paper.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3A3A3A"/>
                </a:solidFill>
                <a:effectLst/>
                <a:latin typeface="Street Corner" panose="02000400000000000000" pitchFamily="2" charset="0"/>
              </a:rPr>
              <a:t>You and your child can then cut each worry into its own strip of paper. Fold each worry and put it in the jar.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3A3A3A"/>
                </a:solidFill>
                <a:effectLst/>
                <a:latin typeface="Street Corner" panose="02000400000000000000" pitchFamily="2" charset="0"/>
              </a:rPr>
              <a:t>Once all the worries are inside, have your child close the jar.</a:t>
            </a:r>
            <a:endParaRPr kumimoji="0" lang="en-US" altLang="en-US" sz="1800" b="0" i="0" u="none" strike="noStrike" cap="none" normalizeH="0" baseline="0" dirty="0" smtClean="0">
              <a:ln>
                <a:noFill/>
              </a:ln>
              <a:solidFill>
                <a:schemeClr val="tx1"/>
              </a:solidFill>
              <a:effectLst/>
              <a:latin typeface="Street Corner" panose="02000400000000000000" pitchFamily="2" charset="0"/>
            </a:endParaRPr>
          </a:p>
        </p:txBody>
      </p:sp>
    </p:spTree>
    <p:extLst>
      <p:ext uri="{BB962C8B-B14F-4D97-AF65-F5344CB8AC3E}">
        <p14:creationId xmlns:p14="http://schemas.microsoft.com/office/powerpoint/2010/main" val="33396488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fontScale="55000" lnSpcReduction="20000"/>
          </a:bodyPr>
          <a:lstStyle/>
          <a:p>
            <a:r>
              <a:rPr lang="en-GB" b="1" dirty="0">
                <a:latin typeface="Street Corner" panose="02000400000000000000" pitchFamily="2" charset="0"/>
              </a:rPr>
              <a:t>Schedule Worry Time</a:t>
            </a:r>
            <a:endParaRPr lang="en-GB" dirty="0">
              <a:latin typeface="Street Corner" panose="02000400000000000000" pitchFamily="2" charset="0"/>
            </a:endParaRPr>
          </a:p>
          <a:p>
            <a:r>
              <a:rPr lang="en-GB" dirty="0">
                <a:latin typeface="Street Corner" panose="02000400000000000000" pitchFamily="2" charset="0"/>
              </a:rPr>
              <a:t>The next step is to schedule </a:t>
            </a:r>
            <a:r>
              <a:rPr lang="en-GB" b="1" dirty="0">
                <a:latin typeface="Street Corner" panose="02000400000000000000" pitchFamily="2" charset="0"/>
              </a:rPr>
              <a:t>“Worry Time”</a:t>
            </a:r>
            <a:r>
              <a:rPr lang="en-GB" dirty="0">
                <a:latin typeface="Street Corner" panose="02000400000000000000" pitchFamily="2" charset="0"/>
              </a:rPr>
              <a:t>. Worry time is a set time of day when your child has permission and is encouraged to worry as much as he or she wants. This specific time serves as another way to contain the worries. The key is to remember that when worry time is over, you and your child know that the worrying must end for the day.</a:t>
            </a:r>
          </a:p>
          <a:p>
            <a:r>
              <a:rPr lang="en-GB" dirty="0">
                <a:latin typeface="Street Corner" panose="02000400000000000000" pitchFamily="2" charset="0"/>
              </a:rPr>
              <a:t>       Choose 10-15 minutes a day after school or after supper (but not right before bed) and write down when worry time is on the worry jar (e.g., 4 PM to 4:15 PM). You may want to set a timer or alarm to notify your child that worry time has begun. Once worry time starts, your child can open the worry jar, look inside, and proceed to worry all he or she wants. Your child can choose to review all the worries or focus on one or two each day. Depending on the child and your child’s developmental age, worry time can be spent alone or with you. To end worry time, have a timer or alarm sound to indicate that worry time is over for the day. Your child should close the jar to put his or her worries away.</a:t>
            </a:r>
          </a:p>
          <a:p>
            <a:r>
              <a:rPr lang="en-GB" dirty="0">
                <a:latin typeface="Street Corner" panose="02000400000000000000" pitchFamily="2" charset="0"/>
              </a:rPr>
              <a:t>Of course, it is normal for worries to come up at other times during the day. After all, your child may be an expert worrier (like so many of us). If a worry appears at another time, you or your child can write it down and “save the worry” for worry time. That is, remind your child that it is not the right time to worry and he or she can think about the worry at the next worry time.</a:t>
            </a:r>
          </a:p>
          <a:p>
            <a:r>
              <a:rPr lang="en-GB" dirty="0">
                <a:latin typeface="Street Corner" panose="02000400000000000000" pitchFamily="2" charset="0"/>
              </a:rPr>
              <a:t>By using the </a:t>
            </a:r>
            <a:r>
              <a:rPr lang="en-GB" b="1" dirty="0">
                <a:latin typeface="Street Corner" panose="02000400000000000000" pitchFamily="2" charset="0"/>
              </a:rPr>
              <a:t>worry jar</a:t>
            </a:r>
            <a:r>
              <a:rPr lang="en-GB" dirty="0">
                <a:latin typeface="Street Corner" panose="02000400000000000000" pitchFamily="2" charset="0"/>
              </a:rPr>
              <a:t>, at some point your child will likely tell you that he or she is no longer worrying about something he or she had previously put in the jar. This is the exciting part for your child as this discovery represents success at overcoming a worry! Celebrate these moments together and make a big deal out of it. Have your child remove the worry and rip it up.</a:t>
            </a:r>
          </a:p>
          <a:p>
            <a:r>
              <a:rPr lang="en-GB" dirty="0">
                <a:latin typeface="Street Corner" panose="02000400000000000000" pitchFamily="2" charset="0"/>
              </a:rPr>
              <a:t>Similarly, you may also notice that your child decides to skip </a:t>
            </a:r>
            <a:r>
              <a:rPr lang="en-GB" b="1" dirty="0">
                <a:latin typeface="Street Corner" panose="02000400000000000000" pitchFamily="2" charset="0"/>
              </a:rPr>
              <a:t>worry time</a:t>
            </a:r>
            <a:r>
              <a:rPr lang="en-GB" dirty="0">
                <a:latin typeface="Street Corner" panose="02000400000000000000" pitchFamily="2" charset="0"/>
              </a:rPr>
              <a:t> some days as he or she feels they don’t need it. This is another sign of success to be reinforced and </a:t>
            </a:r>
            <a:r>
              <a:rPr lang="en-GB" dirty="0" smtClean="0">
                <a:latin typeface="Street Corner" panose="02000400000000000000" pitchFamily="2" charset="0"/>
              </a:rPr>
              <a:t>recognised</a:t>
            </a:r>
            <a:r>
              <a:rPr lang="en-GB" dirty="0">
                <a:latin typeface="Street Corner" panose="02000400000000000000" pitchFamily="2" charset="0"/>
              </a:rPr>
              <a:t>!</a:t>
            </a:r>
          </a:p>
          <a:p>
            <a:endParaRPr lang="en-GB" dirty="0"/>
          </a:p>
        </p:txBody>
      </p:sp>
    </p:spTree>
    <p:extLst>
      <p:ext uri="{BB962C8B-B14F-4D97-AF65-F5344CB8AC3E}">
        <p14:creationId xmlns:p14="http://schemas.microsoft.com/office/powerpoint/2010/main" val="1738316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lgn="ctr">
              <a:buNone/>
            </a:pPr>
            <a:r>
              <a:rPr lang="en-GB" dirty="0" smtClean="0">
                <a:solidFill>
                  <a:srgbClr val="002060"/>
                </a:solidFill>
                <a:latin typeface="KG Small Town Southern Girl" panose="02000505000000020004" pitchFamily="2" charset="0"/>
              </a:rPr>
              <a:t>Things for you to talk through with your children..</a:t>
            </a:r>
            <a:endParaRPr lang="en-GB" dirty="0">
              <a:solidFill>
                <a:srgbClr val="002060"/>
              </a:solidFill>
              <a:latin typeface="KG Small Town Southern Girl" panose="02000505000000020004" pitchFamily="2" charset="0"/>
            </a:endParaRPr>
          </a:p>
        </p:txBody>
      </p:sp>
      <p:pic>
        <p:nvPicPr>
          <p:cNvPr id="7170" name="Picture 2" descr="Image result for talking through with childr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96990" y="2947240"/>
            <a:ext cx="4516925" cy="300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142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838200" y="365125"/>
            <a:ext cx="10515600" cy="5811838"/>
          </a:xfrm>
        </p:spPr>
        <p:txBody>
          <a:bodyPr>
            <a:normAutofit fontScale="92500" lnSpcReduction="20000"/>
          </a:bodyPr>
          <a:lstStyle/>
          <a:p>
            <a:pPr lvl="0"/>
            <a:endParaRPr lang="en-GB" sz="2000" b="1" dirty="0" smtClean="0">
              <a:latin typeface="Street Corner" panose="02000400000000000000" pitchFamily="2" charset="0"/>
            </a:endParaRPr>
          </a:p>
          <a:p>
            <a:pPr lvl="0"/>
            <a:r>
              <a:rPr lang="en-GB" sz="2000" b="1" dirty="0" smtClean="0">
                <a:latin typeface="Street Corner" panose="02000400000000000000" pitchFamily="2" charset="0"/>
              </a:rPr>
              <a:t>Connect </a:t>
            </a:r>
            <a:r>
              <a:rPr lang="en-GB" sz="2000" b="1" dirty="0">
                <a:latin typeface="Street Corner" panose="02000400000000000000" pitchFamily="2" charset="0"/>
              </a:rPr>
              <a:t>with others.</a:t>
            </a:r>
            <a:r>
              <a:rPr lang="en-GB" sz="2000" dirty="0">
                <a:latin typeface="Street Corner" panose="02000400000000000000" pitchFamily="2" charset="0"/>
              </a:rPr>
              <a:t> Develop and maintain strong relationships with people around you who will support and enrich your life. </a:t>
            </a:r>
            <a:endParaRPr lang="en-GB" sz="2000" dirty="0" smtClean="0">
              <a:latin typeface="Street Corner" panose="02000400000000000000" pitchFamily="2" charset="0"/>
            </a:endParaRPr>
          </a:p>
          <a:p>
            <a:pPr lvl="0"/>
            <a:endParaRPr lang="en-GB" sz="2000" dirty="0" smtClean="0">
              <a:latin typeface="Street Corner" panose="02000400000000000000" pitchFamily="2" charset="0"/>
            </a:endParaRPr>
          </a:p>
          <a:p>
            <a:pPr lvl="0"/>
            <a:endParaRPr lang="en-GB" sz="2000" dirty="0">
              <a:latin typeface="Street Corner" panose="02000400000000000000" pitchFamily="2" charset="0"/>
            </a:endParaRPr>
          </a:p>
          <a:p>
            <a:pPr lvl="0"/>
            <a:r>
              <a:rPr lang="en-GB" sz="2000" b="1" dirty="0">
                <a:latin typeface="Street Corner" panose="02000400000000000000" pitchFamily="2" charset="0"/>
              </a:rPr>
              <a:t>Take time to enjoy.</a:t>
            </a:r>
            <a:r>
              <a:rPr lang="en-GB" sz="2000" dirty="0">
                <a:latin typeface="Street Corner" panose="02000400000000000000" pitchFamily="2" charset="0"/>
              </a:rPr>
              <a:t> Set aside time for activities, hobbies and projects you enjoy. </a:t>
            </a:r>
            <a:endParaRPr lang="en-GB" sz="2000" dirty="0" smtClean="0">
              <a:latin typeface="Street Corner" panose="02000400000000000000" pitchFamily="2" charset="0"/>
            </a:endParaRPr>
          </a:p>
          <a:p>
            <a:pPr lvl="0"/>
            <a:endParaRPr lang="en-GB" sz="2000" dirty="0" smtClean="0">
              <a:latin typeface="Street Corner" panose="02000400000000000000" pitchFamily="2" charset="0"/>
            </a:endParaRPr>
          </a:p>
          <a:p>
            <a:pPr lvl="0"/>
            <a:endParaRPr lang="en-GB" sz="2000" dirty="0">
              <a:latin typeface="Street Corner" panose="02000400000000000000" pitchFamily="2" charset="0"/>
            </a:endParaRPr>
          </a:p>
          <a:p>
            <a:pPr lvl="0"/>
            <a:r>
              <a:rPr lang="en-GB" sz="2000" b="1" dirty="0">
                <a:latin typeface="Street Corner" panose="02000400000000000000" pitchFamily="2" charset="0"/>
              </a:rPr>
              <a:t>Participate and share interests.</a:t>
            </a:r>
            <a:r>
              <a:rPr lang="en-GB" sz="2000" dirty="0">
                <a:latin typeface="Street Corner" panose="02000400000000000000" pitchFamily="2" charset="0"/>
              </a:rPr>
              <a:t> Join a club or group of people who share your interests. </a:t>
            </a:r>
            <a:endParaRPr lang="en-GB" sz="2000" dirty="0" smtClean="0">
              <a:latin typeface="Street Corner" panose="02000400000000000000" pitchFamily="2" charset="0"/>
            </a:endParaRPr>
          </a:p>
          <a:p>
            <a:pPr lvl="0"/>
            <a:endParaRPr lang="en-GB" sz="2000" dirty="0" smtClean="0">
              <a:latin typeface="Street Corner" panose="02000400000000000000" pitchFamily="2" charset="0"/>
            </a:endParaRPr>
          </a:p>
          <a:p>
            <a:pPr lvl="0"/>
            <a:endParaRPr lang="en-GB" sz="2000" dirty="0">
              <a:latin typeface="Street Corner" panose="02000400000000000000" pitchFamily="2" charset="0"/>
            </a:endParaRPr>
          </a:p>
          <a:p>
            <a:pPr lvl="0"/>
            <a:r>
              <a:rPr lang="en-GB" sz="2000" b="1" dirty="0">
                <a:latin typeface="Street Corner" panose="02000400000000000000" pitchFamily="2" charset="0"/>
              </a:rPr>
              <a:t>Contribute to your community.</a:t>
            </a:r>
            <a:r>
              <a:rPr lang="en-GB" sz="2000" dirty="0">
                <a:latin typeface="Street Corner" panose="02000400000000000000" pitchFamily="2" charset="0"/>
              </a:rPr>
              <a:t> Volunteer your time for a cause or issue that you care about</a:t>
            </a:r>
            <a:r>
              <a:rPr lang="en-GB" sz="2000" dirty="0" smtClean="0">
                <a:latin typeface="Street Corner" panose="02000400000000000000" pitchFamily="2" charset="0"/>
              </a:rPr>
              <a:t>.</a:t>
            </a:r>
          </a:p>
          <a:p>
            <a:pPr marL="0" lvl="0" indent="0">
              <a:buNone/>
            </a:pPr>
            <a:endParaRPr lang="en-GB" sz="2000" dirty="0" smtClean="0">
              <a:latin typeface="Street Corner" panose="02000400000000000000" pitchFamily="2" charset="0"/>
            </a:endParaRPr>
          </a:p>
          <a:p>
            <a:pPr lvl="0"/>
            <a:endParaRPr lang="en-GB" sz="2000" dirty="0">
              <a:latin typeface="Street Corner" panose="02000400000000000000" pitchFamily="2" charset="0"/>
            </a:endParaRPr>
          </a:p>
          <a:p>
            <a:pPr lvl="0"/>
            <a:r>
              <a:rPr lang="en-GB" sz="2000" b="1" dirty="0">
                <a:latin typeface="Street Corner" panose="02000400000000000000" pitchFamily="2" charset="0"/>
              </a:rPr>
              <a:t>Take care of yourself. </a:t>
            </a:r>
            <a:r>
              <a:rPr lang="en-GB" sz="2000" dirty="0">
                <a:latin typeface="Street Corner" panose="02000400000000000000" pitchFamily="2" charset="0"/>
              </a:rPr>
              <a:t>Be active and eat well – these help maintain a healthy body. </a:t>
            </a:r>
            <a:endParaRPr lang="en-GB" sz="2000" dirty="0" smtClean="0">
              <a:latin typeface="Street Corner" panose="02000400000000000000" pitchFamily="2" charset="0"/>
            </a:endParaRPr>
          </a:p>
          <a:p>
            <a:pPr lvl="0"/>
            <a:endParaRPr lang="en-GB" sz="2000" dirty="0" smtClean="0">
              <a:latin typeface="Street Corner" panose="02000400000000000000" pitchFamily="2" charset="0"/>
            </a:endParaRPr>
          </a:p>
          <a:p>
            <a:pPr lvl="0"/>
            <a:endParaRPr lang="en-GB" sz="2000" dirty="0">
              <a:latin typeface="Street Corner" panose="02000400000000000000" pitchFamily="2" charset="0"/>
            </a:endParaRPr>
          </a:p>
          <a:p>
            <a:pPr lvl="0"/>
            <a:r>
              <a:rPr lang="en-GB" sz="2000" b="1" dirty="0">
                <a:latin typeface="Street Corner" panose="02000400000000000000" pitchFamily="2" charset="0"/>
              </a:rPr>
              <a:t>Challenge yourself.</a:t>
            </a:r>
            <a:r>
              <a:rPr lang="en-GB" sz="2000" dirty="0">
                <a:latin typeface="Street Corner" panose="02000400000000000000" pitchFamily="2" charset="0"/>
              </a:rPr>
              <a:t> Learn a new skill or take on a challenge to meet a goal. </a:t>
            </a:r>
            <a:endParaRPr lang="en-GB" sz="2000" dirty="0" smtClean="0">
              <a:latin typeface="Street Corner" panose="02000400000000000000" pitchFamily="2" charset="0"/>
            </a:endParaRPr>
          </a:p>
          <a:p>
            <a:pPr lvl="0"/>
            <a:endParaRPr lang="en-GB" sz="2000" dirty="0"/>
          </a:p>
          <a:p>
            <a:endParaRPr lang="en-GB" dirty="0"/>
          </a:p>
        </p:txBody>
      </p:sp>
    </p:spTree>
    <p:extLst>
      <p:ext uri="{BB962C8B-B14F-4D97-AF65-F5344CB8AC3E}">
        <p14:creationId xmlns:p14="http://schemas.microsoft.com/office/powerpoint/2010/main" val="1456669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708338" y="592428"/>
            <a:ext cx="10645462" cy="5584535"/>
          </a:xfrm>
        </p:spPr>
        <p:txBody>
          <a:bodyPr>
            <a:normAutofit fontScale="92500" lnSpcReduction="10000"/>
          </a:bodyPr>
          <a:lstStyle/>
          <a:p>
            <a:pPr lvl="0"/>
            <a:r>
              <a:rPr lang="en-GB" sz="1900" b="1" dirty="0">
                <a:latin typeface="Street Corner" panose="02000400000000000000" pitchFamily="2" charset="0"/>
              </a:rPr>
              <a:t>Challenge yourself.</a:t>
            </a:r>
            <a:r>
              <a:rPr lang="en-GB" sz="1900" dirty="0">
                <a:latin typeface="Street Corner" panose="02000400000000000000" pitchFamily="2" charset="0"/>
              </a:rPr>
              <a:t> Learn a new skill or take on a challenge to meet a goal. </a:t>
            </a:r>
          </a:p>
          <a:p>
            <a:pPr lvl="0"/>
            <a:endParaRPr lang="en-GB" sz="1900" b="1" dirty="0" smtClean="0">
              <a:latin typeface="Street Corner" panose="02000400000000000000" pitchFamily="2" charset="0"/>
            </a:endParaRPr>
          </a:p>
          <a:p>
            <a:pPr lvl="0"/>
            <a:endParaRPr lang="en-GB" sz="1900" b="1" dirty="0" smtClean="0">
              <a:latin typeface="Street Corner" panose="02000400000000000000" pitchFamily="2" charset="0"/>
            </a:endParaRPr>
          </a:p>
          <a:p>
            <a:pPr lvl="0"/>
            <a:r>
              <a:rPr lang="en-GB" sz="1900" b="1" dirty="0" smtClean="0">
                <a:latin typeface="Street Corner" panose="02000400000000000000" pitchFamily="2" charset="0"/>
              </a:rPr>
              <a:t>Deal </a:t>
            </a:r>
            <a:r>
              <a:rPr lang="en-GB" sz="1900" b="1" dirty="0">
                <a:latin typeface="Street Corner" panose="02000400000000000000" pitchFamily="2" charset="0"/>
              </a:rPr>
              <a:t>with </a:t>
            </a:r>
            <a:r>
              <a:rPr lang="en-GB" sz="1900" b="1" dirty="0" smtClean="0">
                <a:latin typeface="Street Corner" panose="02000400000000000000" pitchFamily="2" charset="0"/>
              </a:rPr>
              <a:t>worries.</a:t>
            </a:r>
            <a:r>
              <a:rPr lang="en-GB" sz="1900" dirty="0" smtClean="0">
                <a:latin typeface="Street Corner" panose="02000400000000000000" pitchFamily="2" charset="0"/>
              </a:rPr>
              <a:t> </a:t>
            </a:r>
            <a:r>
              <a:rPr lang="en-GB" sz="1900" dirty="0">
                <a:latin typeface="Street Corner" panose="02000400000000000000" pitchFamily="2" charset="0"/>
              </a:rPr>
              <a:t>Be aware of what triggers your </a:t>
            </a:r>
            <a:r>
              <a:rPr lang="en-GB" sz="1900" dirty="0" smtClean="0">
                <a:latin typeface="Street Corner" panose="02000400000000000000" pitchFamily="2" charset="0"/>
              </a:rPr>
              <a:t>worries </a:t>
            </a:r>
            <a:r>
              <a:rPr lang="en-GB" sz="1900" dirty="0">
                <a:latin typeface="Street Corner" panose="02000400000000000000" pitchFamily="2" charset="0"/>
              </a:rPr>
              <a:t>and how you react. You may be able to avoid some of the triggers and learn to prepare for or manage others. </a:t>
            </a:r>
          </a:p>
          <a:p>
            <a:pPr lvl="0"/>
            <a:endParaRPr lang="en-GB" sz="1900" b="1" dirty="0" smtClean="0">
              <a:latin typeface="Street Corner" panose="02000400000000000000" pitchFamily="2" charset="0"/>
            </a:endParaRPr>
          </a:p>
          <a:p>
            <a:pPr lvl="0"/>
            <a:endParaRPr lang="en-GB" sz="1900" b="1" dirty="0" smtClean="0">
              <a:latin typeface="Street Corner" panose="02000400000000000000" pitchFamily="2" charset="0"/>
            </a:endParaRPr>
          </a:p>
          <a:p>
            <a:pPr lvl="0"/>
            <a:r>
              <a:rPr lang="en-GB" sz="1900" b="1" dirty="0" smtClean="0">
                <a:latin typeface="Street Corner" panose="02000400000000000000" pitchFamily="2" charset="0"/>
              </a:rPr>
              <a:t>Rest </a:t>
            </a:r>
            <a:r>
              <a:rPr lang="en-GB" sz="1900" b="1" dirty="0">
                <a:latin typeface="Street Corner" panose="02000400000000000000" pitchFamily="2" charset="0"/>
              </a:rPr>
              <a:t>and refresh.</a:t>
            </a:r>
            <a:r>
              <a:rPr lang="en-GB" sz="1900" dirty="0">
                <a:latin typeface="Street Corner" panose="02000400000000000000" pitchFamily="2" charset="0"/>
              </a:rPr>
              <a:t> Get plenty of sleep. Go to bed at a regular time each day and practice good habits to get better sleep. Sleep restores both your mind and body. </a:t>
            </a:r>
          </a:p>
          <a:p>
            <a:pPr lvl="0"/>
            <a:endParaRPr lang="en-GB" sz="1900" b="1" dirty="0" smtClean="0">
              <a:latin typeface="Street Corner" panose="02000400000000000000" pitchFamily="2" charset="0"/>
            </a:endParaRPr>
          </a:p>
          <a:p>
            <a:pPr lvl="0"/>
            <a:endParaRPr lang="en-GB" sz="1900" b="1" dirty="0" smtClean="0">
              <a:latin typeface="Street Corner" panose="02000400000000000000" pitchFamily="2" charset="0"/>
            </a:endParaRPr>
          </a:p>
          <a:p>
            <a:pPr lvl="0"/>
            <a:r>
              <a:rPr lang="en-GB" sz="1900" b="1" dirty="0" smtClean="0">
                <a:latin typeface="Street Corner" panose="02000400000000000000" pitchFamily="2" charset="0"/>
              </a:rPr>
              <a:t>Notice </a:t>
            </a:r>
            <a:r>
              <a:rPr lang="en-GB" sz="1900" b="1" dirty="0">
                <a:latin typeface="Street Corner" panose="02000400000000000000" pitchFamily="2" charset="0"/>
              </a:rPr>
              <a:t>the here and now.</a:t>
            </a:r>
            <a:r>
              <a:rPr lang="en-GB" sz="1900" dirty="0">
                <a:latin typeface="Street Corner" panose="02000400000000000000" pitchFamily="2" charset="0"/>
              </a:rPr>
              <a:t> Take a moment to notice each of your senses each day. Simply ‘be’ in the moment – feel the sun and wind on your face and notice the air you are breathing. </a:t>
            </a:r>
          </a:p>
          <a:p>
            <a:pPr lvl="0"/>
            <a:endParaRPr lang="en-GB" sz="1900" b="1" dirty="0" smtClean="0">
              <a:latin typeface="Street Corner" panose="02000400000000000000" pitchFamily="2" charset="0"/>
            </a:endParaRPr>
          </a:p>
          <a:p>
            <a:pPr lvl="0"/>
            <a:endParaRPr lang="en-GB" sz="1900" b="1" dirty="0" smtClean="0">
              <a:latin typeface="Street Corner" panose="02000400000000000000" pitchFamily="2" charset="0"/>
            </a:endParaRPr>
          </a:p>
          <a:p>
            <a:pPr lvl="0"/>
            <a:r>
              <a:rPr lang="en-GB" sz="1900" b="1" dirty="0" smtClean="0">
                <a:latin typeface="Street Corner" panose="02000400000000000000" pitchFamily="2" charset="0"/>
              </a:rPr>
              <a:t>Ask </a:t>
            </a:r>
            <a:r>
              <a:rPr lang="en-GB" sz="1900" b="1" dirty="0">
                <a:latin typeface="Street Corner" panose="02000400000000000000" pitchFamily="2" charset="0"/>
              </a:rPr>
              <a:t>for help. </a:t>
            </a:r>
            <a:r>
              <a:rPr lang="en-GB" sz="1900" dirty="0">
                <a:latin typeface="Street Corner" panose="02000400000000000000" pitchFamily="2" charset="0"/>
              </a:rPr>
              <a:t>This can be as simple as asking a friend, teacher/family member to help and listen to you. Always share with others, they can help change a mountain into a mole hill which is easier to climb.</a:t>
            </a:r>
          </a:p>
          <a:p>
            <a:endParaRPr lang="en-GB" dirty="0"/>
          </a:p>
        </p:txBody>
      </p:sp>
    </p:spTree>
    <p:extLst>
      <p:ext uri="{BB962C8B-B14F-4D97-AF65-F5344CB8AC3E}">
        <p14:creationId xmlns:p14="http://schemas.microsoft.com/office/powerpoint/2010/main" val="4063681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http://www.time-to-change.org.uk/sites/default/files/postersmall.PN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87898" y="244699"/>
            <a:ext cx="5267459" cy="6613301"/>
          </a:xfrm>
          <a:prstGeom prst="rect">
            <a:avLst/>
          </a:prstGeom>
          <a:noFill/>
          <a:ln>
            <a:noFill/>
          </a:ln>
        </p:spPr>
      </p:pic>
    </p:spTree>
    <p:extLst>
      <p:ext uri="{BB962C8B-B14F-4D97-AF65-F5344CB8AC3E}">
        <p14:creationId xmlns:p14="http://schemas.microsoft.com/office/powerpoint/2010/main" val="1818433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TotalTime>
  <Words>1378</Words>
  <Application>Microsoft Office PowerPoint</Application>
  <PresentationFormat>Widescreen</PresentationFormat>
  <Paragraphs>94</Paragraphs>
  <Slides>22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Calibri Light</vt:lpstr>
      <vt:lpstr>KG Small Town Southern Girl</vt:lpstr>
      <vt:lpstr>Open Sans</vt:lpstr>
      <vt:lpstr>Street Corner</vt:lpstr>
      <vt:lpstr>Times New Roman</vt:lpstr>
      <vt:lpstr>Office Theme</vt:lpstr>
      <vt:lpstr>PowerPoint Presentation</vt:lpstr>
      <vt:lpstr>PowerPoint Presentation</vt:lpstr>
      <vt:lpstr>Listen to someone else's ideas about your thoughts </vt:lpstr>
      <vt:lpstr>Be active </vt:lpstr>
      <vt:lpstr>List your achievements </vt:lpstr>
      <vt:lpstr>Take a regular break </vt:lpstr>
      <vt:lpstr>Take control </vt:lpstr>
      <vt:lpstr>Get organised </vt:lpstr>
      <vt:lpstr>Sort out your worries </vt:lpstr>
      <vt:lpstr>Find out what triggers your worries and thoughts</vt:lpstr>
      <vt:lpstr>Things to do in your day</vt:lpstr>
      <vt:lpstr>PowerPoint Presentation</vt:lpstr>
      <vt:lpstr>5 Things to make sure you are doing</vt:lpstr>
      <vt:lpstr>PowerPoint Presentation</vt:lpstr>
      <vt:lpstr>Instant coping boxes/ Self soothe boxes </vt:lpstr>
      <vt:lpstr>FOR PARENTS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Abigail Oakley</dc:creator>
  <cp:lastModifiedBy>Merdon Junior School</cp:lastModifiedBy>
  <cp:revision>22</cp:revision>
  <dcterms:created xsi:type="dcterms:W3CDTF">2020-03-26T10:27:03Z</dcterms:created>
  <dcterms:modified xsi:type="dcterms:W3CDTF">2020-04-01T11:32:30Z</dcterms:modified>
</cp:coreProperties>
</file>