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0" r:id="rId1"/>
  </p:sldMasterIdLst>
  <p:handoutMasterIdLst>
    <p:handoutMasterId r:id="rId17"/>
  </p:handoutMasterIdLst>
  <p:sldIdLst>
    <p:sldId id="256" r:id="rId2"/>
    <p:sldId id="257" r:id="rId3"/>
    <p:sldId id="258" r:id="rId4"/>
    <p:sldId id="259" r:id="rId5"/>
    <p:sldId id="267" r:id="rId6"/>
    <p:sldId id="260" r:id="rId7"/>
    <p:sldId id="261" r:id="rId8"/>
    <p:sldId id="262" r:id="rId9"/>
    <p:sldId id="266" r:id="rId10"/>
    <p:sldId id="263" r:id="rId11"/>
    <p:sldId id="264" r:id="rId12"/>
    <p:sldId id="270" r:id="rId13"/>
    <p:sldId id="269" r:id="rId14"/>
    <p:sldId id="271" r:id="rId15"/>
    <p:sldId id="265" r:id="rId16"/>
  </p:sldIdLst>
  <p:sldSz cx="9144000" cy="6858000" type="screen4x3"/>
  <p:notesSz cx="6669088"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777607" y="0"/>
            <a:ext cx="2889938" cy="496332"/>
          </a:xfrm>
          <a:prstGeom prst="rect">
            <a:avLst/>
          </a:prstGeom>
        </p:spPr>
        <p:txBody>
          <a:bodyPr vert="horz" lIns="91440" tIns="45720" rIns="91440" bIns="45720" rtlCol="0"/>
          <a:lstStyle>
            <a:lvl1pPr algn="r">
              <a:defRPr sz="1200"/>
            </a:lvl1pPr>
          </a:lstStyle>
          <a:p>
            <a:fld id="{6A8E2631-C048-4CD8-8155-46E3C060654F}" type="datetimeFigureOut">
              <a:rPr lang="en-GB" smtClean="0"/>
              <a:t>19/09/2018</a:t>
            </a:fld>
            <a:endParaRPr lang="en-GB"/>
          </a:p>
        </p:txBody>
      </p:sp>
      <p:sp>
        <p:nvSpPr>
          <p:cNvPr id="4" name="Footer Placeholder 3"/>
          <p:cNvSpPr>
            <a:spLocks noGrp="1"/>
          </p:cNvSpPr>
          <p:nvPr>
            <p:ph type="ftr" sz="quarter" idx="2"/>
          </p:nvPr>
        </p:nvSpPr>
        <p:spPr>
          <a:xfrm>
            <a:off x="0" y="9428583"/>
            <a:ext cx="2889938" cy="496332"/>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777607" y="9428583"/>
            <a:ext cx="2889938" cy="496332"/>
          </a:xfrm>
          <a:prstGeom prst="rect">
            <a:avLst/>
          </a:prstGeom>
        </p:spPr>
        <p:txBody>
          <a:bodyPr vert="horz" lIns="91440" tIns="45720" rIns="91440" bIns="45720" rtlCol="0" anchor="b"/>
          <a:lstStyle>
            <a:lvl1pPr algn="r">
              <a:defRPr sz="1200"/>
            </a:lvl1pPr>
          </a:lstStyle>
          <a:p>
            <a:fld id="{77E31F09-27AC-4A05-B4EA-3B7916458741}" type="slidenum">
              <a:rPr lang="en-GB" smtClean="0"/>
              <a:t>‹#›</a:t>
            </a:fld>
            <a:endParaRPr lang="en-GB"/>
          </a:p>
        </p:txBody>
      </p:sp>
    </p:spTree>
    <p:extLst>
      <p:ext uri="{BB962C8B-B14F-4D97-AF65-F5344CB8AC3E}">
        <p14:creationId xmlns:p14="http://schemas.microsoft.com/office/powerpoint/2010/main" val="533807310"/>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422030" y="1371600"/>
            <a:ext cx="82296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en-US" smtClean="0"/>
              <a:t>Click to edit Master title style</a:t>
            </a:r>
            <a:endParaRPr kumimoji="0" lang="en-US"/>
          </a:p>
        </p:txBody>
      </p:sp>
      <p:sp>
        <p:nvSpPr>
          <p:cNvPr id="28" name="Date Placeholder 27"/>
          <p:cNvSpPr>
            <a:spLocks noGrp="1"/>
          </p:cNvSpPr>
          <p:nvPr>
            <p:ph type="dt" sz="half" idx="10"/>
          </p:nvPr>
        </p:nvSpPr>
        <p:spPr/>
        <p:txBody>
          <a:bodyPr/>
          <a:lstStyle/>
          <a:p>
            <a:fld id="{44FF6FD3-6F07-423E-9C58-2A298B8B8089}" type="datetimeFigureOut">
              <a:rPr lang="en-GB" smtClean="0"/>
              <a:t>19/09/2018</a:t>
            </a:fld>
            <a:endParaRPr lang="en-GB"/>
          </a:p>
        </p:txBody>
      </p:sp>
      <p:sp>
        <p:nvSpPr>
          <p:cNvPr id="17" name="Footer Placeholder 16"/>
          <p:cNvSpPr>
            <a:spLocks noGrp="1"/>
          </p:cNvSpPr>
          <p:nvPr>
            <p:ph type="ftr" sz="quarter" idx="11"/>
          </p:nvPr>
        </p:nvSpPr>
        <p:spPr/>
        <p:txBody>
          <a:bodyPr/>
          <a:lstStyle/>
          <a:p>
            <a:endParaRPr lang="en-GB"/>
          </a:p>
        </p:txBody>
      </p:sp>
      <p:sp>
        <p:nvSpPr>
          <p:cNvPr id="29" name="Slide Number Placeholder 28"/>
          <p:cNvSpPr>
            <a:spLocks noGrp="1"/>
          </p:cNvSpPr>
          <p:nvPr>
            <p:ph type="sldNum" sz="quarter" idx="12"/>
          </p:nvPr>
        </p:nvSpPr>
        <p:spPr/>
        <p:txBody>
          <a:bodyPr/>
          <a:lstStyle/>
          <a:p>
            <a:fld id="{884E5844-EF77-4574-A066-B50554CC1E1F}" type="slidenum">
              <a:rPr lang="en-GB" smtClean="0"/>
              <a:t>‹#›</a:t>
            </a:fld>
            <a:endParaRPr lang="en-GB"/>
          </a:p>
        </p:txBody>
      </p:sp>
      <p:sp>
        <p:nvSpPr>
          <p:cNvPr id="9" name="Subtitle 8"/>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4FF6FD3-6F07-423E-9C58-2A298B8B8089}" type="datetimeFigureOut">
              <a:rPr lang="en-GB" smtClean="0"/>
              <a:t>19/09/2018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84E5844-EF77-4574-A066-B50554CC1E1F}"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3">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600200" y="609600"/>
            <a:ext cx="70866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1600200" y="2507786"/>
            <a:ext cx="70866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44FF6FD3-6F07-423E-9C58-2A298B8B8089}" type="datetimeFigureOut">
              <a:rPr lang="en-GB" smtClean="0"/>
              <a:t>19/09/2018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7924800" y="6416675"/>
            <a:ext cx="762000" cy="365125"/>
          </a:xfrm>
        </p:spPr>
        <p:txBody>
          <a:bodyPr/>
          <a:lstStyle/>
          <a:p>
            <a:fld id="{884E5844-EF77-4574-A066-B50554CC1E1F}" type="slidenum">
              <a:rPr lang="en-GB" smtClean="0"/>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44FF6FD3-6F07-423E-9C58-2A298B8B8089}" type="datetimeFigureOut">
              <a:rPr lang="en-GB" smtClean="0"/>
              <a:t>19/09/2018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84E5844-EF77-4574-A066-B50554CC1E1F}"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535112"/>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535112"/>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362200"/>
            <a:ext cx="4040188"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362200"/>
            <a:ext cx="4041775"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44FF6FD3-6F07-423E-9C58-2A298B8B8089}" type="datetimeFigureOut">
              <a:rPr lang="en-GB" smtClean="0"/>
              <a:t>19/09/2018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84E5844-EF77-4574-A066-B50554CC1E1F}"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44FF6FD3-6F07-423E-9C58-2A298B8B8089}" type="datetimeFigureOut">
              <a:rPr lang="en-GB" smtClean="0"/>
              <a:t>19/09/2018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84E5844-EF77-4574-A066-B50554CC1E1F}"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4FF6FD3-6F07-423E-9C58-2A298B8B8089}" type="datetimeFigureOut">
              <a:rPr lang="en-GB" smtClean="0"/>
              <a:t>19/09/2018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84E5844-EF77-4574-A066-B50554CC1E1F}"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524000"/>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273050"/>
            <a:ext cx="5111750"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44FF6FD3-6F07-423E-9C58-2A298B8B8089}" type="datetimeFigureOut">
              <a:rPr lang="en-GB" smtClean="0"/>
              <a:t>19/09/2018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84E5844-EF77-4574-A066-B50554CC1E1F}"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en-US" smtClean="0">
                <a:solidFill>
                  <a:schemeClr val="lt1"/>
                </a:solidFill>
                <a:latin typeface="+mn-lt"/>
                <a:ea typeface="+mn-ea"/>
                <a:cs typeface="+mn-cs"/>
              </a:rPr>
              <a:t>Click icon to add picture</a:t>
            </a:r>
            <a:endParaRPr kumimoji="0" lang="en-US" dirty="0">
              <a:solidFill>
                <a:schemeClr val="lt1"/>
              </a:solidFill>
              <a:latin typeface="+mn-lt"/>
              <a:ea typeface="+mn-ea"/>
              <a:cs typeface="+mn-cs"/>
            </a:endParaRPr>
          </a:p>
        </p:txBody>
      </p:sp>
      <p:sp>
        <p:nvSpPr>
          <p:cNvPr id="4" name="Text Placeholder 3"/>
          <p:cNvSpPr>
            <a:spLocks noGrp="1"/>
          </p:cNvSpPr>
          <p:nvPr>
            <p:ph type="body" sz="half" idx="2"/>
          </p:nvPr>
        </p:nvSpPr>
        <p:spPr>
          <a:xfrm>
            <a:off x="1828800" y="1166787"/>
            <a:ext cx="54864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44FF6FD3-6F07-423E-9C58-2A298B8B8089}" type="datetimeFigureOut">
              <a:rPr lang="en-GB" smtClean="0"/>
              <a:t>19/09/2018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84E5844-EF77-4574-A066-B50554CC1E1F}" type="slidenum">
              <a:rPr lang="en-GB" smtClean="0"/>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4FF6FD3-6F07-423E-9C58-2A298B8B8089}" type="datetimeFigureOut">
              <a:rPr lang="en-GB" smtClean="0"/>
              <a:t>19/09/2018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84E5844-EF77-4574-A066-B50554CC1E1F}"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4FF6FD3-6F07-423E-9C58-2A298B8B8089}" type="datetimeFigureOut">
              <a:rPr lang="en-GB" smtClean="0"/>
              <a:t>19/09/2018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84E5844-EF77-4574-A066-B50554CC1E1F}"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8229600" cy="470916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457200" y="6416675"/>
            <a:ext cx="2133600" cy="365125"/>
          </a:xfrm>
          <a:prstGeom prst="rect">
            <a:avLst/>
          </a:prstGeom>
        </p:spPr>
        <p:txBody>
          <a:bodyPr vert="horz" anchor="b"/>
          <a:lstStyle>
            <a:lvl1pPr algn="l" eaLnBrk="1" latinLnBrk="0" hangingPunct="1">
              <a:defRPr kumimoji="0" sz="1200">
                <a:solidFill>
                  <a:schemeClr val="tx1">
                    <a:shade val="50000"/>
                  </a:schemeClr>
                </a:solidFill>
              </a:defRPr>
            </a:lvl1pPr>
          </a:lstStyle>
          <a:p>
            <a:fld id="{44FF6FD3-6F07-423E-9C58-2A298B8B8089}" type="datetimeFigureOut">
              <a:rPr lang="en-GB" smtClean="0"/>
              <a:t>19/09/2018</a:t>
            </a:fld>
            <a:endParaRPr lang="en-GB"/>
          </a:p>
        </p:txBody>
      </p:sp>
      <p:sp>
        <p:nvSpPr>
          <p:cNvPr id="3" name="Footer Placeholder 2"/>
          <p:cNvSpPr>
            <a:spLocks noGrp="1"/>
          </p:cNvSpPr>
          <p:nvPr>
            <p:ph type="ftr" sz="quarter" idx="3"/>
          </p:nvPr>
        </p:nvSpPr>
        <p:spPr>
          <a:xfrm>
            <a:off x="3124200" y="6416675"/>
            <a:ext cx="2895600" cy="365125"/>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en-GB"/>
          </a:p>
        </p:txBody>
      </p:sp>
      <p:sp>
        <p:nvSpPr>
          <p:cNvPr id="23" name="Slide Number Placeholder 22"/>
          <p:cNvSpPr>
            <a:spLocks noGrp="1"/>
          </p:cNvSpPr>
          <p:nvPr>
            <p:ph type="sldNum" sz="quarter" idx="4"/>
          </p:nvPr>
        </p:nvSpPr>
        <p:spPr>
          <a:xfrm>
            <a:off x="7924800" y="6416675"/>
            <a:ext cx="762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884E5844-EF77-4574-A066-B50554CC1E1F}" type="slidenum">
              <a:rPr lang="en-GB" smtClean="0"/>
              <a:t>‹#›</a:t>
            </a:fld>
            <a:endParaRPr lang="en-GB"/>
          </a:p>
        </p:txBody>
      </p:sp>
    </p:spTree>
  </p:cSld>
  <p:clrMap bg1="dk1" tx1="lt1" bg2="dk2" tx2="lt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Lst>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www.merdon.hants.sch.uk/" TargetMode="Externa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40" y="1556792"/>
            <a:ext cx="6552728" cy="1108720"/>
          </a:xfrm>
        </p:spPr>
        <p:txBody>
          <a:bodyPr>
            <a:normAutofit fontScale="90000"/>
          </a:bodyPr>
          <a:lstStyle/>
          <a:p>
            <a:r>
              <a:rPr lang="en-GB" dirty="0" smtClean="0"/>
              <a:t>Welcome to </a:t>
            </a:r>
            <a:r>
              <a:rPr lang="en-GB" dirty="0" err="1" smtClean="0"/>
              <a:t>europe</a:t>
            </a:r>
            <a:endParaRPr lang="en-GB" dirty="0"/>
          </a:p>
        </p:txBody>
      </p:sp>
      <p:sp>
        <p:nvSpPr>
          <p:cNvPr id="3" name="Subtitle 2"/>
          <p:cNvSpPr>
            <a:spLocks noGrp="1"/>
          </p:cNvSpPr>
          <p:nvPr>
            <p:ph type="subTitle" idx="1"/>
          </p:nvPr>
        </p:nvSpPr>
        <p:spPr>
          <a:xfrm>
            <a:off x="1403648" y="2909428"/>
            <a:ext cx="5982488" cy="1752600"/>
          </a:xfrm>
        </p:spPr>
        <p:txBody>
          <a:bodyPr/>
          <a:lstStyle/>
          <a:p>
            <a:r>
              <a:rPr lang="en-GB" dirty="0" smtClean="0"/>
              <a:t>Another important step in your child’s journey</a:t>
            </a:r>
            <a:endParaRPr lang="en-GB"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88224" y="332656"/>
            <a:ext cx="2068846" cy="14537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5160" y="4221945"/>
            <a:ext cx="2994025" cy="2316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467390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Aim of the meeting</a:t>
            </a:r>
            <a:endParaRPr lang="en-GB" dirty="0"/>
          </a:p>
        </p:txBody>
      </p:sp>
      <p:sp>
        <p:nvSpPr>
          <p:cNvPr id="3" name="Content Placeholder 2"/>
          <p:cNvSpPr>
            <a:spLocks noGrp="1"/>
          </p:cNvSpPr>
          <p:nvPr>
            <p:ph idx="1"/>
          </p:nvPr>
        </p:nvSpPr>
        <p:spPr/>
        <p:txBody>
          <a:bodyPr/>
          <a:lstStyle/>
          <a:p>
            <a:r>
              <a:rPr lang="en-GB" dirty="0" smtClean="0"/>
              <a:t>Help to develop strong year group link </a:t>
            </a:r>
          </a:p>
          <a:p>
            <a:r>
              <a:rPr lang="en-GB" dirty="0" smtClean="0"/>
              <a:t>Put a face to the names</a:t>
            </a:r>
          </a:p>
          <a:p>
            <a:r>
              <a:rPr lang="en-GB" dirty="0" smtClean="0"/>
              <a:t>Develop the relationship between home and school</a:t>
            </a:r>
          </a:p>
          <a:p>
            <a:r>
              <a:rPr lang="en-GB" dirty="0" smtClean="0"/>
              <a:t>Explain home </a:t>
            </a:r>
            <a:r>
              <a:rPr lang="en-GB" dirty="0"/>
              <a:t>l</a:t>
            </a:r>
            <a:r>
              <a:rPr lang="en-GB" dirty="0" smtClean="0"/>
              <a:t>earning</a:t>
            </a:r>
          </a:p>
          <a:p>
            <a:r>
              <a:rPr lang="en-GB" dirty="0" smtClean="0"/>
              <a:t>Share key systems and daily routines</a:t>
            </a:r>
          </a:p>
          <a:p>
            <a:r>
              <a:rPr lang="en-GB" dirty="0" smtClean="0"/>
              <a:t>Any questions?</a:t>
            </a:r>
          </a:p>
          <a:p>
            <a:endParaRPr lang="en-GB" dirty="0"/>
          </a:p>
        </p:txBody>
      </p:sp>
    </p:spTree>
    <p:extLst>
      <p:ext uri="{BB962C8B-B14F-4D97-AF65-F5344CB8AC3E}">
        <p14:creationId xmlns:p14="http://schemas.microsoft.com/office/powerpoint/2010/main" val="290028046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Your Year Group team </a:t>
            </a:r>
            <a:endParaRPr lang="en-GB" dirty="0"/>
          </a:p>
        </p:txBody>
      </p:sp>
      <p:sp>
        <p:nvSpPr>
          <p:cNvPr id="3" name="Content Placeholder 2"/>
          <p:cNvSpPr>
            <a:spLocks noGrp="1"/>
          </p:cNvSpPr>
          <p:nvPr>
            <p:ph idx="1"/>
          </p:nvPr>
        </p:nvSpPr>
        <p:spPr>
          <a:xfrm>
            <a:off x="467544" y="1196752"/>
            <a:ext cx="8229600" cy="4925144"/>
          </a:xfrm>
        </p:spPr>
        <p:txBody>
          <a:bodyPr>
            <a:normAutofit/>
          </a:bodyPr>
          <a:lstStyle/>
          <a:p>
            <a:r>
              <a:rPr lang="en-GB" dirty="0" smtClean="0"/>
              <a:t>Year 3 Teachers: </a:t>
            </a:r>
            <a:r>
              <a:rPr lang="en-GB" dirty="0" smtClean="0"/>
              <a:t/>
            </a:r>
            <a:br>
              <a:rPr lang="en-GB" dirty="0" smtClean="0"/>
            </a:br>
            <a:endParaRPr lang="en-GB" dirty="0" smtClean="0"/>
          </a:p>
          <a:p>
            <a:pPr marL="0" indent="0">
              <a:buNone/>
            </a:pPr>
            <a:r>
              <a:rPr lang="en-GB" sz="3200" b="1" dirty="0" smtClean="0"/>
              <a:t>North Europe </a:t>
            </a:r>
            <a:r>
              <a:rPr lang="en-GB" dirty="0" smtClean="0"/>
              <a:t>–Mrs Smith ( Mon, Tues, Wed)  Mrs Leach ( Wed, Thurs, Fri)  </a:t>
            </a:r>
            <a:endParaRPr lang="en-GB" sz="1400" dirty="0" smtClean="0"/>
          </a:p>
          <a:p>
            <a:pPr marL="0" indent="0">
              <a:buNone/>
            </a:pPr>
            <a:r>
              <a:rPr lang="en-GB" sz="3200" b="1" dirty="0" smtClean="0"/>
              <a:t>South Europe- </a:t>
            </a:r>
            <a:r>
              <a:rPr lang="en-GB" sz="3200" dirty="0" smtClean="0"/>
              <a:t>Mrs Beckett</a:t>
            </a:r>
          </a:p>
          <a:p>
            <a:pPr marL="0" indent="0">
              <a:buNone/>
            </a:pPr>
            <a:endParaRPr lang="en-GB" sz="3200" b="1" dirty="0"/>
          </a:p>
          <a:p>
            <a:pPr marL="0" indent="0">
              <a:buNone/>
            </a:pPr>
            <a:r>
              <a:rPr lang="en-GB" sz="1800" dirty="0" smtClean="0"/>
              <a:t>Y4 Africa, Y5 Asia, Y6 America </a:t>
            </a:r>
          </a:p>
          <a:p>
            <a:endParaRPr lang="en-GB" dirty="0"/>
          </a:p>
          <a:p>
            <a:r>
              <a:rPr lang="en-GB" dirty="0" smtClean="0"/>
              <a:t>Support staff –Mrs Wotton, Mr Read</a:t>
            </a:r>
            <a:endParaRPr lang="en-GB" dirty="0"/>
          </a:p>
        </p:txBody>
      </p:sp>
    </p:spTree>
    <p:extLst>
      <p:ext uri="{BB962C8B-B14F-4D97-AF65-F5344CB8AC3E}">
        <p14:creationId xmlns:p14="http://schemas.microsoft.com/office/powerpoint/2010/main" val="212852071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88640"/>
            <a:ext cx="8229600" cy="1143000"/>
          </a:xfrm>
        </p:spPr>
        <p:txBody>
          <a:bodyPr/>
          <a:lstStyle/>
          <a:p>
            <a:r>
              <a:rPr lang="en-GB" dirty="0" smtClean="0"/>
              <a:t>Home School Relationship</a:t>
            </a:r>
            <a:endParaRPr lang="en-GB" dirty="0"/>
          </a:p>
        </p:txBody>
      </p:sp>
      <p:sp>
        <p:nvSpPr>
          <p:cNvPr id="3" name="Content Placeholder 2"/>
          <p:cNvSpPr>
            <a:spLocks noGrp="1"/>
          </p:cNvSpPr>
          <p:nvPr>
            <p:ph idx="1"/>
          </p:nvPr>
        </p:nvSpPr>
        <p:spPr>
          <a:xfrm>
            <a:off x="467544" y="1196752"/>
            <a:ext cx="8229600" cy="4709160"/>
          </a:xfrm>
        </p:spPr>
        <p:txBody>
          <a:bodyPr>
            <a:normAutofit fontScale="85000" lnSpcReduction="20000"/>
          </a:bodyPr>
          <a:lstStyle/>
          <a:p>
            <a:r>
              <a:rPr lang="en-GB" dirty="0" smtClean="0"/>
              <a:t>A really valuable link so that your child knows that we are working together to help them.</a:t>
            </a:r>
          </a:p>
          <a:p>
            <a:r>
              <a:rPr lang="en-GB" dirty="0" smtClean="0"/>
              <a:t>Through weekly home </a:t>
            </a:r>
            <a:r>
              <a:rPr lang="en-GB" dirty="0"/>
              <a:t>l</a:t>
            </a:r>
            <a:r>
              <a:rPr lang="en-GB" dirty="0" smtClean="0"/>
              <a:t>earning on line tasks</a:t>
            </a:r>
          </a:p>
          <a:p>
            <a:r>
              <a:rPr lang="en-GB" dirty="0" smtClean="0"/>
              <a:t>Topic home </a:t>
            </a:r>
            <a:r>
              <a:rPr lang="en-GB" dirty="0"/>
              <a:t>l</a:t>
            </a:r>
            <a:r>
              <a:rPr lang="en-GB" dirty="0" smtClean="0"/>
              <a:t>earning (half termly)</a:t>
            </a:r>
          </a:p>
          <a:p>
            <a:r>
              <a:rPr lang="en-GB" dirty="0" smtClean="0"/>
              <a:t>Reading – at least 3 times a week please (raffle ticket for every full page –just keep going!)</a:t>
            </a:r>
          </a:p>
          <a:p>
            <a:r>
              <a:rPr lang="en-GB" dirty="0" smtClean="0"/>
              <a:t>Multiplication and division facts up to 12 x 12 by end of Year 4 (5x ,10x, 2x, 3x, 4x, 8x)</a:t>
            </a:r>
          </a:p>
          <a:p>
            <a:r>
              <a:rPr lang="en-GB" dirty="0" smtClean="0"/>
              <a:t>Supporting events and trips</a:t>
            </a:r>
          </a:p>
          <a:p>
            <a:r>
              <a:rPr lang="en-GB" dirty="0" smtClean="0"/>
              <a:t>Volunteering in school particularly with reading in the afternoon.</a:t>
            </a:r>
          </a:p>
          <a:p>
            <a:r>
              <a:rPr lang="en-GB" dirty="0" smtClean="0"/>
              <a:t>Special activity helpers – visits, DT </a:t>
            </a:r>
            <a:r>
              <a:rPr lang="en-GB" dirty="0" err="1" smtClean="0"/>
              <a:t>etc</a:t>
            </a:r>
            <a:endParaRPr lang="en-GB" dirty="0" smtClean="0"/>
          </a:p>
          <a:p>
            <a:r>
              <a:rPr lang="en-GB" dirty="0" err="1" smtClean="0"/>
              <a:t>Merdon</a:t>
            </a:r>
            <a:r>
              <a:rPr lang="en-GB" dirty="0" smtClean="0"/>
              <a:t> Association.</a:t>
            </a:r>
            <a:endParaRPr lang="en-GB" dirty="0"/>
          </a:p>
        </p:txBody>
      </p:sp>
    </p:spTree>
    <p:extLst>
      <p:ext uri="{BB962C8B-B14F-4D97-AF65-F5344CB8AC3E}">
        <p14:creationId xmlns:p14="http://schemas.microsoft.com/office/powerpoint/2010/main" val="366959121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699792" y="836712"/>
            <a:ext cx="6030416" cy="5798848"/>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4" name="Rectangle 3"/>
          <p:cNvSpPr/>
          <p:nvPr/>
        </p:nvSpPr>
        <p:spPr>
          <a:xfrm>
            <a:off x="3131840" y="919980"/>
            <a:ext cx="5814392" cy="3416320"/>
          </a:xfrm>
          <a:prstGeom prst="rect">
            <a:avLst/>
          </a:prstGeom>
        </p:spPr>
        <p:txBody>
          <a:bodyPr wrap="square">
            <a:spAutoFit/>
          </a:bodyPr>
          <a:lstStyle/>
          <a:p>
            <a:r>
              <a:rPr lang="en-GB" dirty="0" smtClean="0">
                <a:solidFill>
                  <a:srgbClr val="FF0000"/>
                </a:solidFill>
              </a:rPr>
              <a:t>                     Volunteers </a:t>
            </a:r>
            <a:r>
              <a:rPr lang="en-GB" dirty="0">
                <a:solidFill>
                  <a:srgbClr val="FF0000"/>
                </a:solidFill>
              </a:rPr>
              <a:t>Wanted!!</a:t>
            </a:r>
          </a:p>
          <a:p>
            <a:r>
              <a:rPr lang="en-GB" dirty="0">
                <a:solidFill>
                  <a:srgbClr val="000000"/>
                </a:solidFill>
              </a:rPr>
              <a:t>Are you interested in becoming more involved</a:t>
            </a:r>
          </a:p>
          <a:p>
            <a:r>
              <a:rPr lang="en-GB" dirty="0">
                <a:solidFill>
                  <a:srgbClr val="000000"/>
                </a:solidFill>
              </a:rPr>
              <a:t>in school life?</a:t>
            </a:r>
          </a:p>
          <a:p>
            <a:r>
              <a:rPr lang="en-GB" dirty="0">
                <a:solidFill>
                  <a:srgbClr val="000000"/>
                </a:solidFill>
              </a:rPr>
              <a:t>Are you able to volunteer some of your time</a:t>
            </a:r>
          </a:p>
          <a:p>
            <a:r>
              <a:rPr lang="en-GB" dirty="0">
                <a:solidFill>
                  <a:srgbClr val="000000"/>
                </a:solidFill>
              </a:rPr>
              <a:t>(No matter how little!) to support us with:</a:t>
            </a:r>
          </a:p>
          <a:p>
            <a:r>
              <a:rPr lang="en-GB" dirty="0">
                <a:solidFill>
                  <a:srgbClr val="000000"/>
                </a:solidFill>
              </a:rPr>
              <a:t> Parent Readers</a:t>
            </a:r>
          </a:p>
          <a:p>
            <a:r>
              <a:rPr lang="en-GB" dirty="0">
                <a:solidFill>
                  <a:srgbClr val="000000"/>
                </a:solidFill>
              </a:rPr>
              <a:t> Trips</a:t>
            </a:r>
          </a:p>
          <a:p>
            <a:r>
              <a:rPr lang="en-GB" dirty="0">
                <a:solidFill>
                  <a:srgbClr val="000000"/>
                </a:solidFill>
              </a:rPr>
              <a:t> Fundraising</a:t>
            </a:r>
          </a:p>
          <a:p>
            <a:r>
              <a:rPr lang="en-GB" dirty="0">
                <a:solidFill>
                  <a:srgbClr val="000000"/>
                </a:solidFill>
              </a:rPr>
              <a:t> And much, much more</a:t>
            </a:r>
            <a:r>
              <a:rPr lang="en-GB" dirty="0" smtClean="0">
                <a:solidFill>
                  <a:srgbClr val="000000"/>
                </a:solidFill>
              </a:rPr>
              <a:t>!!</a:t>
            </a:r>
          </a:p>
          <a:p>
            <a:endParaRPr lang="en-GB" dirty="0">
              <a:solidFill>
                <a:srgbClr val="000000"/>
              </a:solidFill>
            </a:endParaRPr>
          </a:p>
          <a:p>
            <a:r>
              <a:rPr lang="en-GB" dirty="0" smtClean="0">
                <a:solidFill>
                  <a:srgbClr val="000000"/>
                </a:solidFill>
              </a:rPr>
              <a:t>If so, please come and talk to the office staff about completing a DBS check.</a:t>
            </a:r>
            <a:endParaRPr lang="en-GB" dirty="0">
              <a:solidFill>
                <a:srgbClr val="000000"/>
              </a:solidFill>
            </a:endParaRPr>
          </a:p>
        </p:txBody>
      </p:sp>
      <p:sp>
        <p:nvSpPr>
          <p:cNvPr id="6" name="Title 1"/>
          <p:cNvSpPr txBox="1">
            <a:spLocks/>
          </p:cNvSpPr>
          <p:nvPr/>
        </p:nvSpPr>
        <p:spPr>
          <a:xfrm>
            <a:off x="-1224064" y="88482"/>
            <a:ext cx="8229600" cy="1143000"/>
          </a:xfrm>
          <a:prstGeom prst="rect">
            <a:avLst/>
          </a:prstGeom>
        </p:spPr>
        <p:txBody>
          <a:bodyPr/>
          <a:lst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a:lstStyle>
          <a:p>
            <a:r>
              <a:rPr lang="en-GB" dirty="0" smtClean="0"/>
              <a:t>Helping in school….</a:t>
            </a:r>
            <a:endParaRPr lang="en-GB" dirty="0"/>
          </a:p>
        </p:txBody>
      </p:sp>
    </p:spTree>
    <p:extLst>
      <p:ext uri="{BB962C8B-B14F-4D97-AF65-F5344CB8AC3E}">
        <p14:creationId xmlns:p14="http://schemas.microsoft.com/office/powerpoint/2010/main" val="383094658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is Home Learning?</a:t>
            </a:r>
            <a:endParaRPr lang="en-GB" dirty="0"/>
          </a:p>
        </p:txBody>
      </p:sp>
      <p:sp>
        <p:nvSpPr>
          <p:cNvPr id="3" name="Content Placeholder 2"/>
          <p:cNvSpPr>
            <a:spLocks noGrp="1"/>
          </p:cNvSpPr>
          <p:nvPr>
            <p:ph idx="1"/>
          </p:nvPr>
        </p:nvSpPr>
        <p:spPr>
          <a:xfrm>
            <a:off x="457200" y="1196752"/>
            <a:ext cx="8229600" cy="5112608"/>
          </a:xfrm>
        </p:spPr>
        <p:txBody>
          <a:bodyPr>
            <a:normAutofit/>
          </a:bodyPr>
          <a:lstStyle/>
          <a:p>
            <a:r>
              <a:rPr lang="en-GB" dirty="0" smtClean="0"/>
              <a:t>Weekly home learning – On line, Maths and English, this is linked to their learning from that week in school or from previous learning.</a:t>
            </a:r>
          </a:p>
          <a:p>
            <a:r>
              <a:rPr lang="en-GB" dirty="0" smtClean="0"/>
              <a:t>How long should it take?</a:t>
            </a:r>
          </a:p>
          <a:p>
            <a:r>
              <a:rPr lang="en-GB" dirty="0" smtClean="0"/>
              <a:t>Will be on the school website</a:t>
            </a:r>
          </a:p>
        </p:txBody>
      </p:sp>
      <p:pic>
        <p:nvPicPr>
          <p:cNvPr id="4099"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771800" y="4077072"/>
            <a:ext cx="2797271" cy="1800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9167743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Topic Home Learning</a:t>
            </a:r>
            <a:endParaRPr lang="en-GB" dirty="0"/>
          </a:p>
        </p:txBody>
      </p:sp>
      <p:sp>
        <p:nvSpPr>
          <p:cNvPr id="3" name="Content Placeholder 2"/>
          <p:cNvSpPr>
            <a:spLocks noGrp="1"/>
          </p:cNvSpPr>
          <p:nvPr>
            <p:ph idx="1"/>
          </p:nvPr>
        </p:nvSpPr>
        <p:spPr>
          <a:xfrm>
            <a:off x="457200" y="4149080"/>
            <a:ext cx="8229600" cy="2160280"/>
          </a:xfrm>
        </p:spPr>
        <p:txBody>
          <a:bodyPr>
            <a:normAutofit fontScale="55000" lnSpcReduction="20000"/>
          </a:bodyPr>
          <a:lstStyle/>
          <a:p>
            <a:r>
              <a:rPr lang="en-GB" dirty="0" smtClean="0"/>
              <a:t>Topic home </a:t>
            </a:r>
            <a:r>
              <a:rPr lang="en-GB" dirty="0"/>
              <a:t>l</a:t>
            </a:r>
            <a:r>
              <a:rPr lang="en-GB" dirty="0" smtClean="0"/>
              <a:t>earning will come out at the start of each half term.  It can be creative and is led by children’s ideas.</a:t>
            </a:r>
          </a:p>
          <a:p>
            <a:r>
              <a:rPr lang="en-GB" dirty="0" smtClean="0"/>
              <a:t>Certificates of effort are awarded to the children. </a:t>
            </a:r>
            <a:r>
              <a:rPr lang="en-GB" dirty="0"/>
              <a:t>T</a:t>
            </a:r>
            <a:r>
              <a:rPr lang="en-GB" dirty="0" smtClean="0"/>
              <a:t>he children will peer assess each others’ work and together with the teacher, decide whose will be displayed.</a:t>
            </a:r>
          </a:p>
          <a:p>
            <a:r>
              <a:rPr lang="en-GB" dirty="0" smtClean="0"/>
              <a:t>10 from each year group will be displayed as part of an open evening event.  All of the children’s work will be shared with parents at the end of topic outcome.</a:t>
            </a:r>
          </a:p>
          <a:p>
            <a:r>
              <a:rPr lang="en-GB" dirty="0" smtClean="0"/>
              <a:t>For this ½ term: All </a:t>
            </a:r>
            <a:r>
              <a:rPr lang="en-GB" dirty="0"/>
              <a:t>work is to be in </a:t>
            </a:r>
            <a:r>
              <a:rPr lang="en-GB" dirty="0" smtClean="0"/>
              <a:t>by  11</a:t>
            </a:r>
            <a:r>
              <a:rPr lang="en-GB" baseline="30000" dirty="0" smtClean="0"/>
              <a:t>th</a:t>
            </a:r>
            <a:r>
              <a:rPr lang="en-GB" dirty="0" smtClean="0"/>
              <a:t> October .  It will all be on display during the parent outcome.</a:t>
            </a:r>
            <a:endParaRPr lang="en-GB"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67744" y="1196752"/>
            <a:ext cx="4193828" cy="27909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0443626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End of Topic Outcome</a:t>
            </a:r>
            <a:endParaRPr lang="en-GB" dirty="0"/>
          </a:p>
        </p:txBody>
      </p:sp>
      <p:sp>
        <p:nvSpPr>
          <p:cNvPr id="3" name="Content Placeholder 2"/>
          <p:cNvSpPr>
            <a:spLocks noGrp="1"/>
          </p:cNvSpPr>
          <p:nvPr>
            <p:ph idx="1"/>
          </p:nvPr>
        </p:nvSpPr>
        <p:spPr/>
        <p:txBody>
          <a:bodyPr>
            <a:normAutofit/>
          </a:bodyPr>
          <a:lstStyle/>
          <a:p>
            <a:r>
              <a:rPr lang="en-GB" dirty="0" smtClean="0"/>
              <a:t>These are half termly events that enable you to come in and celebrate your children’s achievements.</a:t>
            </a:r>
          </a:p>
          <a:p>
            <a:r>
              <a:rPr lang="en-GB" dirty="0" smtClean="0"/>
              <a:t>Once a term these events will be large outcomes, where the children have worked as part of the topics to present something to you e.g. performances to watch, or recipes to try.  At other times the outcome may be spending time with your children in class enabling them to show you their learning.</a:t>
            </a:r>
            <a:endParaRPr lang="en-GB" dirty="0"/>
          </a:p>
        </p:txBody>
      </p:sp>
    </p:spTree>
    <p:extLst>
      <p:ext uri="{BB962C8B-B14F-4D97-AF65-F5344CB8AC3E}">
        <p14:creationId xmlns:p14="http://schemas.microsoft.com/office/powerpoint/2010/main" val="331069211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6995120" cy="780696"/>
          </a:xfrm>
        </p:spPr>
        <p:txBody>
          <a:bodyPr>
            <a:normAutofit/>
          </a:bodyPr>
          <a:lstStyle/>
          <a:p>
            <a:r>
              <a:rPr lang="en-GB" dirty="0" smtClean="0"/>
              <a:t>Systems and Routines</a:t>
            </a:r>
            <a:endParaRPr lang="en-GB" dirty="0"/>
          </a:p>
        </p:txBody>
      </p:sp>
      <p:sp>
        <p:nvSpPr>
          <p:cNvPr id="3" name="Content Placeholder 2"/>
          <p:cNvSpPr>
            <a:spLocks noGrp="1"/>
          </p:cNvSpPr>
          <p:nvPr>
            <p:ph idx="1"/>
          </p:nvPr>
        </p:nvSpPr>
        <p:spPr>
          <a:xfrm>
            <a:off x="457200" y="1556792"/>
            <a:ext cx="8229600" cy="4968552"/>
          </a:xfrm>
        </p:spPr>
        <p:txBody>
          <a:bodyPr>
            <a:normAutofit fontScale="92500" lnSpcReduction="10000"/>
          </a:bodyPr>
          <a:lstStyle/>
          <a:p>
            <a:r>
              <a:rPr lang="en-GB" dirty="0" smtClean="0"/>
              <a:t>Classroom resources – table organisers</a:t>
            </a:r>
          </a:p>
          <a:p>
            <a:r>
              <a:rPr lang="en-GB" dirty="0" smtClean="0"/>
              <a:t>Healthy snacks – no nuts</a:t>
            </a:r>
          </a:p>
          <a:p>
            <a:r>
              <a:rPr lang="en-GB" dirty="0" smtClean="0"/>
              <a:t>After school clubs </a:t>
            </a:r>
          </a:p>
          <a:p>
            <a:r>
              <a:rPr lang="en-GB" dirty="0" smtClean="0"/>
              <a:t>New diaries </a:t>
            </a:r>
          </a:p>
          <a:p>
            <a:r>
              <a:rPr lang="en-GB" dirty="0" smtClean="0"/>
              <a:t>PE days (Monday  Wednesday)</a:t>
            </a:r>
          </a:p>
          <a:p>
            <a:r>
              <a:rPr lang="en-GB" dirty="0" smtClean="0"/>
              <a:t>Book bags</a:t>
            </a:r>
          </a:p>
          <a:p>
            <a:r>
              <a:rPr lang="en-GB" dirty="0"/>
              <a:t>I</a:t>
            </a:r>
            <a:r>
              <a:rPr lang="en-GB" dirty="0" smtClean="0"/>
              <a:t>ndependence  </a:t>
            </a:r>
          </a:p>
          <a:p>
            <a:r>
              <a:rPr lang="en-GB" dirty="0" smtClean="0"/>
              <a:t>Library Day -Friday</a:t>
            </a:r>
            <a:endParaRPr lang="en-GB" dirty="0"/>
          </a:p>
          <a:p>
            <a:r>
              <a:rPr lang="en-GB" dirty="0" smtClean="0"/>
              <a:t>Working towards Awards- House points, Raffle Tickets, Pen Licence, Worker of the Week, HEART awards, HEART pin badges</a:t>
            </a:r>
          </a:p>
          <a:p>
            <a:endParaRPr lang="en-GB" dirty="0"/>
          </a:p>
          <a:p>
            <a:endParaRPr lang="en-GB" dirty="0"/>
          </a:p>
          <a:p>
            <a:endParaRPr lang="en-GB" dirty="0"/>
          </a:p>
        </p:txBody>
      </p:sp>
      <p:pic>
        <p:nvPicPr>
          <p:cNvPr id="7170" name="Picture 2" descr="C:\Users\mrs.walker.MERDONJUN.005\AppData\Local\Microsoft\Windows\Temporary Internet Files\Content.IE5\ZJJHFX9G\MP900399599[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164288" y="1700808"/>
            <a:ext cx="1651443" cy="20648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599683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6995120" cy="780696"/>
          </a:xfrm>
        </p:spPr>
        <p:txBody>
          <a:bodyPr>
            <a:normAutofit/>
          </a:bodyPr>
          <a:lstStyle/>
          <a:p>
            <a:r>
              <a:rPr lang="en-GB" dirty="0" smtClean="0"/>
              <a:t>Curriculum Days</a:t>
            </a:r>
            <a:endParaRPr lang="en-GB" dirty="0"/>
          </a:p>
        </p:txBody>
      </p:sp>
      <p:sp>
        <p:nvSpPr>
          <p:cNvPr id="3" name="Content Placeholder 2"/>
          <p:cNvSpPr>
            <a:spLocks noGrp="1"/>
          </p:cNvSpPr>
          <p:nvPr>
            <p:ph idx="1"/>
          </p:nvPr>
        </p:nvSpPr>
        <p:spPr>
          <a:xfrm>
            <a:off x="457200" y="1556792"/>
            <a:ext cx="8229600" cy="4968552"/>
          </a:xfrm>
        </p:spPr>
        <p:txBody>
          <a:bodyPr>
            <a:normAutofit/>
          </a:bodyPr>
          <a:lstStyle/>
          <a:p>
            <a:endParaRPr lang="en-GB" dirty="0"/>
          </a:p>
          <a:p>
            <a:endParaRPr lang="en-GB" dirty="0"/>
          </a:p>
          <a:p>
            <a:endParaRPr lang="en-GB" dirty="0"/>
          </a:p>
        </p:txBody>
      </p:sp>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80112" y="4365104"/>
            <a:ext cx="3246062" cy="21602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Content Placeholder 2"/>
          <p:cNvSpPr txBox="1">
            <a:spLocks/>
          </p:cNvSpPr>
          <p:nvPr/>
        </p:nvSpPr>
        <p:spPr>
          <a:xfrm>
            <a:off x="251520" y="1709192"/>
            <a:ext cx="8000550" cy="4968552"/>
          </a:xfrm>
          <a:prstGeom prst="rect">
            <a:avLst/>
          </a:prstGeom>
        </p:spPr>
        <p:txBody>
          <a:bodyPr vert="horz">
            <a:normAutofit/>
          </a:bodyPr>
          <a:lst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a:lstStyle>
          <a:p>
            <a:r>
              <a:rPr lang="en-GB" dirty="0" smtClean="0"/>
              <a:t>What</a:t>
            </a:r>
            <a:r>
              <a:rPr lang="en-GB" dirty="0"/>
              <a:t>?  Outdoor Learning, Science, Art, DT, Music)</a:t>
            </a:r>
          </a:p>
          <a:p>
            <a:pPr marL="137160" indent="0">
              <a:buNone/>
            </a:pPr>
            <a:r>
              <a:rPr lang="en-GB" dirty="0" smtClean="0"/>
              <a:t>Outdoor Learning:</a:t>
            </a:r>
          </a:p>
          <a:p>
            <a:r>
              <a:rPr lang="en-GB" dirty="0" smtClean="0"/>
              <a:t>Dates to be confirmed.</a:t>
            </a:r>
          </a:p>
          <a:p>
            <a:r>
              <a:rPr lang="en-GB" dirty="0" smtClean="0"/>
              <a:t>Where?</a:t>
            </a:r>
          </a:p>
          <a:p>
            <a:r>
              <a:rPr lang="en-GB" dirty="0" smtClean="0"/>
              <a:t>Kit…</a:t>
            </a:r>
          </a:p>
          <a:p>
            <a:endParaRPr lang="en-GB" dirty="0" smtClean="0"/>
          </a:p>
          <a:p>
            <a:endParaRPr lang="en-GB" dirty="0" smtClean="0"/>
          </a:p>
          <a:p>
            <a:endParaRPr lang="en-GB" dirty="0"/>
          </a:p>
        </p:txBody>
      </p:sp>
    </p:spTree>
    <p:extLst>
      <p:ext uri="{BB962C8B-B14F-4D97-AF65-F5344CB8AC3E}">
        <p14:creationId xmlns:p14="http://schemas.microsoft.com/office/powerpoint/2010/main" val="98925537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So far…</a:t>
            </a:r>
            <a:endParaRPr lang="en-GB" dirty="0"/>
          </a:p>
        </p:txBody>
      </p:sp>
      <p:sp>
        <p:nvSpPr>
          <p:cNvPr id="3" name="Content Placeholder 2"/>
          <p:cNvSpPr>
            <a:spLocks noGrp="1"/>
          </p:cNvSpPr>
          <p:nvPr>
            <p:ph idx="1"/>
          </p:nvPr>
        </p:nvSpPr>
        <p:spPr>
          <a:xfrm>
            <a:off x="395536" y="1196752"/>
            <a:ext cx="8229600" cy="5328592"/>
          </a:xfrm>
        </p:spPr>
        <p:txBody>
          <a:bodyPr>
            <a:normAutofit/>
          </a:bodyPr>
          <a:lstStyle/>
          <a:p>
            <a:r>
              <a:rPr lang="en-GB" sz="3200" dirty="0"/>
              <a:t>All the children have settled in well and are becoming familiar with our routines. </a:t>
            </a:r>
            <a:endParaRPr lang="en-GB" sz="3200" dirty="0" smtClean="0"/>
          </a:p>
          <a:p>
            <a:r>
              <a:rPr lang="en-GB" sz="3200" dirty="0" smtClean="0"/>
              <a:t>Outdoor Learning sessions</a:t>
            </a:r>
          </a:p>
          <a:p>
            <a:r>
              <a:rPr lang="en-GB" sz="3200" dirty="0" smtClean="0"/>
              <a:t>Have visited the library and have all taken out at least one book.</a:t>
            </a:r>
            <a:endParaRPr lang="en-GB" sz="3200" dirty="0"/>
          </a:p>
          <a:p>
            <a:r>
              <a:rPr lang="en-GB" sz="3200" dirty="0"/>
              <a:t>Have been introduced to our topic for this term – </a:t>
            </a:r>
            <a:r>
              <a:rPr lang="en-GB" sz="3200" dirty="0" smtClean="0"/>
              <a:t>Flint and Fire</a:t>
            </a:r>
          </a:p>
          <a:p>
            <a:r>
              <a:rPr lang="en-GB" sz="3200" dirty="0" smtClean="0"/>
              <a:t>Have already been on a visit to enrich our learning</a:t>
            </a:r>
          </a:p>
        </p:txBody>
      </p:sp>
    </p:spTree>
    <p:extLst>
      <p:ext uri="{BB962C8B-B14F-4D97-AF65-F5344CB8AC3E}">
        <p14:creationId xmlns:p14="http://schemas.microsoft.com/office/powerpoint/2010/main" val="283291527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457200" y="274638"/>
            <a:ext cx="8229600" cy="1143000"/>
          </a:xfrm>
          <a:prstGeom prst="rect">
            <a:avLst/>
          </a:prstGeom>
        </p:spPr>
        <p:txBody>
          <a:bodyPr/>
          <a:lst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a:lstStyle>
          <a:p>
            <a:r>
              <a:rPr lang="en-GB" dirty="0" smtClean="0"/>
              <a:t>The Website…</a:t>
            </a:r>
            <a:endParaRPr lang="en-GB" dirty="0"/>
          </a:p>
        </p:txBody>
      </p:sp>
      <p:sp>
        <p:nvSpPr>
          <p:cNvPr id="9" name="Content Placeholder 8"/>
          <p:cNvSpPr>
            <a:spLocks noGrp="1"/>
          </p:cNvSpPr>
          <p:nvPr>
            <p:ph sz="half" idx="2"/>
          </p:nvPr>
        </p:nvSpPr>
        <p:spPr/>
        <p:txBody>
          <a:bodyPr>
            <a:normAutofit lnSpcReduction="10000"/>
          </a:bodyPr>
          <a:lstStyle/>
          <a:p>
            <a:r>
              <a:rPr lang="en-GB" dirty="0" smtClean="0"/>
              <a:t>You will be </a:t>
            </a:r>
            <a:r>
              <a:rPr lang="en-GB" dirty="0" smtClean="0"/>
              <a:t>able to access</a:t>
            </a:r>
            <a:r>
              <a:rPr lang="en-GB" dirty="0" smtClean="0"/>
              <a:t>;</a:t>
            </a:r>
          </a:p>
          <a:p>
            <a:pPr marL="137160" indent="0">
              <a:buNone/>
            </a:pPr>
            <a:endParaRPr lang="en-GB" dirty="0" smtClean="0"/>
          </a:p>
          <a:p>
            <a:r>
              <a:rPr lang="en-GB" sz="2000" dirty="0" smtClean="0"/>
              <a:t>Your child’s class page with updates on learning and homework</a:t>
            </a:r>
          </a:p>
          <a:p>
            <a:r>
              <a:rPr lang="en-GB" sz="2000" dirty="0" smtClean="0"/>
              <a:t>School calendar</a:t>
            </a:r>
          </a:p>
          <a:p>
            <a:r>
              <a:rPr lang="en-GB" sz="2000" dirty="0" smtClean="0"/>
              <a:t>Whole school events</a:t>
            </a:r>
          </a:p>
          <a:p>
            <a:r>
              <a:rPr lang="en-GB" sz="2000" dirty="0" smtClean="0"/>
              <a:t>Policies</a:t>
            </a:r>
          </a:p>
          <a:p>
            <a:r>
              <a:rPr lang="en-GB" sz="2000" dirty="0" smtClean="0"/>
              <a:t>Newsletters</a:t>
            </a:r>
          </a:p>
          <a:p>
            <a:r>
              <a:rPr lang="en-GB" sz="2000" dirty="0" smtClean="0"/>
              <a:t>Updates</a:t>
            </a:r>
          </a:p>
          <a:p>
            <a:r>
              <a:rPr lang="en-GB" sz="2000" dirty="0" smtClean="0"/>
              <a:t>Safeguarding and E-Safety</a:t>
            </a:r>
          </a:p>
        </p:txBody>
      </p:sp>
      <p:pic>
        <p:nvPicPr>
          <p:cNvPr id="10" name="Content Placeholder 9">
            <a:hlinkClick r:id="rId2"/>
          </p:cNvPr>
          <p:cNvPicPr>
            <a:picLocks noGrp="1" noChangeAspect="1"/>
          </p:cNvPicPr>
          <p:nvPr>
            <p:ph sz="half" idx="1"/>
          </p:nvPr>
        </p:nvPicPr>
        <p:blipFill rotWithShape="1">
          <a:blip r:embed="rId3"/>
          <a:srcRect l="3874" t="12797" r="21966" b="6487"/>
          <a:stretch/>
        </p:blipFill>
        <p:spPr>
          <a:xfrm>
            <a:off x="107504" y="2348880"/>
            <a:ext cx="4353936" cy="2664296"/>
          </a:xfrm>
          <a:prstGeom prst="rect">
            <a:avLst/>
          </a:prstGeom>
        </p:spPr>
      </p:pic>
    </p:spTree>
    <p:extLst>
      <p:ext uri="{BB962C8B-B14F-4D97-AF65-F5344CB8AC3E}">
        <p14:creationId xmlns:p14="http://schemas.microsoft.com/office/powerpoint/2010/main" val="42290473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457200" y="274638"/>
            <a:ext cx="8229600" cy="1143000"/>
          </a:xfrm>
          <a:prstGeom prst="rect">
            <a:avLst/>
          </a:prstGeom>
        </p:spPr>
        <p:txBody>
          <a:bodyPr/>
          <a:lst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a:lstStyle>
          <a:p>
            <a:r>
              <a:rPr lang="en-GB" dirty="0" smtClean="0"/>
              <a:t>Important information:</a:t>
            </a:r>
            <a:endParaRPr lang="en-GB" dirty="0"/>
          </a:p>
        </p:txBody>
      </p:sp>
      <p:pic>
        <p:nvPicPr>
          <p:cNvPr id="4" name="Picture 3"/>
          <p:cNvPicPr>
            <a:picLocks noChangeAspect="1"/>
          </p:cNvPicPr>
          <p:nvPr/>
        </p:nvPicPr>
        <p:blipFill rotWithShape="1">
          <a:blip r:embed="rId2"/>
          <a:srcRect l="7386" t="11610" r="21221" b="6688"/>
          <a:stretch/>
        </p:blipFill>
        <p:spPr>
          <a:xfrm>
            <a:off x="465774" y="1268760"/>
            <a:ext cx="7722208" cy="4968552"/>
          </a:xfrm>
          <a:prstGeom prst="rect">
            <a:avLst/>
          </a:prstGeom>
        </p:spPr>
      </p:pic>
      <p:sp>
        <p:nvSpPr>
          <p:cNvPr id="7" name="Left Arrow 6"/>
          <p:cNvSpPr/>
          <p:nvPr/>
        </p:nvSpPr>
        <p:spPr>
          <a:xfrm rot="20963983">
            <a:off x="2987824" y="2564904"/>
            <a:ext cx="936104" cy="216024"/>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Left Arrow 7"/>
          <p:cNvSpPr/>
          <p:nvPr/>
        </p:nvSpPr>
        <p:spPr>
          <a:xfrm rot="20963983">
            <a:off x="2996397" y="2949443"/>
            <a:ext cx="936104" cy="216024"/>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Left Arrow 8"/>
          <p:cNvSpPr/>
          <p:nvPr/>
        </p:nvSpPr>
        <p:spPr>
          <a:xfrm rot="20963983">
            <a:off x="3143721" y="5744761"/>
            <a:ext cx="936104" cy="216024"/>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15183356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Open door policy </a:t>
            </a:r>
            <a:endParaRPr lang="en-GB" dirty="0"/>
          </a:p>
        </p:txBody>
      </p:sp>
      <p:sp>
        <p:nvSpPr>
          <p:cNvPr id="3" name="Content Placeholder 2"/>
          <p:cNvSpPr>
            <a:spLocks noGrp="1"/>
          </p:cNvSpPr>
          <p:nvPr>
            <p:ph idx="1"/>
          </p:nvPr>
        </p:nvSpPr>
        <p:spPr/>
        <p:txBody>
          <a:bodyPr>
            <a:normAutofit fontScale="92500" lnSpcReduction="10000"/>
          </a:bodyPr>
          <a:lstStyle/>
          <a:p>
            <a:r>
              <a:rPr lang="en-GB" dirty="0" smtClean="0"/>
              <a:t>Got some news to share? Want to speak about your child’s progress? Come and speak to us or arrange an appointment with the office.</a:t>
            </a:r>
          </a:p>
          <a:p>
            <a:r>
              <a:rPr lang="en-GB" dirty="0" smtClean="0"/>
              <a:t>If you think you are eligible for free school meals, please speak to the office about applying.</a:t>
            </a:r>
            <a:endParaRPr lang="en-GB" dirty="0"/>
          </a:p>
          <a:p>
            <a:r>
              <a:rPr lang="en-GB" dirty="0" smtClean="0"/>
              <a:t>Concerned about a child’s welfare? Speak to our Designated Safeguarding Lead – Miss </a:t>
            </a:r>
            <a:r>
              <a:rPr lang="en-GB" dirty="0" err="1" smtClean="0"/>
              <a:t>Loosemore</a:t>
            </a:r>
            <a:r>
              <a:rPr lang="en-GB" dirty="0" smtClean="0"/>
              <a:t> or Deputy DSL, Mrs Tones.</a:t>
            </a:r>
          </a:p>
          <a:p>
            <a:r>
              <a:rPr lang="en-GB" dirty="0" smtClean="0"/>
              <a:t>Our pastoral team includes ELSA and FIEPS.</a:t>
            </a:r>
          </a:p>
          <a:p>
            <a:r>
              <a:rPr lang="en-GB" dirty="0" smtClean="0"/>
              <a:t>Our </a:t>
            </a:r>
            <a:r>
              <a:rPr lang="en-GB" dirty="0" err="1" smtClean="0"/>
              <a:t>SENCo</a:t>
            </a:r>
            <a:r>
              <a:rPr lang="en-GB" dirty="0" smtClean="0"/>
              <a:t>, Mrs Tones, can signpost you to further support. We are available for support beyond education.</a:t>
            </a:r>
            <a:endParaRPr lang="en-GB" dirty="0"/>
          </a:p>
        </p:txBody>
      </p:sp>
    </p:spTree>
    <p:extLst>
      <p:ext uri="{BB962C8B-B14F-4D97-AF65-F5344CB8AC3E}">
        <p14:creationId xmlns:p14="http://schemas.microsoft.com/office/powerpoint/2010/main" val="42540964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Coming up…</a:t>
            </a:r>
          </a:p>
        </p:txBody>
      </p:sp>
      <p:sp>
        <p:nvSpPr>
          <p:cNvPr id="3" name="Content Placeholder 2"/>
          <p:cNvSpPr>
            <a:spLocks noGrp="1"/>
          </p:cNvSpPr>
          <p:nvPr>
            <p:ph idx="1"/>
          </p:nvPr>
        </p:nvSpPr>
        <p:spPr>
          <a:xfrm>
            <a:off x="107504" y="1268760"/>
            <a:ext cx="8928992" cy="4709160"/>
          </a:xfrm>
        </p:spPr>
        <p:txBody>
          <a:bodyPr>
            <a:normAutofit fontScale="85000" lnSpcReduction="10000"/>
          </a:bodyPr>
          <a:lstStyle/>
          <a:p>
            <a:endParaRPr lang="en-GB" sz="3600" dirty="0" smtClean="0"/>
          </a:p>
          <a:p>
            <a:r>
              <a:rPr lang="en-GB" sz="3600" dirty="0" smtClean="0"/>
              <a:t>Outdoor learning sessions – </a:t>
            </a:r>
            <a:r>
              <a:rPr lang="en-GB" sz="3300" dirty="0" smtClean="0"/>
              <a:t>tomorrow</a:t>
            </a:r>
            <a:r>
              <a:rPr lang="en-GB" sz="3300" dirty="0" smtClean="0"/>
              <a:t>!</a:t>
            </a:r>
          </a:p>
          <a:p>
            <a:r>
              <a:rPr lang="en-GB" sz="3600" dirty="0" smtClean="0"/>
              <a:t>Christmas Performance –  18</a:t>
            </a:r>
            <a:r>
              <a:rPr lang="en-GB" sz="3600" baseline="30000" dirty="0" smtClean="0"/>
              <a:t>th</a:t>
            </a:r>
            <a:r>
              <a:rPr lang="en-GB" sz="3600" dirty="0" smtClean="0"/>
              <a:t>/19</a:t>
            </a:r>
            <a:r>
              <a:rPr lang="en-GB" sz="3600" baseline="30000" dirty="0" smtClean="0"/>
              <a:t>th</a:t>
            </a:r>
            <a:r>
              <a:rPr lang="en-GB" sz="3600" dirty="0" smtClean="0"/>
              <a:t> December </a:t>
            </a:r>
          </a:p>
          <a:p>
            <a:r>
              <a:rPr lang="en-GB" sz="3600" dirty="0" smtClean="0"/>
              <a:t>INSET 19</a:t>
            </a:r>
            <a:r>
              <a:rPr lang="en-GB" sz="3600" baseline="30000" dirty="0" smtClean="0"/>
              <a:t>th</a:t>
            </a:r>
            <a:r>
              <a:rPr lang="en-GB" sz="3600" dirty="0" smtClean="0"/>
              <a:t> October.</a:t>
            </a:r>
          </a:p>
          <a:p>
            <a:r>
              <a:rPr lang="en-GB" sz="3600" dirty="0" smtClean="0"/>
              <a:t>Parent Outcome :  Thursday 18</a:t>
            </a:r>
            <a:r>
              <a:rPr lang="en-GB" sz="3600" baseline="30000" dirty="0" smtClean="0"/>
              <a:t>th</a:t>
            </a:r>
            <a:r>
              <a:rPr lang="en-GB" sz="3600" dirty="0" smtClean="0"/>
              <a:t> October </a:t>
            </a:r>
            <a:r>
              <a:rPr lang="en-GB" sz="3600" dirty="0" smtClean="0"/>
              <a:t/>
            </a:r>
            <a:br>
              <a:rPr lang="en-GB" sz="3600" dirty="0" smtClean="0"/>
            </a:br>
            <a:r>
              <a:rPr lang="en-GB" sz="3600" dirty="0" smtClean="0"/>
              <a:t>1.45 </a:t>
            </a:r>
            <a:r>
              <a:rPr lang="en-GB" sz="3600" dirty="0" smtClean="0"/>
              <a:t>– 3.00pm</a:t>
            </a:r>
          </a:p>
          <a:p>
            <a:r>
              <a:rPr lang="en-GB" sz="3600" dirty="0" smtClean="0"/>
              <a:t>Superhero </a:t>
            </a:r>
            <a:r>
              <a:rPr lang="en-GB" sz="3600" dirty="0" smtClean="0"/>
              <a:t>Day….29</a:t>
            </a:r>
            <a:r>
              <a:rPr lang="en-GB" sz="3600" baseline="30000" dirty="0" smtClean="0"/>
              <a:t>th</a:t>
            </a:r>
            <a:r>
              <a:rPr lang="en-GB" sz="3600" dirty="0" smtClean="0"/>
              <a:t> October!</a:t>
            </a:r>
            <a:endParaRPr lang="en-GB" sz="3600" dirty="0"/>
          </a:p>
          <a:p>
            <a:endParaRPr lang="en-GB" sz="3600" dirty="0"/>
          </a:p>
          <a:p>
            <a:r>
              <a:rPr lang="en-GB" sz="3600" dirty="0"/>
              <a:t>Thank you for coming- any questions?</a:t>
            </a:r>
          </a:p>
          <a:p>
            <a:endParaRPr lang="en-GB" sz="3600" dirty="0"/>
          </a:p>
        </p:txBody>
      </p:sp>
    </p:spTree>
    <p:extLst>
      <p:ext uri="{BB962C8B-B14F-4D97-AF65-F5344CB8AC3E}">
        <p14:creationId xmlns:p14="http://schemas.microsoft.com/office/powerpoint/2010/main" val="119699575"/>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pex">
  <a:themeElements>
    <a:clrScheme name="Custom 1">
      <a:dk1>
        <a:srgbClr val="D1282E"/>
      </a:dk1>
      <a:lt1>
        <a:srgbClr val="FFFFFF"/>
      </a:lt1>
      <a:dk2>
        <a:srgbClr val="D1282E"/>
      </a:dk2>
      <a:lt2>
        <a:srgbClr val="C8C8B1"/>
      </a:lt2>
      <a:accent1>
        <a:srgbClr val="00B050"/>
      </a:accent1>
      <a:accent2>
        <a:srgbClr val="F5C201"/>
      </a:accent2>
      <a:accent3>
        <a:srgbClr val="526DB0"/>
      </a:accent3>
      <a:accent4>
        <a:srgbClr val="989AAC"/>
      </a:accent4>
      <a:accent5>
        <a:srgbClr val="DC5924"/>
      </a:accent5>
      <a:accent6>
        <a:srgbClr val="B4B392"/>
      </a:accent6>
      <a:hlink>
        <a:srgbClr val="CC9900"/>
      </a:hlink>
      <a:folHlink>
        <a:srgbClr val="969696"/>
      </a:folHlink>
    </a:clrScheme>
    <a:fontScheme name="Apex">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Apex">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Apex</Template>
  <TotalTime>967</TotalTime>
  <Words>769</Words>
  <Application>Microsoft Office PowerPoint</Application>
  <PresentationFormat>On-screen Show (4:3)</PresentationFormat>
  <Paragraphs>102</Paragraphs>
  <Slides>15</Slides>
  <Notes>0</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Apex</vt:lpstr>
      <vt:lpstr>Welcome to europe</vt:lpstr>
      <vt:lpstr>Aim of the meeting</vt:lpstr>
      <vt:lpstr>Your Year Group team </vt:lpstr>
      <vt:lpstr>Home School Relationship</vt:lpstr>
      <vt:lpstr>PowerPoint Presentation</vt:lpstr>
      <vt:lpstr>What is Home Learning?</vt:lpstr>
      <vt:lpstr>Topic Home Learning</vt:lpstr>
      <vt:lpstr>End of Topic Outcome</vt:lpstr>
      <vt:lpstr>Systems and Routines</vt:lpstr>
      <vt:lpstr>Curriculum Days</vt:lpstr>
      <vt:lpstr>So far…</vt:lpstr>
      <vt:lpstr>PowerPoint Presentation</vt:lpstr>
      <vt:lpstr>PowerPoint Presentation</vt:lpstr>
      <vt:lpstr>Open door policy </vt:lpstr>
      <vt:lpstr>Coming up…</vt:lpstr>
    </vt:vector>
  </TitlesOfParts>
  <Company>Merdon Junior School</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__</dc:title>
  <dc:creator>Jo Walker</dc:creator>
  <cp:lastModifiedBy>ms Beckett</cp:lastModifiedBy>
  <cp:revision>50</cp:revision>
  <cp:lastPrinted>2014-09-15T09:09:32Z</cp:lastPrinted>
  <dcterms:created xsi:type="dcterms:W3CDTF">2014-09-15T07:23:02Z</dcterms:created>
  <dcterms:modified xsi:type="dcterms:W3CDTF">2018-09-19T07:14:52Z</dcterms:modified>
</cp:coreProperties>
</file>