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5588"/>
  </p:normalViewPr>
  <p:slideViewPr>
    <p:cSldViewPr snapToGrid="0" snapToObjects="1">
      <p:cViewPr varScale="1">
        <p:scale>
          <a:sx n="80" d="100"/>
          <a:sy n="80" d="100"/>
        </p:scale>
        <p:origin x="16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28/01/2026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tmp"/><Relationship Id="rId5" Type="http://schemas.openxmlformats.org/officeDocument/2006/relationships/image" Target="../media/image14.tmp"/><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1321498" y="299095"/>
            <a:ext cx="3541612"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Spring Term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4932427" y="570508"/>
            <a:ext cx="5239769" cy="461665"/>
          </a:xfrm>
          <a:prstGeom prst="rect">
            <a:avLst/>
          </a:prstGeom>
          <a:noFill/>
          <a:ln>
            <a:noFill/>
          </a:ln>
        </p:spPr>
        <p:txBody>
          <a:bodyPr wrap="none" lIns="91440" tIns="45720" rIns="91440" bIns="45720">
            <a:spAutoFit/>
          </a:bodyPr>
          <a:lstStyle/>
          <a:p>
            <a:pPr algn="ctr"/>
            <a:r>
              <a:rPr lang="en-GB" sz="2400" b="1"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CURRICULUM OVERVIEW</a:t>
            </a: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  Year 5</a:t>
            </a:r>
          </a:p>
        </p:txBody>
      </p:sp>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extLst>
              <p:ext uri="{D42A27DB-BD31-4B8C-83A1-F6EECF244321}">
                <p14:modId xmlns:p14="http://schemas.microsoft.com/office/powerpoint/2010/main" val="3169427272"/>
              </p:ext>
            </p:extLst>
          </p:nvPr>
        </p:nvGraphicFramePr>
        <p:xfrm>
          <a:off x="631985" y="4747811"/>
          <a:ext cx="3288926" cy="1455801"/>
        </p:xfrm>
        <a:graphic>
          <a:graphicData uri="http://schemas.openxmlformats.org/drawingml/2006/table">
            <a:tbl>
              <a:tblPr firstRow="1" bandRow="1">
                <a:tableStyleId>{5940675A-B579-460E-94D1-54222C63F5DA}</a:tableStyleId>
              </a:tblPr>
              <a:tblGrid>
                <a:gridCol w="3288926">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COMPUTING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00" b="1" dirty="0">
                          <a:solidFill>
                            <a:schemeClr val="tx1"/>
                          </a:solidFill>
                          <a:latin typeface="Gill Sans MT" panose="020B0502020104020203" pitchFamily="34" charset="77"/>
                        </a:rPr>
                        <a:t>Key Knowledge: </a:t>
                      </a:r>
                    </a:p>
                    <a:p>
                      <a:pPr algn="l"/>
                      <a:r>
                        <a:rPr lang="en-GB" sz="1000" b="0" dirty="0">
                          <a:solidFill>
                            <a:schemeClr val="tx1"/>
                          </a:solidFill>
                          <a:latin typeface="Gill Sans MT" panose="020B0502020104020203" pitchFamily="34" charset="77"/>
                        </a:rPr>
                        <a:t>-know how to connect and program a microcontroller </a:t>
                      </a:r>
                    </a:p>
                    <a:p>
                      <a:pPr algn="l"/>
                      <a:r>
                        <a:rPr lang="en-GB" sz="1000" b="0" dirty="0">
                          <a:solidFill>
                            <a:schemeClr val="tx1"/>
                          </a:solidFill>
                          <a:latin typeface="Gill Sans MT" panose="020B0502020104020203" pitchFamily="34" charset="77"/>
                        </a:rPr>
                        <a:t>-know how to write algorithms and programs </a:t>
                      </a:r>
                    </a:p>
                  </a:txBody>
                  <a:tcPr anchor="ctr"/>
                </a:tc>
                <a:extLst>
                  <a:ext uri="{0D108BD9-81ED-4DB2-BD59-A6C34878D82A}">
                    <a16:rowId xmlns:a16="http://schemas.microsoft.com/office/drawing/2014/main" val="144233429"/>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graphicFrame>
        <p:nvGraphicFramePr>
          <p:cNvPr id="2" name="Table 10">
            <a:extLst>
              <a:ext uri="{FF2B5EF4-FFF2-40B4-BE49-F238E27FC236}">
                <a16:creationId xmlns:a16="http://schemas.microsoft.com/office/drawing/2014/main" id="{FE6F8FAA-B0C9-6F96-6988-C84BC4B1D9F3}"/>
              </a:ext>
            </a:extLst>
          </p:cNvPr>
          <p:cNvGraphicFramePr>
            <a:graphicFrameLocks noGrp="1"/>
          </p:cNvGraphicFramePr>
          <p:nvPr>
            <p:extLst>
              <p:ext uri="{D42A27DB-BD31-4B8C-83A1-F6EECF244321}">
                <p14:modId xmlns:p14="http://schemas.microsoft.com/office/powerpoint/2010/main" val="2086577286"/>
              </p:ext>
            </p:extLst>
          </p:nvPr>
        </p:nvGraphicFramePr>
        <p:xfrm>
          <a:off x="4220837" y="4959593"/>
          <a:ext cx="3541611" cy="1748076"/>
        </p:xfrm>
        <a:graphic>
          <a:graphicData uri="http://schemas.openxmlformats.org/drawingml/2006/table">
            <a:tbl>
              <a:tblPr firstRow="1" bandRow="1">
                <a:tableStyleId>{5940675A-B579-460E-94D1-54222C63F5DA}</a:tableStyleId>
              </a:tblPr>
              <a:tblGrid>
                <a:gridCol w="3541611">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PSHE </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 </a:t>
                      </a:r>
                    </a:p>
                    <a:p>
                      <a:pPr algn="l"/>
                      <a:r>
                        <a:rPr lang="en-GB" sz="1000" b="0" dirty="0">
                          <a:solidFill>
                            <a:schemeClr val="tx1"/>
                          </a:solidFill>
                          <a:latin typeface="Gill Sans MT" panose="020B0502020104020203" pitchFamily="34" charset="77"/>
                        </a:rPr>
                        <a:t>-why people sometimes aim to create an impression of themselves in what they post online that is not real and what might make them do this.</a:t>
                      </a:r>
                    </a:p>
                    <a:p>
                      <a:pPr algn="l"/>
                      <a:r>
                        <a:rPr lang="en-GB" sz="1000" b="0" dirty="0">
                          <a:solidFill>
                            <a:schemeClr val="tx1"/>
                          </a:solidFill>
                          <a:latin typeface="Gill Sans MT" panose="020B0502020104020203" pitchFamily="34" charset="77"/>
                        </a:rPr>
                        <a:t>-understand things that might influence a person to take risks online.</a:t>
                      </a:r>
                    </a:p>
                  </a:txBody>
                  <a:tcPr anchor="ctr"/>
                </a:tc>
                <a:extLst>
                  <a:ext uri="{0D108BD9-81ED-4DB2-BD59-A6C34878D82A}">
                    <a16:rowId xmlns:a16="http://schemas.microsoft.com/office/drawing/2014/main" val="144233429"/>
                  </a:ext>
                </a:extLst>
              </a:tr>
            </a:tbl>
          </a:graphicData>
        </a:graphic>
      </p:graphicFrame>
      <p:graphicFrame>
        <p:nvGraphicFramePr>
          <p:cNvPr id="8" name="Table 10">
            <a:extLst>
              <a:ext uri="{FF2B5EF4-FFF2-40B4-BE49-F238E27FC236}">
                <a16:creationId xmlns:a16="http://schemas.microsoft.com/office/drawing/2014/main" id="{D2C97120-084A-ED6A-3010-AF785A733938}"/>
              </a:ext>
            </a:extLst>
          </p:cNvPr>
          <p:cNvGraphicFramePr>
            <a:graphicFrameLocks noGrp="1"/>
          </p:cNvGraphicFramePr>
          <p:nvPr>
            <p:extLst>
              <p:ext uri="{D42A27DB-BD31-4B8C-83A1-F6EECF244321}">
                <p14:modId xmlns:p14="http://schemas.microsoft.com/office/powerpoint/2010/main" val="4288632484"/>
              </p:ext>
            </p:extLst>
          </p:nvPr>
        </p:nvGraphicFramePr>
        <p:xfrm>
          <a:off x="8038124" y="4747811"/>
          <a:ext cx="4143981" cy="2091044"/>
        </p:xfrm>
        <a:graphic>
          <a:graphicData uri="http://schemas.openxmlformats.org/drawingml/2006/table">
            <a:tbl>
              <a:tblPr firstRow="1" bandRow="1">
                <a:tableStyleId>{5940675A-B579-460E-94D1-54222C63F5DA}</a:tableStyleId>
              </a:tblPr>
              <a:tblGrid>
                <a:gridCol w="4143981">
                  <a:extLst>
                    <a:ext uri="{9D8B030D-6E8A-4147-A177-3AD203B41FA5}">
                      <a16:colId xmlns:a16="http://schemas.microsoft.com/office/drawing/2014/main" val="2649323644"/>
                    </a:ext>
                  </a:extLst>
                </a:gridCol>
              </a:tblGrid>
              <a:tr h="902324">
                <a:tc>
                  <a:txBody>
                    <a:bodyPr/>
                    <a:lstStyle/>
                    <a:p>
                      <a:pPr algn="ctr"/>
                      <a:r>
                        <a:rPr lang="en-GB" sz="1800" b="1" dirty="0">
                          <a:solidFill>
                            <a:schemeClr val="tx1"/>
                          </a:solidFill>
                          <a:latin typeface="Gill Sans MT" panose="020B0502020104020203" pitchFamily="34" charset="77"/>
                        </a:rPr>
                        <a:t>RE</a:t>
                      </a:r>
                    </a:p>
                  </a:txBody>
                  <a:tcPr anchor="ctr">
                    <a:solidFill>
                      <a:schemeClr val="accent4"/>
                    </a:solidFill>
                  </a:tcPr>
                </a:tc>
                <a:extLst>
                  <a:ext uri="{0D108BD9-81ED-4DB2-BD59-A6C34878D82A}">
                    <a16:rowId xmlns:a16="http://schemas.microsoft.com/office/drawing/2014/main" val="3095864142"/>
                  </a:ext>
                </a:extLst>
              </a:tr>
              <a:tr h="1072525">
                <a:tc>
                  <a:txBody>
                    <a:bodyPr/>
                    <a:lstStyle/>
                    <a:p>
                      <a:pPr algn="l"/>
                      <a:r>
                        <a:rPr lang="en-GB" sz="1200" b="1" dirty="0">
                          <a:solidFill>
                            <a:schemeClr val="tx1"/>
                          </a:solidFill>
                          <a:latin typeface="Gill Sans MT" panose="020B0502020104020203" pitchFamily="34" charset="77"/>
                        </a:rPr>
                        <a:t>Key Knowledge</a:t>
                      </a:r>
                    </a:p>
                    <a:p>
                      <a:pPr algn="l"/>
                      <a:r>
                        <a:rPr lang="en-GB" sz="1200" b="0" dirty="0">
                          <a:solidFill>
                            <a:schemeClr val="tx1"/>
                          </a:solidFill>
                          <a:latin typeface="Gill Sans MT" panose="020B0502020104020203" pitchFamily="34" charset="77"/>
                        </a:rPr>
                        <a:t>-how Christians use stories from the gospels to show that Jesus was not just human, but Divine with power over nature and life itself</a:t>
                      </a:r>
                    </a:p>
                    <a:p>
                      <a:pPr algn="l"/>
                      <a:r>
                        <a:rPr lang="en-GB" sz="1200" b="0" dirty="0">
                          <a:solidFill>
                            <a:schemeClr val="tx1"/>
                          </a:solidFill>
                          <a:latin typeface="Gill Sans MT" panose="020B0502020104020203" pitchFamily="34" charset="77"/>
                        </a:rPr>
                        <a:t>-The Hajj is a pilgrimage to Mecca every Muslim is expected to do once in their life if they are healthy and can afford it</a:t>
                      </a:r>
                    </a:p>
                  </a:txBody>
                  <a:tcPr anchor="ctr"/>
                </a:tc>
                <a:extLst>
                  <a:ext uri="{0D108BD9-81ED-4DB2-BD59-A6C34878D82A}">
                    <a16:rowId xmlns:a16="http://schemas.microsoft.com/office/drawing/2014/main" val="144233429"/>
                  </a:ext>
                </a:extLst>
              </a:tr>
            </a:tbl>
          </a:graphicData>
        </a:graphic>
      </p:graphicFrame>
      <p:graphicFrame>
        <p:nvGraphicFramePr>
          <p:cNvPr id="11" name="Table 10">
            <a:extLst>
              <a:ext uri="{FF2B5EF4-FFF2-40B4-BE49-F238E27FC236}">
                <a16:creationId xmlns:a16="http://schemas.microsoft.com/office/drawing/2014/main" id="{F97DAF8E-0BDC-2008-BAB9-D93185ACB3E2}"/>
              </a:ext>
            </a:extLst>
          </p:cNvPr>
          <p:cNvGraphicFramePr>
            <a:graphicFrameLocks noGrp="1"/>
          </p:cNvGraphicFramePr>
          <p:nvPr>
            <p:extLst>
              <p:ext uri="{D42A27DB-BD31-4B8C-83A1-F6EECF244321}">
                <p14:modId xmlns:p14="http://schemas.microsoft.com/office/powerpoint/2010/main" val="65808497"/>
              </p:ext>
            </p:extLst>
          </p:nvPr>
        </p:nvGraphicFramePr>
        <p:xfrm>
          <a:off x="619495" y="7170754"/>
          <a:ext cx="2922092" cy="1717596"/>
        </p:xfrm>
        <a:graphic>
          <a:graphicData uri="http://schemas.openxmlformats.org/drawingml/2006/table">
            <a:tbl>
              <a:tblPr firstRow="1" bandRow="1">
                <a:tableStyleId>{5940675A-B579-460E-94D1-54222C63F5DA}</a:tableStyleId>
              </a:tblPr>
              <a:tblGrid>
                <a:gridCol w="292209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FRENCH</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a:t>
                      </a:r>
                    </a:p>
                    <a:p>
                      <a:pPr algn="l"/>
                      <a:r>
                        <a:rPr lang="en-GB" sz="1200" b="0" dirty="0">
                          <a:solidFill>
                            <a:schemeClr val="tx1"/>
                          </a:solidFill>
                          <a:latin typeface="Gill Sans MT" panose="020B0502020104020203" pitchFamily="34" charset="77"/>
                        </a:rPr>
                        <a:t>-know the names of common pets in French</a:t>
                      </a:r>
                    </a:p>
                    <a:p>
                      <a:pPr algn="l"/>
                      <a:r>
                        <a:rPr lang="en-GB" sz="1200" b="0" dirty="0">
                          <a:solidFill>
                            <a:schemeClr val="tx1"/>
                          </a:solidFill>
                          <a:latin typeface="Gill Sans MT" panose="020B0502020104020203" pitchFamily="34" charset="77"/>
                        </a:rPr>
                        <a:t>-know how to say I don’t have or I don’t like in French</a:t>
                      </a:r>
                    </a:p>
                  </a:txBody>
                  <a:tcPr anchor="ctr"/>
                </a:tc>
                <a:extLst>
                  <a:ext uri="{0D108BD9-81ED-4DB2-BD59-A6C34878D82A}">
                    <a16:rowId xmlns:a16="http://schemas.microsoft.com/office/drawing/2014/main" val="144233429"/>
                  </a:ext>
                </a:extLst>
              </a:tr>
            </a:tbl>
          </a:graphicData>
        </a:graphic>
      </p:graphicFrame>
      <p:graphicFrame>
        <p:nvGraphicFramePr>
          <p:cNvPr id="13" name="Table 10">
            <a:extLst>
              <a:ext uri="{FF2B5EF4-FFF2-40B4-BE49-F238E27FC236}">
                <a16:creationId xmlns:a16="http://schemas.microsoft.com/office/drawing/2014/main" id="{1AAD7997-5905-974A-DF44-B6206CE8FAEE}"/>
              </a:ext>
            </a:extLst>
          </p:cNvPr>
          <p:cNvGraphicFramePr>
            <a:graphicFrameLocks noGrp="1"/>
          </p:cNvGraphicFramePr>
          <p:nvPr>
            <p:extLst>
              <p:ext uri="{D42A27DB-BD31-4B8C-83A1-F6EECF244321}">
                <p14:modId xmlns:p14="http://schemas.microsoft.com/office/powerpoint/2010/main" val="3082546153"/>
              </p:ext>
            </p:extLst>
          </p:nvPr>
        </p:nvGraphicFramePr>
        <p:xfrm>
          <a:off x="3977086" y="7155297"/>
          <a:ext cx="7054972" cy="1824276"/>
        </p:xfrm>
        <a:graphic>
          <a:graphicData uri="http://schemas.openxmlformats.org/drawingml/2006/table">
            <a:tbl>
              <a:tblPr firstRow="1" bandRow="1">
                <a:tableStyleId>{5940675A-B579-460E-94D1-54222C63F5DA}</a:tableStyleId>
              </a:tblPr>
              <a:tblGrid>
                <a:gridCol w="705497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PE</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0" dirty="0">
                          <a:solidFill>
                            <a:schemeClr val="tx1"/>
                          </a:solidFill>
                          <a:latin typeface="Gill Sans MT" panose="020B0502020104020203" pitchFamily="34" charset="77"/>
                        </a:rPr>
                        <a:t>Key Knowledge </a:t>
                      </a:r>
                    </a:p>
                    <a:p>
                      <a:pPr algn="l"/>
                      <a:r>
                        <a:rPr lang="en-GB" sz="1100" b="0" dirty="0">
                          <a:solidFill>
                            <a:schemeClr val="tx1"/>
                          </a:solidFill>
                          <a:latin typeface="Gill Sans MT" panose="020B0502020104020203" pitchFamily="34" charset="77"/>
                        </a:rPr>
                        <a:t>(Gym) – change the shape of your jumps and contrasting balances to make your sequence look interesting</a:t>
                      </a:r>
                    </a:p>
                    <a:p>
                      <a:pPr algn="l"/>
                      <a:r>
                        <a:rPr lang="en-GB" sz="1100" b="0" dirty="0">
                          <a:solidFill>
                            <a:schemeClr val="tx1"/>
                          </a:solidFill>
                          <a:latin typeface="Gill Sans MT" panose="020B0502020104020203" pitchFamily="34" charset="77"/>
                        </a:rPr>
                        <a:t>(Tag Rugby) – make quick decisions about when, how and who to pass to will help you to maintain possession</a:t>
                      </a:r>
                    </a:p>
                    <a:p>
                      <a:pPr algn="l"/>
                      <a:r>
                        <a:rPr lang="en-GB" sz="1100" b="0" dirty="0">
                          <a:solidFill>
                            <a:schemeClr val="tx1"/>
                          </a:solidFill>
                          <a:latin typeface="Gill Sans MT" panose="020B0502020104020203" pitchFamily="34" charset="77"/>
                        </a:rPr>
                        <a:t>(Badminton) – use a serve to start a game or rally</a:t>
                      </a:r>
                    </a:p>
                    <a:p>
                      <a:pPr algn="l"/>
                      <a:r>
                        <a:rPr lang="en-GB" sz="1100" b="0" dirty="0">
                          <a:solidFill>
                            <a:schemeClr val="tx1"/>
                          </a:solidFill>
                          <a:latin typeface="Gill Sans MT" panose="020B0502020104020203" pitchFamily="34" charset="77"/>
                        </a:rPr>
                        <a:t>(Netball) – perform the chest, bounce, shoulder and overhead pass accurately and understand when each pass is used in game play</a:t>
                      </a:r>
                    </a:p>
                  </a:txBody>
                  <a:tcPr anchor="ctr"/>
                </a:tc>
                <a:extLst>
                  <a:ext uri="{0D108BD9-81ED-4DB2-BD59-A6C34878D82A}">
                    <a16:rowId xmlns:a16="http://schemas.microsoft.com/office/drawing/2014/main" val="144233429"/>
                  </a:ext>
                </a:extLst>
              </a:tr>
            </a:tbl>
          </a:graphicData>
        </a:graphic>
      </p:graphicFrame>
      <p:pic>
        <p:nvPicPr>
          <p:cNvPr id="19" name="Graphic 18" descr="Monitor with solid fill">
            <a:extLst>
              <a:ext uri="{FF2B5EF4-FFF2-40B4-BE49-F238E27FC236}">
                <a16:creationId xmlns:a16="http://schemas.microsoft.com/office/drawing/2014/main" id="{2900E30C-2AD6-7A35-91F0-36C770C3166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234582" y="4695884"/>
            <a:ext cx="914400" cy="914400"/>
          </a:xfrm>
          <a:prstGeom prst="rect">
            <a:avLst/>
          </a:prstGeom>
        </p:spPr>
      </p:pic>
      <p:pic>
        <p:nvPicPr>
          <p:cNvPr id="21" name="Graphic 20" descr="Children with solid fill">
            <a:extLst>
              <a:ext uri="{FF2B5EF4-FFF2-40B4-BE49-F238E27FC236}">
                <a16:creationId xmlns:a16="http://schemas.microsoft.com/office/drawing/2014/main" id="{E1097B1A-59A9-6FA0-ED9B-CA069D0E02E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72019" y="4882341"/>
            <a:ext cx="914400" cy="914400"/>
          </a:xfrm>
          <a:prstGeom prst="rect">
            <a:avLst/>
          </a:prstGeom>
        </p:spPr>
      </p:pic>
      <p:pic>
        <p:nvPicPr>
          <p:cNvPr id="25" name="Graphic 24" descr="Cheers with solid fill">
            <a:extLst>
              <a:ext uri="{FF2B5EF4-FFF2-40B4-BE49-F238E27FC236}">
                <a16:creationId xmlns:a16="http://schemas.microsoft.com/office/drawing/2014/main" id="{209EC658-0E35-B183-3E9F-0F85EFC15A4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411606" y="4723348"/>
            <a:ext cx="914400" cy="914400"/>
          </a:xfrm>
          <a:prstGeom prst="rect">
            <a:avLst/>
          </a:prstGeom>
        </p:spPr>
      </p:pic>
      <p:pic>
        <p:nvPicPr>
          <p:cNvPr id="28" name="Graphic 27" descr="Speech with solid fill">
            <a:extLst>
              <a:ext uri="{FF2B5EF4-FFF2-40B4-BE49-F238E27FC236}">
                <a16:creationId xmlns:a16="http://schemas.microsoft.com/office/drawing/2014/main" id="{0BFB6B32-E2E4-168B-E4AA-9D8AF52EBCA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752206" y="7146291"/>
            <a:ext cx="914400" cy="914400"/>
          </a:xfrm>
          <a:prstGeom prst="rect">
            <a:avLst/>
          </a:prstGeom>
        </p:spPr>
      </p:pic>
      <p:pic>
        <p:nvPicPr>
          <p:cNvPr id="30" name="Graphic 29" descr="Soccer ball with solid fill">
            <a:extLst>
              <a:ext uri="{FF2B5EF4-FFF2-40B4-BE49-F238E27FC236}">
                <a16:creationId xmlns:a16="http://schemas.microsoft.com/office/drawing/2014/main" id="{7D8AE9EB-5095-3961-BF58-A3ADCA5B982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379382" y="7013113"/>
            <a:ext cx="914400" cy="914400"/>
          </a:xfrm>
          <a:prstGeom prst="rect">
            <a:avLst/>
          </a:prstGeom>
        </p:spPr>
      </p:pic>
      <p:graphicFrame>
        <p:nvGraphicFramePr>
          <p:cNvPr id="3" name="Table 10">
            <a:extLst>
              <a:ext uri="{FF2B5EF4-FFF2-40B4-BE49-F238E27FC236}">
                <a16:creationId xmlns:a16="http://schemas.microsoft.com/office/drawing/2014/main" id="{F1649CBE-2A72-B9B0-4681-0BC11805E8E2}"/>
              </a:ext>
            </a:extLst>
          </p:cNvPr>
          <p:cNvGraphicFramePr>
            <a:graphicFrameLocks noGrp="1"/>
          </p:cNvGraphicFramePr>
          <p:nvPr>
            <p:extLst>
              <p:ext uri="{D42A27DB-BD31-4B8C-83A1-F6EECF244321}">
                <p14:modId xmlns:p14="http://schemas.microsoft.com/office/powerpoint/2010/main" val="3716742746"/>
              </p:ext>
            </p:extLst>
          </p:nvPr>
        </p:nvGraphicFramePr>
        <p:xfrm>
          <a:off x="688159" y="1307777"/>
          <a:ext cx="3790019" cy="2973686"/>
        </p:xfrm>
        <a:graphic>
          <a:graphicData uri="http://schemas.openxmlformats.org/drawingml/2006/table">
            <a:tbl>
              <a:tblPr firstRow="1" bandRow="1">
                <a:tableStyleId>{5940675A-B579-460E-94D1-54222C63F5DA}</a:tableStyleId>
              </a:tblPr>
              <a:tblGrid>
                <a:gridCol w="3790019">
                  <a:extLst>
                    <a:ext uri="{9D8B030D-6E8A-4147-A177-3AD203B41FA5}">
                      <a16:colId xmlns:a16="http://schemas.microsoft.com/office/drawing/2014/main" val="2649323644"/>
                    </a:ext>
                  </a:extLst>
                </a:gridCol>
              </a:tblGrid>
              <a:tr h="332553">
                <a:tc>
                  <a:txBody>
                    <a:bodyPr/>
                    <a:lstStyle/>
                    <a:p>
                      <a:pPr algn="ctr"/>
                      <a:r>
                        <a:rPr lang="en-GB" sz="1800" b="1" dirty="0">
                          <a:solidFill>
                            <a:schemeClr val="tx1"/>
                          </a:solidFill>
                          <a:latin typeface="Gill Sans MT" panose="020B0502020104020203" pitchFamily="34" charset="77"/>
                        </a:rPr>
                        <a:t>MATHS </a:t>
                      </a:r>
                    </a:p>
                  </a:txBody>
                  <a:tcPr anchor="ctr">
                    <a:solidFill>
                      <a:schemeClr val="accent4"/>
                    </a:solidFill>
                  </a:tcPr>
                </a:tc>
                <a:extLst>
                  <a:ext uri="{0D108BD9-81ED-4DB2-BD59-A6C34878D82A}">
                    <a16:rowId xmlns:a16="http://schemas.microsoft.com/office/drawing/2014/main" val="3095864142"/>
                  </a:ext>
                </a:extLst>
              </a:tr>
              <a:tr h="2607926">
                <a:tc>
                  <a:txBody>
                    <a:bodyPr/>
                    <a:lstStyle/>
                    <a:p>
                      <a:pPr algn="l"/>
                      <a:r>
                        <a:rPr lang="en-GB" sz="1000" b="1" dirty="0">
                          <a:solidFill>
                            <a:schemeClr val="tx1"/>
                          </a:solidFill>
                          <a:latin typeface="Gill Sans MT" panose="020B0502020104020203" pitchFamily="34" charset="77"/>
                        </a:rPr>
                        <a:t>Key Knowledge: </a:t>
                      </a:r>
                    </a:p>
                    <a:p>
                      <a:pPr marL="0" indent="0" algn="l">
                        <a:buFontTx/>
                        <a:buNone/>
                      </a:pPr>
                      <a:r>
                        <a:rPr lang="en-GB" sz="1000" b="0" dirty="0">
                          <a:solidFill>
                            <a:schemeClr val="tx1"/>
                          </a:solidFill>
                          <a:latin typeface="Gill Sans MT" panose="020B0502020104020203" pitchFamily="34" charset="77"/>
                        </a:rPr>
                        <a:t>This term, Year 5 will start by recognising and understanding that percent relates to the number of parts per hundred.  They will then discover how to find equivalent fractions, decimals and percentages.  </a:t>
                      </a:r>
                    </a:p>
                    <a:p>
                      <a:pPr marL="0" indent="0" algn="l">
                        <a:buFontTx/>
                        <a:buNone/>
                      </a:pPr>
                      <a:r>
                        <a:rPr lang="en-GB" sz="1000" b="0" dirty="0">
                          <a:solidFill>
                            <a:schemeClr val="tx1"/>
                          </a:solidFill>
                          <a:latin typeface="Gill Sans MT" panose="020B0502020104020203" pitchFamily="34" charset="77"/>
                        </a:rPr>
                        <a:t>Following on from this, Year 5 will revisit some topics, building on their previous knowledge:</a:t>
                      </a:r>
                    </a:p>
                    <a:p>
                      <a:pPr marL="171450" indent="-171450" algn="l">
                        <a:buFontTx/>
                        <a:buChar char="-"/>
                      </a:pPr>
                      <a:r>
                        <a:rPr lang="en-GB" sz="1000" b="0" dirty="0">
                          <a:solidFill>
                            <a:schemeClr val="tx1"/>
                          </a:solidFill>
                          <a:latin typeface="Gill Sans MT" panose="020B0502020104020203" pitchFamily="34" charset="77"/>
                        </a:rPr>
                        <a:t> know that angles are measured in degrees and will estimate and compare acute, obtuse and reflex angles.  Using protractors, measure and draw different angles.</a:t>
                      </a:r>
                    </a:p>
                    <a:p>
                      <a:pPr marL="171450" indent="-171450" algn="l">
                        <a:buFontTx/>
                        <a:buChar char="-"/>
                      </a:pPr>
                      <a:r>
                        <a:rPr lang="en-GB" sz="1000" b="0" dirty="0">
                          <a:solidFill>
                            <a:schemeClr val="tx1"/>
                          </a:solidFill>
                          <a:latin typeface="Gill Sans MT" panose="020B0502020104020203" pitchFamily="34" charset="77"/>
                        </a:rPr>
                        <a:t>Add and subtract whole numbers with more than 4 digits including using formal written methods.</a:t>
                      </a:r>
                    </a:p>
                    <a:p>
                      <a:pPr marL="171450" indent="-171450" algn="l">
                        <a:buFontTx/>
                        <a:buChar char="-"/>
                      </a:pPr>
                      <a:r>
                        <a:rPr lang="en-GB" sz="1000" b="0" dirty="0">
                          <a:solidFill>
                            <a:schemeClr val="tx1"/>
                          </a:solidFill>
                          <a:latin typeface="Gill Sans MT" panose="020B0502020104020203" pitchFamily="34" charset="77"/>
                        </a:rPr>
                        <a:t>Add and subtract fractions with the same denominator beyond one and multiples of the same denominator.</a:t>
                      </a:r>
                    </a:p>
                    <a:p>
                      <a:pPr marL="171450" indent="-171450" algn="l">
                        <a:buFontTx/>
                        <a:buChar char="-"/>
                      </a:pPr>
                      <a:r>
                        <a:rPr lang="en-GB" sz="1000" b="0" dirty="0">
                          <a:solidFill>
                            <a:schemeClr val="tx1"/>
                          </a:solidFill>
                          <a:latin typeface="Gill Sans MT" panose="020B0502020104020203" pitchFamily="34" charset="77"/>
                        </a:rPr>
                        <a:t>Identify 3-D shapes, including cubes and other cuboids, from 2-D representations.</a:t>
                      </a:r>
                    </a:p>
                  </a:txBody>
                  <a:tcPr anchor="ctr"/>
                </a:tc>
                <a:extLst>
                  <a:ext uri="{0D108BD9-81ED-4DB2-BD59-A6C34878D82A}">
                    <a16:rowId xmlns:a16="http://schemas.microsoft.com/office/drawing/2014/main" val="144233429"/>
                  </a:ext>
                </a:extLst>
              </a:tr>
            </a:tbl>
          </a:graphicData>
        </a:graphic>
      </p:graphicFrame>
      <p:graphicFrame>
        <p:nvGraphicFramePr>
          <p:cNvPr id="4" name="Table 10">
            <a:extLst>
              <a:ext uri="{FF2B5EF4-FFF2-40B4-BE49-F238E27FC236}">
                <a16:creationId xmlns:a16="http://schemas.microsoft.com/office/drawing/2014/main" id="{5F7692C8-6BFE-EA9D-E3D8-455273147563}"/>
              </a:ext>
            </a:extLst>
          </p:cNvPr>
          <p:cNvGraphicFramePr>
            <a:graphicFrameLocks noGrp="1"/>
          </p:cNvGraphicFramePr>
          <p:nvPr>
            <p:extLst>
              <p:ext uri="{D42A27DB-BD31-4B8C-83A1-F6EECF244321}">
                <p14:modId xmlns:p14="http://schemas.microsoft.com/office/powerpoint/2010/main" val="3884960301"/>
              </p:ext>
            </p:extLst>
          </p:nvPr>
        </p:nvGraphicFramePr>
        <p:xfrm>
          <a:off x="4776537" y="1070952"/>
          <a:ext cx="3790020" cy="3570656"/>
        </p:xfrm>
        <a:graphic>
          <a:graphicData uri="http://schemas.openxmlformats.org/drawingml/2006/table">
            <a:tbl>
              <a:tblPr firstRow="1" bandRow="1">
                <a:tableStyleId>{5940675A-B579-460E-94D1-54222C63F5DA}</a:tableStyleId>
              </a:tblPr>
              <a:tblGrid>
                <a:gridCol w="3790020">
                  <a:extLst>
                    <a:ext uri="{9D8B030D-6E8A-4147-A177-3AD203B41FA5}">
                      <a16:colId xmlns:a16="http://schemas.microsoft.com/office/drawing/2014/main" val="2649323644"/>
                    </a:ext>
                  </a:extLst>
                </a:gridCol>
              </a:tblGrid>
              <a:tr h="600818">
                <a:tc>
                  <a:txBody>
                    <a:bodyPr/>
                    <a:lstStyle/>
                    <a:p>
                      <a:pPr algn="ctr"/>
                      <a:r>
                        <a:rPr lang="en-GB" sz="1800" b="1" dirty="0">
                          <a:solidFill>
                            <a:schemeClr val="tx1"/>
                          </a:solidFill>
                          <a:latin typeface="Gill Sans MT" panose="020B0502020104020203" pitchFamily="34" charset="77"/>
                        </a:rPr>
                        <a:t>ENGLISH</a:t>
                      </a:r>
                    </a:p>
                  </a:txBody>
                  <a:tcPr anchor="ctr">
                    <a:solidFill>
                      <a:schemeClr val="accent4"/>
                    </a:solidFill>
                  </a:tcPr>
                </a:tc>
                <a:extLst>
                  <a:ext uri="{0D108BD9-81ED-4DB2-BD59-A6C34878D82A}">
                    <a16:rowId xmlns:a16="http://schemas.microsoft.com/office/drawing/2014/main" val="3095864142"/>
                  </a:ext>
                </a:extLst>
              </a:tr>
              <a:tr h="2969838">
                <a:tc>
                  <a:txBody>
                    <a:bodyPr/>
                    <a:lstStyle/>
                    <a:p>
                      <a:pPr algn="l"/>
                      <a:r>
                        <a:rPr lang="en-GB" sz="1000" b="1" dirty="0">
                          <a:solidFill>
                            <a:schemeClr val="tx1"/>
                          </a:solidFill>
                          <a:latin typeface="Gill Sans MT" panose="020B0502020104020203" pitchFamily="34" charset="77"/>
                        </a:rPr>
                        <a:t>Key Knowledge (Reading): </a:t>
                      </a:r>
                    </a:p>
                    <a:p>
                      <a:pPr algn="l"/>
                      <a:r>
                        <a:rPr lang="en-GB" sz="1000" b="0" dirty="0">
                          <a:solidFill>
                            <a:schemeClr val="tx1"/>
                          </a:solidFill>
                          <a:latin typeface="Gill Sans MT" panose="020B0502020104020203" pitchFamily="34" charset="77"/>
                        </a:rPr>
                        <a:t>This term, the children will be reading the fiction text ‘The Girl of Ink and Stars’. Year 5 will explore themes such as belonging, courage and understanding the natural world. The text shows human fragility as trust, safety and identity can easily be broken but carefully rebuilt. </a:t>
                      </a:r>
                    </a:p>
                    <a:p>
                      <a:pPr marL="171450" indent="-171450" algn="l">
                        <a:buFontTx/>
                        <a:buChar char="-"/>
                      </a:pPr>
                      <a:r>
                        <a:rPr lang="en-GB" sz="1000" b="0" dirty="0">
                          <a:latin typeface="+mn-lt"/>
                        </a:rPr>
                        <a:t>drawing inferences such as inferring characters’ feelings, thoughts and motives from their actions.</a:t>
                      </a:r>
                    </a:p>
                    <a:p>
                      <a:pPr marL="171450" indent="-171450" algn="l">
                        <a:buFontTx/>
                        <a:buChar char="-"/>
                      </a:pPr>
                      <a:r>
                        <a:rPr lang="en-GB" sz="1000" dirty="0"/>
                        <a:t>discuss and evaluate how authors use language, including figurative language, considering the impact on the reader.</a:t>
                      </a:r>
                      <a:endParaRPr lang="en-GB" sz="1000" b="0" dirty="0">
                        <a:solidFill>
                          <a:schemeClr val="tx1"/>
                        </a:solidFill>
                        <a:latin typeface="+mn-lt"/>
                      </a:endParaRPr>
                    </a:p>
                    <a:p>
                      <a:pPr algn="l"/>
                      <a:r>
                        <a:rPr lang="en-GB" sz="1000" b="1" dirty="0">
                          <a:solidFill>
                            <a:schemeClr val="tx1"/>
                          </a:solidFill>
                          <a:latin typeface="Gill Sans MT" panose="020B0502020104020203" pitchFamily="34" charset="77"/>
                        </a:rPr>
                        <a:t>Key Knowledge (Writing):</a:t>
                      </a:r>
                    </a:p>
                    <a:p>
                      <a:pPr algn="l"/>
                      <a:r>
                        <a:rPr lang="en-GB" sz="1000" b="0" dirty="0">
                          <a:solidFill>
                            <a:schemeClr val="tx1"/>
                          </a:solidFill>
                          <a:latin typeface="Gill Sans MT" panose="020B0502020104020203" pitchFamily="34" charset="77"/>
                        </a:rPr>
                        <a:t>Year 5 will begin by writing a non-chronological report and a narrative which links to their project of Fragility.</a:t>
                      </a:r>
                    </a:p>
                    <a:p>
                      <a:pPr marL="171450" indent="-171450" algn="l">
                        <a:buFontTx/>
                        <a:buChar char="-"/>
                      </a:pPr>
                      <a:r>
                        <a:rPr lang="en-GB" sz="1000" dirty="0"/>
                        <a:t>using a wide range of devices to build cohesion within and across paragraphs.</a:t>
                      </a:r>
                    </a:p>
                    <a:p>
                      <a:pPr marL="171450" indent="-171450" algn="l">
                        <a:buFontTx/>
                        <a:buChar char="-"/>
                      </a:pPr>
                      <a:r>
                        <a:rPr lang="en-GB" sz="1000" dirty="0"/>
                        <a:t>using further organisational and presentational devices to structure text and to guide the reader.</a:t>
                      </a:r>
                      <a:endParaRPr lang="en-GB" sz="1000" b="1" dirty="0">
                        <a:solidFill>
                          <a:schemeClr val="tx1"/>
                        </a:solidFill>
                        <a:latin typeface="Gill Sans MT" panose="020B0502020104020203" pitchFamily="34" charset="77"/>
                      </a:endParaRPr>
                    </a:p>
                    <a:p>
                      <a:pPr algn="l"/>
                      <a:r>
                        <a:rPr lang="en-GB" sz="1000" dirty="0"/>
                        <a:t>- In narratives, describing settings, characters and atmosphere and integrating dialogue to convey character and advance the action</a:t>
                      </a:r>
                      <a:r>
                        <a:rPr lang="en-GB" sz="1000" b="1" dirty="0">
                          <a:solidFill>
                            <a:schemeClr val="tx1"/>
                          </a:solidFill>
                          <a:latin typeface="Gill Sans MT" panose="020B0502020104020203" pitchFamily="34" charset="77"/>
                        </a:rPr>
                        <a:t>.</a:t>
                      </a:r>
                    </a:p>
                  </a:txBody>
                  <a:tcPr anchor="ctr"/>
                </a:tc>
                <a:extLst>
                  <a:ext uri="{0D108BD9-81ED-4DB2-BD59-A6C34878D82A}">
                    <a16:rowId xmlns:a16="http://schemas.microsoft.com/office/drawing/2014/main" val="144233429"/>
                  </a:ext>
                </a:extLst>
              </a:tr>
            </a:tbl>
          </a:graphicData>
        </a:graphic>
      </p:graphicFrame>
      <p:graphicFrame>
        <p:nvGraphicFramePr>
          <p:cNvPr id="7" name="Table 10">
            <a:extLst>
              <a:ext uri="{FF2B5EF4-FFF2-40B4-BE49-F238E27FC236}">
                <a16:creationId xmlns:a16="http://schemas.microsoft.com/office/drawing/2014/main" id="{929C8B78-6EFA-E24B-88A6-D4F32B6AF8CF}"/>
              </a:ext>
            </a:extLst>
          </p:cNvPr>
          <p:cNvGraphicFramePr>
            <a:graphicFrameLocks noGrp="1"/>
          </p:cNvGraphicFramePr>
          <p:nvPr>
            <p:extLst>
              <p:ext uri="{D42A27DB-BD31-4B8C-83A1-F6EECF244321}">
                <p14:modId xmlns:p14="http://schemas.microsoft.com/office/powerpoint/2010/main" val="2660380285"/>
              </p:ext>
            </p:extLst>
          </p:nvPr>
        </p:nvGraphicFramePr>
        <p:xfrm>
          <a:off x="8824514" y="1300101"/>
          <a:ext cx="3501492" cy="1455801"/>
        </p:xfrm>
        <a:graphic>
          <a:graphicData uri="http://schemas.openxmlformats.org/drawingml/2006/table">
            <a:tbl>
              <a:tblPr firstRow="1" bandRow="1">
                <a:tableStyleId>{5940675A-B579-460E-94D1-54222C63F5DA}</a:tableStyleId>
              </a:tblPr>
              <a:tblGrid>
                <a:gridCol w="3501492">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OTHER INFORMATION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200" b="1" dirty="0" err="1">
                          <a:solidFill>
                            <a:schemeClr val="tx1"/>
                          </a:solidFill>
                          <a:latin typeface="Gill Sans MT" panose="020B0502020104020203" pitchFamily="34" charset="77"/>
                        </a:rPr>
                        <a:t>Minstead</a:t>
                      </a:r>
                      <a:r>
                        <a:rPr lang="en-GB" sz="1200" b="1" dirty="0">
                          <a:solidFill>
                            <a:schemeClr val="tx1"/>
                          </a:solidFill>
                          <a:latin typeface="Gill Sans MT" panose="020B0502020104020203" pitchFamily="34" charset="77"/>
                        </a:rPr>
                        <a:t> residential:</a:t>
                      </a:r>
                    </a:p>
                    <a:p>
                      <a:pPr algn="l"/>
                      <a:r>
                        <a:rPr lang="en-GB" sz="1200" b="0" dirty="0">
                          <a:solidFill>
                            <a:schemeClr val="tx1"/>
                          </a:solidFill>
                          <a:latin typeface="Gill Sans MT" panose="020B0502020104020203" pitchFamily="34" charset="77"/>
                        </a:rPr>
                        <a:t>Dragonfly class: Monday 9</a:t>
                      </a:r>
                      <a:r>
                        <a:rPr lang="en-GB" sz="1200" b="0" baseline="30000" dirty="0">
                          <a:solidFill>
                            <a:schemeClr val="tx1"/>
                          </a:solidFill>
                          <a:latin typeface="Gill Sans MT" panose="020B0502020104020203" pitchFamily="34" charset="77"/>
                        </a:rPr>
                        <a:t>th</a:t>
                      </a:r>
                      <a:r>
                        <a:rPr lang="en-GB" sz="1200" b="0" dirty="0">
                          <a:solidFill>
                            <a:schemeClr val="tx1"/>
                          </a:solidFill>
                          <a:latin typeface="Gill Sans MT" panose="020B0502020104020203" pitchFamily="34" charset="77"/>
                        </a:rPr>
                        <a:t>- 11</a:t>
                      </a:r>
                      <a:r>
                        <a:rPr lang="en-GB" sz="1200" b="0" baseline="30000" dirty="0">
                          <a:solidFill>
                            <a:schemeClr val="tx1"/>
                          </a:solidFill>
                          <a:latin typeface="Gill Sans MT" panose="020B0502020104020203" pitchFamily="34" charset="77"/>
                        </a:rPr>
                        <a:t>th</a:t>
                      </a:r>
                      <a:r>
                        <a:rPr lang="en-GB" sz="1200" b="0" dirty="0">
                          <a:solidFill>
                            <a:schemeClr val="tx1"/>
                          </a:solidFill>
                          <a:latin typeface="Gill Sans MT" panose="020B0502020104020203" pitchFamily="34" charset="77"/>
                        </a:rPr>
                        <a:t> March</a:t>
                      </a:r>
                    </a:p>
                    <a:p>
                      <a:pPr algn="l"/>
                      <a:r>
                        <a:rPr lang="en-GB" sz="1200" b="0" dirty="0">
                          <a:solidFill>
                            <a:schemeClr val="tx1"/>
                          </a:solidFill>
                          <a:latin typeface="Gill Sans MT" panose="020B0502020104020203" pitchFamily="34" charset="77"/>
                        </a:rPr>
                        <a:t>Centipede class: Wednesday 11</a:t>
                      </a:r>
                      <a:r>
                        <a:rPr lang="en-GB" sz="1200" b="0" baseline="30000" dirty="0">
                          <a:solidFill>
                            <a:schemeClr val="tx1"/>
                          </a:solidFill>
                          <a:latin typeface="Gill Sans MT" panose="020B0502020104020203" pitchFamily="34" charset="77"/>
                        </a:rPr>
                        <a:t>th</a:t>
                      </a:r>
                      <a:r>
                        <a:rPr lang="en-GB" sz="1200" b="0" dirty="0">
                          <a:solidFill>
                            <a:schemeClr val="tx1"/>
                          </a:solidFill>
                          <a:latin typeface="Gill Sans MT" panose="020B0502020104020203" pitchFamily="34" charset="77"/>
                        </a:rPr>
                        <a:t>- Friday 13</a:t>
                      </a:r>
                      <a:r>
                        <a:rPr lang="en-GB" sz="1200" b="0" baseline="30000" dirty="0">
                          <a:solidFill>
                            <a:schemeClr val="tx1"/>
                          </a:solidFill>
                          <a:latin typeface="Gill Sans MT" panose="020B0502020104020203" pitchFamily="34" charset="77"/>
                        </a:rPr>
                        <a:t>th</a:t>
                      </a:r>
                      <a:r>
                        <a:rPr lang="en-GB" sz="1200" b="0" dirty="0">
                          <a:solidFill>
                            <a:schemeClr val="tx1"/>
                          </a:solidFill>
                          <a:latin typeface="Gill Sans MT" panose="020B0502020104020203" pitchFamily="34" charset="77"/>
                        </a:rPr>
                        <a:t> March</a:t>
                      </a:r>
                    </a:p>
                    <a:p>
                      <a:pPr algn="l"/>
                      <a:endParaRPr lang="en-GB" sz="1000" b="1" dirty="0">
                        <a:solidFill>
                          <a:schemeClr val="tx1"/>
                        </a:solidFill>
                        <a:latin typeface="Gill Sans MT" panose="020B0502020104020203" pitchFamily="34" charset="77"/>
                      </a:endParaRPr>
                    </a:p>
                  </a:txBody>
                  <a:tcPr anchor="ctr"/>
                </a:tc>
                <a:extLst>
                  <a:ext uri="{0D108BD9-81ED-4DB2-BD59-A6C34878D82A}">
                    <a16:rowId xmlns:a16="http://schemas.microsoft.com/office/drawing/2014/main" val="144233429"/>
                  </a:ext>
                </a:extLst>
              </a:tr>
            </a:tbl>
          </a:graphicData>
        </a:graphic>
      </p:graphicFrame>
    </p:spTree>
    <p:extLst>
      <p:ext uri="{BB962C8B-B14F-4D97-AF65-F5344CB8AC3E}">
        <p14:creationId xmlns:p14="http://schemas.microsoft.com/office/powerpoint/2010/main" val="3644188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2916383" y="360860"/>
            <a:ext cx="341760"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5189768" y="570508"/>
            <a:ext cx="3435684" cy="461665"/>
          </a:xfrm>
          <a:prstGeom prst="rect">
            <a:avLst/>
          </a:prstGeom>
          <a:noFill/>
          <a:ln>
            <a:noFill/>
          </a:ln>
        </p:spPr>
        <p:txBody>
          <a:bodyPr wrap="none" lIns="91440" tIns="45720" rIns="91440" bIns="45720">
            <a:spAutoFit/>
          </a:bodyPr>
          <a:lstStyle/>
          <a:p>
            <a:pPr algn="ct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PROJECT OVERVIEW</a:t>
            </a:r>
          </a:p>
        </p:txBody>
      </p:sp>
      <p:graphicFrame>
        <p:nvGraphicFramePr>
          <p:cNvPr id="10" name="Table 10">
            <a:extLst>
              <a:ext uri="{FF2B5EF4-FFF2-40B4-BE49-F238E27FC236}">
                <a16:creationId xmlns:a16="http://schemas.microsoft.com/office/drawing/2014/main" id="{584E3967-87F3-CD49-9356-CFC6D0DECC3C}"/>
              </a:ext>
            </a:extLst>
          </p:cNvPr>
          <p:cNvGraphicFramePr>
            <a:graphicFrameLocks noGrp="1"/>
          </p:cNvGraphicFramePr>
          <p:nvPr/>
        </p:nvGraphicFramePr>
        <p:xfrm>
          <a:off x="465555" y="1130301"/>
          <a:ext cx="4456122" cy="7994215"/>
        </p:xfrm>
        <a:graphic>
          <a:graphicData uri="http://schemas.openxmlformats.org/drawingml/2006/table">
            <a:tbl>
              <a:tblPr firstRow="1" bandRow="1">
                <a:tableStyleId>{5940675A-B579-460E-94D1-54222C63F5DA}</a:tableStyleId>
              </a:tblPr>
              <a:tblGrid>
                <a:gridCol w="1286608">
                  <a:extLst>
                    <a:ext uri="{9D8B030D-6E8A-4147-A177-3AD203B41FA5}">
                      <a16:colId xmlns:a16="http://schemas.microsoft.com/office/drawing/2014/main" val="2344213269"/>
                    </a:ext>
                  </a:extLst>
                </a:gridCol>
                <a:gridCol w="3169514">
                  <a:extLst>
                    <a:ext uri="{9D8B030D-6E8A-4147-A177-3AD203B41FA5}">
                      <a16:colId xmlns:a16="http://schemas.microsoft.com/office/drawing/2014/main" val="2649323644"/>
                    </a:ext>
                  </a:extLst>
                </a:gridCol>
              </a:tblGrid>
              <a:tr h="565423">
                <a:tc gridSpan="2">
                  <a:txBody>
                    <a:bodyPr/>
                    <a:lstStyle/>
                    <a:p>
                      <a:pPr algn="ctr"/>
                      <a:r>
                        <a:rPr lang="en-GB" sz="1200" b="1" dirty="0">
                          <a:latin typeface="Gill Sans MT" panose="020B0502020104020203" pitchFamily="34" charset="77"/>
                        </a:rPr>
                        <a:t>ESSENTIAL VOCABULARY</a:t>
                      </a:r>
                    </a:p>
                  </a:txBody>
                  <a:tcPr anchor="ctr">
                    <a:solidFill>
                      <a:schemeClr val="accent1">
                        <a:lumMod val="60000"/>
                        <a:lumOff val="40000"/>
                      </a:schemeClr>
                    </a:solidFill>
                  </a:tcPr>
                </a:tc>
                <a:tc hMerge="1">
                  <a:txBody>
                    <a:bodyPr/>
                    <a:lstStyle/>
                    <a:p>
                      <a:endParaRPr lang="en-GB" sz="1200" dirty="0"/>
                    </a:p>
                  </a:txBody>
                  <a:tcPr/>
                </a:tc>
                <a:extLst>
                  <a:ext uri="{0D108BD9-81ED-4DB2-BD59-A6C34878D82A}">
                    <a16:rowId xmlns:a16="http://schemas.microsoft.com/office/drawing/2014/main" val="824812075"/>
                  </a:ext>
                </a:extLst>
              </a:tr>
              <a:tr h="491372">
                <a:tc>
                  <a:txBody>
                    <a:bodyPr/>
                    <a:lstStyle/>
                    <a:p>
                      <a:pPr algn="ctr"/>
                      <a:r>
                        <a:rPr lang="en-GB" sz="1200" b="1" dirty="0">
                          <a:latin typeface="Gill Sans MT" panose="020B0502020104020203" pitchFamily="34" charset="77"/>
                        </a:rPr>
                        <a:t>biome</a:t>
                      </a:r>
                    </a:p>
                  </a:txBody>
                  <a:tcPr anchor="ctr">
                    <a:solidFill>
                      <a:schemeClr val="accent1">
                        <a:lumMod val="20000"/>
                        <a:lumOff val="80000"/>
                      </a:schemeClr>
                    </a:solidFill>
                  </a:tcPr>
                </a:tc>
                <a:tc>
                  <a:txBody>
                    <a:bodyPr/>
                    <a:lstStyle/>
                    <a:p>
                      <a:pPr algn="ctr"/>
                      <a:r>
                        <a:rPr lang="en-GB" sz="1200" dirty="0">
                          <a:latin typeface="Gill Sans MT" panose="020B0502020104020203" pitchFamily="34" charset="77"/>
                        </a:rPr>
                        <a:t>A large area on Earth with a similar climate (hot/cold, wet/dry) that supports specific plants and animals</a:t>
                      </a:r>
                    </a:p>
                  </a:txBody>
                  <a:tcPr anchor="ctr"/>
                </a:tc>
                <a:extLst>
                  <a:ext uri="{0D108BD9-81ED-4DB2-BD59-A6C34878D82A}">
                    <a16:rowId xmlns:a16="http://schemas.microsoft.com/office/drawing/2014/main" val="144233429"/>
                  </a:ext>
                </a:extLst>
              </a:tr>
              <a:tr h="491372">
                <a:tc>
                  <a:txBody>
                    <a:bodyPr/>
                    <a:lstStyle/>
                    <a:p>
                      <a:pPr algn="ctr"/>
                      <a:r>
                        <a:rPr lang="en-GB" sz="1200" b="1" dirty="0">
                          <a:latin typeface="Gill Sans MT" panose="020B0502020104020203" pitchFamily="34" charset="77"/>
                        </a:rPr>
                        <a:t>climate zone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0"/>
                        </a:rPr>
                        <a:t>A large area of the world with similar, long-term weather patterns</a:t>
                      </a:r>
                    </a:p>
                  </a:txBody>
                  <a:tcPr anchor="ctr"/>
                </a:tc>
                <a:extLst>
                  <a:ext uri="{0D108BD9-81ED-4DB2-BD59-A6C34878D82A}">
                    <a16:rowId xmlns:a16="http://schemas.microsoft.com/office/drawing/2014/main" val="3708563774"/>
                  </a:ext>
                </a:extLst>
              </a:tr>
              <a:tr h="491372">
                <a:tc>
                  <a:txBody>
                    <a:bodyPr/>
                    <a:lstStyle/>
                    <a:p>
                      <a:pPr algn="ctr"/>
                      <a:r>
                        <a:rPr lang="en-GB" sz="1200" b="1" dirty="0">
                          <a:latin typeface="Gill Sans MT" panose="020B0502020104020203" pitchFamily="34" charset="77"/>
                        </a:rPr>
                        <a:t>longitude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Imaginary lines (meridians) running up and down the Earth (North Pole to South Pole)</a:t>
                      </a:r>
                    </a:p>
                  </a:txBody>
                  <a:tcPr anchor="ctr"/>
                </a:tc>
                <a:extLst>
                  <a:ext uri="{0D108BD9-81ED-4DB2-BD59-A6C34878D82A}">
                    <a16:rowId xmlns:a16="http://schemas.microsoft.com/office/drawing/2014/main" val="152157742"/>
                  </a:ext>
                </a:extLst>
              </a:tr>
              <a:tr h="491372">
                <a:tc>
                  <a:txBody>
                    <a:bodyPr/>
                    <a:lstStyle/>
                    <a:p>
                      <a:pPr algn="ctr"/>
                      <a:r>
                        <a:rPr lang="en-GB" sz="1200" b="1" dirty="0">
                          <a:latin typeface="Gill Sans MT" panose="020B0502020104020203" pitchFamily="34" charset="77"/>
                        </a:rPr>
                        <a:t>latitude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Imaginary horizontal lines (parallels) going around the Earth, measuring how far north or south a place is from the Equator (0°)</a:t>
                      </a:r>
                    </a:p>
                  </a:txBody>
                  <a:tcPr anchor="ctr"/>
                </a:tc>
                <a:extLst>
                  <a:ext uri="{0D108BD9-81ED-4DB2-BD59-A6C34878D82A}">
                    <a16:rowId xmlns:a16="http://schemas.microsoft.com/office/drawing/2014/main" val="3127595459"/>
                  </a:ext>
                </a:extLst>
              </a:tr>
              <a:tr h="245686">
                <a:tc>
                  <a:txBody>
                    <a:bodyPr/>
                    <a:lstStyle/>
                    <a:p>
                      <a:pPr algn="ctr"/>
                      <a:r>
                        <a:rPr lang="en-GB" sz="1200" b="1" dirty="0">
                          <a:latin typeface="Gill Sans MT" panose="020B0502020104020203" pitchFamily="34" charset="77"/>
                        </a:rPr>
                        <a:t>sustainable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Using Earth's resources (like water, energy, trees) carefully so they don't run out</a:t>
                      </a:r>
                    </a:p>
                  </a:txBody>
                  <a:tcPr anchor="ctr"/>
                </a:tc>
                <a:extLst>
                  <a:ext uri="{0D108BD9-81ED-4DB2-BD59-A6C34878D82A}">
                    <a16:rowId xmlns:a16="http://schemas.microsoft.com/office/drawing/2014/main" val="520535911"/>
                  </a:ext>
                </a:extLst>
              </a:tr>
              <a:tr h="245686">
                <a:tc>
                  <a:txBody>
                    <a:bodyPr/>
                    <a:lstStyle/>
                    <a:p>
                      <a:pPr algn="ctr"/>
                      <a:r>
                        <a:rPr lang="en-GB" sz="1200" b="1" dirty="0">
                          <a:latin typeface="Gill Sans MT" panose="020B0502020104020203" pitchFamily="34" charset="77"/>
                        </a:rPr>
                        <a:t>classify</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To sort living things (like animals and plants) into groups based on their shared similarities and differences</a:t>
                      </a:r>
                    </a:p>
                  </a:txBody>
                  <a:tcPr anchor="ctr"/>
                </a:tc>
                <a:extLst>
                  <a:ext uri="{0D108BD9-81ED-4DB2-BD59-A6C34878D82A}">
                    <a16:rowId xmlns:a16="http://schemas.microsoft.com/office/drawing/2014/main" val="904105788"/>
                  </a:ext>
                </a:extLst>
              </a:tr>
              <a:tr h="491372">
                <a:tc>
                  <a:txBody>
                    <a:bodyPr/>
                    <a:lstStyle/>
                    <a:p>
                      <a:pPr algn="ctr"/>
                      <a:r>
                        <a:rPr lang="en-GB" sz="1200" b="1" dirty="0">
                          <a:latin typeface="Gill Sans MT" panose="020B0502020104020203" pitchFamily="34" charset="77"/>
                        </a:rPr>
                        <a:t>organisms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Any individual living thing</a:t>
                      </a:r>
                    </a:p>
                  </a:txBody>
                  <a:tcPr anchor="ctr"/>
                </a:tc>
                <a:extLst>
                  <a:ext uri="{0D108BD9-81ED-4DB2-BD59-A6C34878D82A}">
                    <a16:rowId xmlns:a16="http://schemas.microsoft.com/office/drawing/2014/main" val="1471841805"/>
                  </a:ext>
                </a:extLst>
              </a:tr>
              <a:tr h="491372">
                <a:tc>
                  <a:txBody>
                    <a:bodyPr/>
                    <a:lstStyle/>
                    <a:p>
                      <a:pPr algn="ctr"/>
                      <a:r>
                        <a:rPr lang="en-GB" sz="1200" b="1" dirty="0">
                          <a:latin typeface="Gill Sans MT" panose="020B0502020104020203" pitchFamily="34" charset="77"/>
                        </a:rPr>
                        <a:t>food chain</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The flow of energy from one living thing to another, from a producer to a consumer.</a:t>
                      </a:r>
                    </a:p>
                  </a:txBody>
                  <a:tcPr anchor="ctr"/>
                </a:tc>
                <a:extLst>
                  <a:ext uri="{0D108BD9-81ED-4DB2-BD59-A6C34878D82A}">
                    <a16:rowId xmlns:a16="http://schemas.microsoft.com/office/drawing/2014/main" val="2064564703"/>
                  </a:ext>
                </a:extLst>
              </a:tr>
              <a:tr h="491372">
                <a:tc>
                  <a:txBody>
                    <a:bodyPr/>
                    <a:lstStyle/>
                    <a:p>
                      <a:pPr algn="ctr"/>
                      <a:r>
                        <a:rPr lang="en-GB" sz="1200" b="1" dirty="0">
                          <a:latin typeface="Gill Sans MT" panose="020B0502020104020203" pitchFamily="34" charset="77"/>
                        </a:rPr>
                        <a:t>evolve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For living things (plants and animals) to gradually change over very long periods of time to better fit their environment</a:t>
                      </a:r>
                    </a:p>
                  </a:txBody>
                  <a:tcPr anchor="ctr"/>
                </a:tc>
                <a:extLst>
                  <a:ext uri="{0D108BD9-81ED-4DB2-BD59-A6C34878D82A}">
                    <a16:rowId xmlns:a16="http://schemas.microsoft.com/office/drawing/2014/main" val="893870930"/>
                  </a:ext>
                </a:extLst>
              </a:tr>
              <a:tr h="491372">
                <a:tc>
                  <a:txBody>
                    <a:bodyPr/>
                    <a:lstStyle/>
                    <a:p>
                      <a:pPr algn="ctr"/>
                      <a:r>
                        <a:rPr lang="en-GB" sz="1200" b="1" dirty="0">
                          <a:latin typeface="Gill Sans MT" panose="020B0502020104020203" pitchFamily="34" charset="77"/>
                        </a:rPr>
                        <a:t>impact</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The powerful effect something has on a person or situation</a:t>
                      </a:r>
                    </a:p>
                  </a:txBody>
                  <a:tcPr anchor="ctr"/>
                </a:tc>
                <a:extLst>
                  <a:ext uri="{0D108BD9-81ED-4DB2-BD59-A6C34878D82A}">
                    <a16:rowId xmlns:a16="http://schemas.microsoft.com/office/drawing/2014/main" val="1323434774"/>
                  </a:ext>
                </a:extLst>
              </a:tr>
              <a:tr h="491372">
                <a:tc>
                  <a:txBody>
                    <a:bodyPr/>
                    <a:lstStyle/>
                    <a:p>
                      <a:pPr algn="ctr"/>
                      <a:r>
                        <a:rPr lang="en-GB" sz="1200" b="1" dirty="0">
                          <a:solidFill>
                            <a:schemeClr val="tx1"/>
                          </a:solidFill>
                          <a:latin typeface="Gill Sans MT" panose="020B0502020104020203" pitchFamily="34" charset="77"/>
                        </a:rPr>
                        <a:t>biodiversity</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The huge variety of all living things on Earth, like different animals, plants, and how they all work together in different places (habitats) </a:t>
                      </a:r>
                    </a:p>
                  </a:txBody>
                  <a:tcPr anchor="ctr"/>
                </a:tc>
                <a:extLst>
                  <a:ext uri="{0D108BD9-81ED-4DB2-BD59-A6C34878D82A}">
                    <a16:rowId xmlns:a16="http://schemas.microsoft.com/office/drawing/2014/main" val="3261127429"/>
                  </a:ext>
                </a:extLst>
              </a:tr>
              <a:tr h="491372">
                <a:tc>
                  <a:txBody>
                    <a:bodyPr/>
                    <a:lstStyle/>
                    <a:p>
                      <a:pPr algn="ctr"/>
                      <a:r>
                        <a:rPr lang="en-GB" sz="1100" b="1" dirty="0">
                          <a:solidFill>
                            <a:schemeClr val="tx1"/>
                          </a:solidFill>
                          <a:latin typeface="Gill Sans MT" panose="020B0502020104020203" pitchFamily="34" charset="77"/>
                        </a:rPr>
                        <a:t>carbon footprint</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The invisible trail of greenhouse gases (like carbon dioxide) we leave behind from our everyday actions, such as using electricity or  traveling in cars</a:t>
                      </a:r>
                    </a:p>
                  </a:txBody>
                  <a:tcPr anchor="ctr"/>
                </a:tc>
                <a:extLst>
                  <a:ext uri="{0D108BD9-81ED-4DB2-BD59-A6C34878D82A}">
                    <a16:rowId xmlns:a16="http://schemas.microsoft.com/office/drawing/2014/main" val="2521363844"/>
                  </a:ext>
                </a:extLst>
              </a:tr>
              <a:tr h="491372">
                <a:tc>
                  <a:txBody>
                    <a:bodyPr/>
                    <a:lstStyle/>
                    <a:p>
                      <a:pPr algn="ctr"/>
                      <a:r>
                        <a:rPr lang="en-GB" sz="1200" b="1" dirty="0">
                          <a:solidFill>
                            <a:schemeClr val="tx1"/>
                          </a:solidFill>
                          <a:latin typeface="Gill Sans MT" panose="020B0502020104020203" pitchFamily="34" charset="77"/>
                        </a:rPr>
                        <a:t>preserve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To keep something safe and in good condition </a:t>
                      </a:r>
                    </a:p>
                  </a:txBody>
                  <a:tcPr anchor="ctr"/>
                </a:tc>
                <a:extLst>
                  <a:ext uri="{0D108BD9-81ED-4DB2-BD59-A6C34878D82A}">
                    <a16:rowId xmlns:a16="http://schemas.microsoft.com/office/drawing/2014/main" val="4129890198"/>
                  </a:ext>
                </a:extLst>
              </a:tr>
            </a:tbl>
          </a:graphicData>
        </a:graphic>
      </p:graphicFrame>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nvGraphicFramePr>
        <p:xfrm>
          <a:off x="4960212" y="6619412"/>
          <a:ext cx="4358053" cy="2476264"/>
        </p:xfrm>
        <a:graphic>
          <a:graphicData uri="http://schemas.openxmlformats.org/drawingml/2006/table">
            <a:tbl>
              <a:tblPr firstRow="1" bandRow="1">
                <a:tableStyleId>{5940675A-B579-460E-94D1-54222C63F5DA}</a:tableStyleId>
              </a:tblPr>
              <a:tblGrid>
                <a:gridCol w="4358053">
                  <a:extLst>
                    <a:ext uri="{9D8B030D-6E8A-4147-A177-3AD203B41FA5}">
                      <a16:colId xmlns:a16="http://schemas.microsoft.com/office/drawing/2014/main" val="2649323644"/>
                    </a:ext>
                  </a:extLst>
                </a:gridCol>
              </a:tblGrid>
              <a:tr h="491372">
                <a:tc>
                  <a:txBody>
                    <a:bodyPr/>
                    <a:lstStyle/>
                    <a:p>
                      <a:pPr algn="l"/>
                      <a:r>
                        <a:rPr lang="en-GB" sz="1200" b="1" dirty="0">
                          <a:solidFill>
                            <a:schemeClr val="bg1"/>
                          </a:solidFill>
                          <a:latin typeface="Gill Sans MT" panose="020B0502020104020203" pitchFamily="34" charset="77"/>
                        </a:rPr>
                        <a:t>KEY QUESTIONS </a:t>
                      </a:r>
                    </a:p>
                  </a:txBody>
                  <a:tcPr anchor="ctr">
                    <a:solidFill>
                      <a:schemeClr val="accent4"/>
                    </a:solidFill>
                  </a:tcPr>
                </a:tc>
                <a:extLst>
                  <a:ext uri="{0D108BD9-81ED-4DB2-BD59-A6C34878D82A}">
                    <a16:rowId xmlns:a16="http://schemas.microsoft.com/office/drawing/2014/main" val="3095864142"/>
                  </a:ext>
                </a:extLst>
              </a:tr>
              <a:tr h="491372">
                <a:tc>
                  <a:txBody>
                    <a:bodyPr/>
                    <a:lstStyle/>
                    <a:p>
                      <a:pPr algn="ctr"/>
                      <a:r>
                        <a:rPr lang="en-GB" sz="1600" b="1" dirty="0">
                          <a:solidFill>
                            <a:srgbClr val="00B050"/>
                          </a:solidFill>
                          <a:latin typeface="Gill Sans MT" panose="020B0502020104020203" pitchFamily="34" charset="77"/>
                        </a:rPr>
                        <a:t>How fragile is our world?</a:t>
                      </a:r>
                    </a:p>
                  </a:txBody>
                  <a:tcPr anchor="ctr"/>
                </a:tc>
                <a:extLst>
                  <a:ext uri="{0D108BD9-81ED-4DB2-BD59-A6C34878D82A}">
                    <a16:rowId xmlns:a16="http://schemas.microsoft.com/office/drawing/2014/main" val="144233429"/>
                  </a:ext>
                </a:extLst>
              </a:tr>
              <a:tr h="26549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B050"/>
                          </a:solidFill>
                          <a:latin typeface="Gill Sans MT" panose="020B0502020104020203" pitchFamily="34" charset="77"/>
                        </a:rPr>
                        <a:t>Is our local environment fragile?</a:t>
                      </a:r>
                    </a:p>
                  </a:txBody>
                  <a:tcPr anchor="ctr"/>
                </a:tc>
                <a:extLst>
                  <a:ext uri="{0D108BD9-81ED-4DB2-BD59-A6C34878D82A}">
                    <a16:rowId xmlns:a16="http://schemas.microsoft.com/office/drawing/2014/main" val="3708563774"/>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B050"/>
                          </a:solidFill>
                          <a:latin typeface="Gill Sans MT" panose="020B0502020104020203" pitchFamily="34" charset="77"/>
                        </a:rPr>
                        <a:t>What can we look after in our local environment?</a:t>
                      </a:r>
                    </a:p>
                  </a:txBody>
                  <a:tcPr anchor="ctr"/>
                </a:tc>
                <a:extLst>
                  <a:ext uri="{0D108BD9-81ED-4DB2-BD59-A6C34878D82A}">
                    <a16:rowId xmlns:a16="http://schemas.microsoft.com/office/drawing/2014/main" val="152157742"/>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B050"/>
                          </a:solidFill>
                          <a:latin typeface="Gill Sans MT" panose="020B0502020104020203" pitchFamily="34" charset="77"/>
                        </a:rPr>
                        <a:t>How can we improve our local environment?</a:t>
                      </a:r>
                    </a:p>
                  </a:txBody>
                  <a:tcPr anchor="ctr"/>
                </a:tc>
                <a:extLst>
                  <a:ext uri="{0D108BD9-81ED-4DB2-BD59-A6C34878D82A}">
                    <a16:rowId xmlns:a16="http://schemas.microsoft.com/office/drawing/2014/main" val="3127595459"/>
                  </a:ext>
                </a:extLst>
              </a:tr>
            </a:tbl>
          </a:graphicData>
        </a:graphic>
      </p:graphicFrame>
      <p:graphicFrame>
        <p:nvGraphicFramePr>
          <p:cNvPr id="12" name="Table 11"/>
          <p:cNvGraphicFramePr>
            <a:graphicFrameLocks noGrp="1"/>
          </p:cNvGraphicFramePr>
          <p:nvPr/>
        </p:nvGraphicFramePr>
        <p:xfrm>
          <a:off x="5132611" y="1159577"/>
          <a:ext cx="2307422" cy="1188720"/>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0972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Mountains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919868">
                <a:tc>
                  <a:txBody>
                    <a:bodyPr/>
                    <a:lstStyle/>
                    <a:p>
                      <a:pPr marL="0" indent="0" algn="l">
                        <a:buFontTx/>
                        <a:buNone/>
                      </a:pPr>
                      <a:r>
                        <a:rPr lang="en-GB" sz="1100" b="0" baseline="0" dirty="0">
                          <a:solidFill>
                            <a:schemeClr val="tx1"/>
                          </a:solidFill>
                          <a:latin typeface="Gill Sans MT" panose="020B0502020104020203"/>
                        </a:rPr>
                        <a:t>Mountains form mainly when huge pieces of Earth's crust (tectonic plates) slowly crash into each other, causing the land to buckle, fold, and lift up over millions of years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6" name="Table 15"/>
          <p:cNvGraphicFramePr>
            <a:graphicFrameLocks noGrp="1"/>
          </p:cNvGraphicFramePr>
          <p:nvPr/>
        </p:nvGraphicFramePr>
        <p:xfrm>
          <a:off x="5139919" y="2456428"/>
          <a:ext cx="2307422" cy="2535899"/>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2842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Sewing stitches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276819">
                <a:tc>
                  <a:txBody>
                    <a:bodyPr/>
                    <a:lstStyle/>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1" name="Table 30"/>
          <p:cNvGraphicFramePr>
            <a:graphicFrameLocks noGrp="1"/>
          </p:cNvGraphicFramePr>
          <p:nvPr/>
        </p:nvGraphicFramePr>
        <p:xfrm>
          <a:off x="7520691" y="1156648"/>
          <a:ext cx="2307422" cy="2196936"/>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Fiona Duthie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Fiona Duthie is a Canadian artist.  She </a:t>
                      </a:r>
                      <a:r>
                        <a:rPr lang="en-GB" sz="1100" b="0" baseline="0">
                          <a:solidFill>
                            <a:schemeClr val="tx1"/>
                          </a:solidFill>
                          <a:latin typeface="Gill Sans MT" panose="020B0502020104020203"/>
                        </a:rPr>
                        <a:t>uses a </a:t>
                      </a:r>
                      <a:r>
                        <a:rPr lang="en-GB" sz="1100" b="0" baseline="0" dirty="0">
                          <a:solidFill>
                            <a:schemeClr val="tx1"/>
                          </a:solidFill>
                          <a:latin typeface="Gill Sans MT" panose="020B0502020104020203"/>
                        </a:rPr>
                        <a:t>process called felting, which is a very old way of making fabric from wool. It involves using water, soap, and</a:t>
                      </a:r>
                    </a:p>
                    <a:p>
                      <a:pPr marL="0" indent="0" algn="l">
                        <a:buFont typeface="Arial" panose="020B0604020202020204" pitchFamily="34" charset="0"/>
                        <a:buNone/>
                      </a:pPr>
                      <a:r>
                        <a:rPr lang="en-GB" sz="1100" b="0" baseline="0" dirty="0">
                          <a:solidFill>
                            <a:schemeClr val="tx1"/>
                          </a:solidFill>
                          <a:latin typeface="Gill Sans MT" panose="020B0502020104020203"/>
                        </a:rPr>
                        <a:t>lots of rubbing and</a:t>
                      </a:r>
                    </a:p>
                    <a:p>
                      <a:pPr marL="0" indent="0" algn="l">
                        <a:buFont typeface="Arial" panose="020B0604020202020204" pitchFamily="34" charset="0"/>
                        <a:buNone/>
                      </a:pPr>
                      <a:r>
                        <a:rPr lang="en-GB" sz="1100" b="0" baseline="0" dirty="0">
                          <a:solidFill>
                            <a:schemeClr val="tx1"/>
                          </a:solidFill>
                          <a:latin typeface="Gill Sans MT" panose="020B0502020104020203"/>
                        </a:rPr>
                        <a:t>pressing to make</a:t>
                      </a:r>
                    </a:p>
                    <a:p>
                      <a:pPr marL="0" indent="0" algn="l">
                        <a:buFont typeface="Arial" panose="020B0604020202020204" pitchFamily="34" charset="0"/>
                        <a:buNone/>
                      </a:pPr>
                      <a:r>
                        <a:rPr lang="en-GB" sz="1100" b="0" baseline="0" dirty="0">
                          <a:solidFill>
                            <a:schemeClr val="tx1"/>
                          </a:solidFill>
                          <a:latin typeface="Gill Sans MT" panose="020B0502020104020203"/>
                        </a:rPr>
                        <a:t>the loose wool</a:t>
                      </a:r>
                    </a:p>
                    <a:p>
                      <a:pPr marL="0" indent="0" algn="l">
                        <a:buFont typeface="Arial" panose="020B0604020202020204" pitchFamily="34" charset="0"/>
                        <a:buNone/>
                      </a:pPr>
                      <a:r>
                        <a:rPr lang="en-GB" sz="1100" b="0" baseline="0" dirty="0">
                          <a:solidFill>
                            <a:schemeClr val="tx1"/>
                          </a:solidFill>
                          <a:latin typeface="Gill Sans MT" panose="020B0502020104020203"/>
                        </a:rPr>
                        <a:t>fibres stick together</a:t>
                      </a:r>
                    </a:p>
                    <a:p>
                      <a:pPr marL="0" indent="0" algn="l">
                        <a:buFont typeface="Arial" panose="020B0604020202020204" pitchFamily="34" charset="0"/>
                        <a:buNone/>
                      </a:pPr>
                      <a:r>
                        <a:rPr lang="en-GB" sz="1100" b="0" baseline="0" dirty="0">
                          <a:solidFill>
                            <a:schemeClr val="tx1"/>
                          </a:solidFill>
                          <a:latin typeface="Gill Sans MT" panose="020B0502020104020203"/>
                        </a:rPr>
                        <a:t>into a strong, flat</a:t>
                      </a:r>
                    </a:p>
                    <a:p>
                      <a:pPr marL="0" indent="0" algn="l">
                        <a:buFont typeface="Arial" panose="020B0604020202020204" pitchFamily="34" charset="0"/>
                        <a:buNone/>
                      </a:pPr>
                      <a:r>
                        <a:rPr lang="en-GB" sz="1100" b="0" baseline="0" dirty="0">
                          <a:solidFill>
                            <a:schemeClr val="tx1"/>
                          </a:solidFill>
                          <a:latin typeface="Gill Sans MT" panose="020B0502020104020203"/>
                        </a:rPr>
                        <a:t> material.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6" name="Table 35"/>
          <p:cNvGraphicFramePr>
            <a:graphicFrameLocks noGrp="1"/>
          </p:cNvGraphicFramePr>
          <p:nvPr/>
        </p:nvGraphicFramePr>
        <p:xfrm>
          <a:off x="9937698" y="1140628"/>
          <a:ext cx="2359810" cy="2362200"/>
        </p:xfrm>
        <a:graphic>
          <a:graphicData uri="http://schemas.openxmlformats.org/drawingml/2006/table">
            <a:tbl>
              <a:tblPr firstRow="1" bandRow="1">
                <a:tableStyleId>{5C22544A-7EE6-4342-B048-85BDC9FD1C3A}</a:tableStyleId>
              </a:tblPr>
              <a:tblGrid>
                <a:gridCol w="2359810">
                  <a:extLst>
                    <a:ext uri="{9D8B030D-6E8A-4147-A177-3AD203B41FA5}">
                      <a16:colId xmlns:a16="http://schemas.microsoft.com/office/drawing/2014/main" val="20000"/>
                    </a:ext>
                  </a:extLst>
                </a:gridCol>
              </a:tblGrid>
              <a:tr h="25825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Hans Zimmer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1176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Hans Zimmer is known for mixing electronic sounds with traditional orchestra music. Since the 1980s, he has created music for over 150 movies. Some of his most famous works include The Lion King (1994) and Dune (2021), both of which earned him an Oscar. Other popular films he scored are the Pirates of the Caribbean movies, The Dark Knight films, Inception (2010), and Interstellar (2014).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1" name="Table 50"/>
          <p:cNvGraphicFramePr>
            <a:graphicFrameLocks noGrp="1"/>
          </p:cNvGraphicFramePr>
          <p:nvPr/>
        </p:nvGraphicFramePr>
        <p:xfrm>
          <a:off x="5042136" y="5117720"/>
          <a:ext cx="3525721" cy="1345645"/>
        </p:xfrm>
        <a:graphic>
          <a:graphicData uri="http://schemas.openxmlformats.org/drawingml/2006/table">
            <a:tbl>
              <a:tblPr firstRow="1" bandRow="1">
                <a:tableStyleId>{5C22544A-7EE6-4342-B048-85BDC9FD1C3A}</a:tableStyleId>
              </a:tblPr>
              <a:tblGrid>
                <a:gridCol w="3525721">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Volcanoes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r>
                        <a:rPr lang="en-GB" sz="1050" b="0" baseline="0" dirty="0">
                          <a:solidFill>
                            <a:schemeClr val="tx1"/>
                          </a:solidFill>
                          <a:latin typeface="Gill Sans MT" panose="020B0502020104020203"/>
                        </a:rPr>
                        <a:t>Volcanoes form when hot, melted rock (</a:t>
                      </a:r>
                      <a:r>
                        <a:rPr lang="en-GB" sz="1050" b="1" baseline="0" dirty="0">
                          <a:solidFill>
                            <a:schemeClr val="tx1"/>
                          </a:solidFill>
                          <a:latin typeface="Gill Sans MT" panose="020B0502020104020203"/>
                        </a:rPr>
                        <a:t>magma</a:t>
                      </a:r>
                      <a:r>
                        <a:rPr lang="en-GB" sz="1050" b="0" baseline="0" dirty="0">
                          <a:solidFill>
                            <a:schemeClr val="tx1"/>
                          </a:solidFill>
                          <a:latin typeface="Gill Sans MT" panose="020B0502020104020203"/>
                        </a:rPr>
                        <a:t>) from deep inside the Earth finds cracks in the Earth's crust, often where </a:t>
                      </a:r>
                      <a:r>
                        <a:rPr lang="en-GB" sz="1050" b="1" baseline="0" dirty="0">
                          <a:solidFill>
                            <a:schemeClr val="tx1"/>
                          </a:solidFill>
                          <a:latin typeface="Gill Sans MT" panose="020B0502020104020203"/>
                        </a:rPr>
                        <a:t>tectonic plates </a:t>
                      </a:r>
                      <a:r>
                        <a:rPr lang="en-GB" sz="1050" b="0" baseline="0" dirty="0">
                          <a:solidFill>
                            <a:schemeClr val="tx1"/>
                          </a:solidFill>
                          <a:latin typeface="Gill Sans MT" panose="020B0502020104020203"/>
                        </a:rPr>
                        <a:t>move, and pushes its way up. When it erupts, it's called lava; this lava cools and hardens, and over many eruptions, layers build up to create the cone shape of a volcano.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nvGraphicFramePr>
        <p:xfrm>
          <a:off x="9505968" y="3558549"/>
          <a:ext cx="2791540" cy="2960480"/>
        </p:xfrm>
        <a:graphic>
          <a:graphicData uri="http://schemas.openxmlformats.org/drawingml/2006/table">
            <a:tbl>
              <a:tblPr firstRow="1" bandRow="1">
                <a:tableStyleId>{5C22544A-7EE6-4342-B048-85BDC9FD1C3A}</a:tableStyleId>
              </a:tblPr>
              <a:tblGrid>
                <a:gridCol w="2791540">
                  <a:extLst>
                    <a:ext uri="{9D8B030D-6E8A-4147-A177-3AD203B41FA5}">
                      <a16:colId xmlns:a16="http://schemas.microsoft.com/office/drawing/2014/main" val="20000"/>
                    </a:ext>
                  </a:extLst>
                </a:gridCol>
              </a:tblGrid>
              <a:tr h="17721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Living things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70140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44" name="Table 43"/>
          <p:cNvGraphicFramePr>
            <a:graphicFrameLocks noGrp="1"/>
          </p:cNvGraphicFramePr>
          <p:nvPr/>
        </p:nvGraphicFramePr>
        <p:xfrm>
          <a:off x="9491638" y="6613181"/>
          <a:ext cx="2805870" cy="2534629"/>
        </p:xfrm>
        <a:graphic>
          <a:graphicData uri="http://schemas.openxmlformats.org/drawingml/2006/table">
            <a:tbl>
              <a:tblPr firstRow="1" bandRow="1">
                <a:tableStyleId>{5C22544A-7EE6-4342-B048-85BDC9FD1C3A}</a:tableStyleId>
              </a:tblPr>
              <a:tblGrid>
                <a:gridCol w="2805870">
                  <a:extLst>
                    <a:ext uri="{9D8B030D-6E8A-4147-A177-3AD203B41FA5}">
                      <a16:colId xmlns:a16="http://schemas.microsoft.com/office/drawing/2014/main" val="20000"/>
                    </a:ext>
                  </a:extLst>
                </a:gridCol>
              </a:tblGrid>
              <a:tr h="263869">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Database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022467">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A </a:t>
                      </a:r>
                      <a:r>
                        <a:rPr lang="en-GB" sz="1100" b="1" baseline="0" dirty="0">
                          <a:solidFill>
                            <a:schemeClr val="tx1"/>
                          </a:solidFill>
                          <a:latin typeface="Gill Sans MT" panose="020B0502020104020203"/>
                        </a:rPr>
                        <a:t>branching database </a:t>
                      </a:r>
                      <a:r>
                        <a:rPr lang="en-GB" sz="1100" b="0" baseline="0" dirty="0">
                          <a:solidFill>
                            <a:schemeClr val="tx1"/>
                          </a:solidFill>
                          <a:latin typeface="Gill Sans MT" panose="020B0502020104020203"/>
                        </a:rPr>
                        <a:t>is a way of sorting things using yes/no questions to find one thing in a group</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7" name="Table 56"/>
          <p:cNvGraphicFramePr>
            <a:graphicFrameLocks noGrp="1"/>
          </p:cNvGraphicFramePr>
          <p:nvPr/>
        </p:nvGraphicFramePr>
        <p:xfrm>
          <a:off x="7555334" y="3437673"/>
          <a:ext cx="1851079" cy="1524000"/>
        </p:xfrm>
        <a:graphic>
          <a:graphicData uri="http://schemas.openxmlformats.org/drawingml/2006/table">
            <a:tbl>
              <a:tblPr firstRow="1" bandRow="1">
                <a:tableStyleId>{5C22544A-7EE6-4342-B048-85BDC9FD1C3A}</a:tableStyleId>
              </a:tblPr>
              <a:tblGrid>
                <a:gridCol w="1851079">
                  <a:extLst>
                    <a:ext uri="{9D8B030D-6E8A-4147-A177-3AD203B41FA5}">
                      <a16:colId xmlns:a16="http://schemas.microsoft.com/office/drawing/2014/main" val="20000"/>
                    </a:ext>
                  </a:extLst>
                </a:gridCol>
              </a:tblGrid>
              <a:tr h="235211">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Earthquakes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209374">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Earthquakes happen because the Earth's surface (</a:t>
                      </a:r>
                      <a:r>
                        <a:rPr lang="en-GB" sz="1100" b="1" dirty="0">
                          <a:solidFill>
                            <a:schemeClr val="tx1"/>
                          </a:solidFill>
                          <a:latin typeface="Gill Sans MT" panose="020B0502020104020203"/>
                        </a:rPr>
                        <a:t>tectonic plates</a:t>
                      </a:r>
                      <a:r>
                        <a:rPr lang="en-GB" sz="1100" b="0" dirty="0">
                          <a:solidFill>
                            <a:schemeClr val="tx1"/>
                          </a:solidFill>
                          <a:latin typeface="Gill Sans MT" panose="020B0502020104020203"/>
                        </a:rPr>
                        <a:t>) are always moving, and when they get stuck, pressure builds up until it suddenly releases, causing the ground to shake.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sp>
        <p:nvSpPr>
          <p:cNvPr id="3" name="Rectangle 2">
            <a:extLst>
              <a:ext uri="{FF2B5EF4-FFF2-40B4-BE49-F238E27FC236}">
                <a16:creationId xmlns:a16="http://schemas.microsoft.com/office/drawing/2014/main" id="{01C6A172-2E18-2979-6A2F-5EB15966E6BD}"/>
              </a:ext>
            </a:extLst>
          </p:cNvPr>
          <p:cNvSpPr/>
          <p:nvPr/>
        </p:nvSpPr>
        <p:spPr>
          <a:xfrm>
            <a:off x="2302931" y="263111"/>
            <a:ext cx="2482603" cy="923330"/>
          </a:xfrm>
          <a:prstGeom prst="rect">
            <a:avLst/>
          </a:prstGeom>
          <a:noFill/>
        </p:spPr>
        <p:txBody>
          <a:bodyPr wrap="non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Fragility</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7" name="Picture 6" descr="A diagram of a volcano&#10;&#10;AI-generated content may be incorrect.">
            <a:extLst>
              <a:ext uri="{FF2B5EF4-FFF2-40B4-BE49-F238E27FC236}">
                <a16:creationId xmlns:a16="http://schemas.microsoft.com/office/drawing/2014/main" id="{7991BBAE-6754-28BA-7AC7-BF0A1EF0D8A9}"/>
              </a:ext>
            </a:extLst>
          </p:cNvPr>
          <p:cNvPicPr>
            <a:picLocks noChangeAspect="1"/>
          </p:cNvPicPr>
          <p:nvPr/>
        </p:nvPicPr>
        <p:blipFill>
          <a:blip r:embed="rId2"/>
          <a:stretch>
            <a:fillRect/>
          </a:stretch>
        </p:blipFill>
        <p:spPr>
          <a:xfrm>
            <a:off x="8450394" y="5695808"/>
            <a:ext cx="1178668" cy="1163022"/>
          </a:xfrm>
          <a:prstGeom prst="rect">
            <a:avLst/>
          </a:prstGeom>
        </p:spPr>
      </p:pic>
      <p:pic>
        <p:nvPicPr>
          <p:cNvPr id="9" name="Picture 8" descr="A collage of different colored fabric&#10;&#10;AI-generated content may be incorrect.">
            <a:extLst>
              <a:ext uri="{FF2B5EF4-FFF2-40B4-BE49-F238E27FC236}">
                <a16:creationId xmlns:a16="http://schemas.microsoft.com/office/drawing/2014/main" id="{4FE3CED5-55A8-D209-F0BE-6890A6D63021}"/>
              </a:ext>
            </a:extLst>
          </p:cNvPr>
          <p:cNvPicPr>
            <a:picLocks noChangeAspect="1"/>
          </p:cNvPicPr>
          <p:nvPr/>
        </p:nvPicPr>
        <p:blipFill>
          <a:blip r:embed="rId3"/>
          <a:stretch>
            <a:fillRect/>
          </a:stretch>
        </p:blipFill>
        <p:spPr>
          <a:xfrm>
            <a:off x="5246925" y="2770166"/>
            <a:ext cx="1948517" cy="2116828"/>
          </a:xfrm>
          <a:prstGeom prst="rect">
            <a:avLst/>
          </a:prstGeom>
        </p:spPr>
      </p:pic>
      <p:pic>
        <p:nvPicPr>
          <p:cNvPr id="13" name="Picture 12">
            <a:extLst>
              <a:ext uri="{FF2B5EF4-FFF2-40B4-BE49-F238E27FC236}">
                <a16:creationId xmlns:a16="http://schemas.microsoft.com/office/drawing/2014/main" id="{0B532AC2-C76D-B3D0-D8C8-F4D0837949A2}"/>
              </a:ext>
            </a:extLst>
          </p:cNvPr>
          <p:cNvPicPr>
            <a:picLocks noChangeAspect="1"/>
          </p:cNvPicPr>
          <p:nvPr/>
        </p:nvPicPr>
        <p:blipFill>
          <a:blip r:embed="rId4"/>
          <a:stretch>
            <a:fillRect/>
          </a:stretch>
        </p:blipFill>
        <p:spPr>
          <a:xfrm>
            <a:off x="8702863" y="2146762"/>
            <a:ext cx="1205908" cy="1266478"/>
          </a:xfrm>
          <a:prstGeom prst="rect">
            <a:avLst/>
          </a:prstGeom>
        </p:spPr>
      </p:pic>
      <p:pic>
        <p:nvPicPr>
          <p:cNvPr id="18" name="Picture 17" descr="A diagram of a classification of animals&#10;&#10;AI-generated content may be incorrect.">
            <a:extLst>
              <a:ext uri="{FF2B5EF4-FFF2-40B4-BE49-F238E27FC236}">
                <a16:creationId xmlns:a16="http://schemas.microsoft.com/office/drawing/2014/main" id="{5F63471D-5D10-1F73-6627-1EA9FD0449D0}"/>
              </a:ext>
            </a:extLst>
          </p:cNvPr>
          <p:cNvPicPr>
            <a:picLocks noChangeAspect="1"/>
          </p:cNvPicPr>
          <p:nvPr/>
        </p:nvPicPr>
        <p:blipFill>
          <a:blip r:embed="rId5"/>
          <a:stretch>
            <a:fillRect/>
          </a:stretch>
        </p:blipFill>
        <p:spPr>
          <a:xfrm>
            <a:off x="9603755" y="3898350"/>
            <a:ext cx="2581635" cy="2438740"/>
          </a:xfrm>
          <a:prstGeom prst="rect">
            <a:avLst/>
          </a:prstGeom>
        </p:spPr>
      </p:pic>
      <p:pic>
        <p:nvPicPr>
          <p:cNvPr id="22" name="Picture 21" descr="A diagram of a tree of insects&#10;&#10;AI-generated content may be incorrect.">
            <a:extLst>
              <a:ext uri="{FF2B5EF4-FFF2-40B4-BE49-F238E27FC236}">
                <a16:creationId xmlns:a16="http://schemas.microsoft.com/office/drawing/2014/main" id="{159E103B-0DB8-7BDC-9D64-4499DE80DDB7}"/>
              </a:ext>
            </a:extLst>
          </p:cNvPr>
          <p:cNvPicPr>
            <a:picLocks noChangeAspect="1"/>
          </p:cNvPicPr>
          <p:nvPr/>
        </p:nvPicPr>
        <p:blipFill>
          <a:blip r:embed="rId6"/>
          <a:stretch>
            <a:fillRect/>
          </a:stretch>
        </p:blipFill>
        <p:spPr>
          <a:xfrm>
            <a:off x="9723100" y="7494492"/>
            <a:ext cx="2230776" cy="1601184"/>
          </a:xfrm>
          <a:prstGeom prst="rect">
            <a:avLst/>
          </a:prstGeom>
        </p:spPr>
      </p:pic>
    </p:spTree>
    <p:extLst>
      <p:ext uri="{BB962C8B-B14F-4D97-AF65-F5344CB8AC3E}">
        <p14:creationId xmlns:p14="http://schemas.microsoft.com/office/powerpoint/2010/main" val="5907794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1114</TotalTime>
  <Words>1156</Words>
  <Application>Microsoft Office PowerPoint</Application>
  <PresentationFormat>A3 Paper (297x420 mm)</PresentationFormat>
  <Paragraphs>117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Gill Sans MT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Miss Sambles</cp:lastModifiedBy>
  <cp:revision>50</cp:revision>
  <dcterms:created xsi:type="dcterms:W3CDTF">2020-09-22T12:40:30Z</dcterms:created>
  <dcterms:modified xsi:type="dcterms:W3CDTF">2026-01-28T14:27:17Z</dcterms:modified>
</cp:coreProperties>
</file>