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17"/>
  </p:notesMasterIdLst>
  <p:handoutMasterIdLst>
    <p:handoutMasterId r:id="rId18"/>
  </p:handoutMasterIdLst>
  <p:sldIdLst>
    <p:sldId id="270" r:id="rId2"/>
    <p:sldId id="256" r:id="rId3"/>
    <p:sldId id="259" r:id="rId4"/>
    <p:sldId id="269" r:id="rId5"/>
    <p:sldId id="261" r:id="rId6"/>
    <p:sldId id="258" r:id="rId7"/>
    <p:sldId id="268" r:id="rId8"/>
    <p:sldId id="271" r:id="rId9"/>
    <p:sldId id="274" r:id="rId10"/>
    <p:sldId id="275" r:id="rId11"/>
    <p:sldId id="276" r:id="rId12"/>
    <p:sldId id="278" r:id="rId13"/>
    <p:sldId id="279" r:id="rId14"/>
    <p:sldId id="281" r:id="rId15"/>
    <p:sldId id="273" r:id="rId16"/>
  </p:sldIdLst>
  <p:sldSz cx="9144000" cy="6858000" type="screen4x3"/>
  <p:notesSz cx="6669088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>
          <p15:clr>
            <a:srgbClr val="A4A3A4"/>
          </p15:clr>
        </p15:guide>
        <p15:guide id="2" pos="210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72" autoAdjust="0"/>
    <p:restoredTop sz="94677" autoAdjust="0"/>
  </p:normalViewPr>
  <p:slideViewPr>
    <p:cSldViewPr>
      <p:cViewPr varScale="1">
        <p:scale>
          <a:sx n="80" d="100"/>
          <a:sy n="80" d="100"/>
        </p:scale>
        <p:origin x="312" y="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2" d="100"/>
          <a:sy n="52" d="100"/>
        </p:scale>
        <p:origin x="-1662" y="-96"/>
      </p:cViewPr>
      <p:guideLst>
        <p:guide orient="horz" pos="3127"/>
        <p:guide pos="210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777607" y="0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4A2373F-AFD0-4E4F-B5CF-0F9A5B780B25}" type="datetimeFigureOut">
              <a:rPr lang="en-GB" smtClean="0"/>
              <a:t>11/09/2022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777607" y="9428583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0EA3C44-97F0-463B-A424-FC6F968457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849289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777607" y="0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5FE1875-FE87-447B-8C7D-55185352D39C}" type="datetimeFigureOut">
              <a:rPr lang="en-GB" smtClean="0"/>
              <a:t>11/09/2022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854075" y="744538"/>
            <a:ext cx="4960938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66909" y="4715153"/>
            <a:ext cx="533527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777607" y="9428583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A2D518B-2687-4D42-BE49-88CAE9088E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76815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2D518B-2687-4D42-BE49-88CAE9088EE6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02328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422AB4C0-8E43-47B0-9AB6-435DE970CD98}" type="datetime1">
              <a:rPr lang="en-GB" smtClean="0"/>
              <a:t>11/09/2022</a:t>
            </a:fld>
            <a:endParaRPr lang="en-GB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596ABBEC-D9D8-4969-9015-526FF18ABA27}" type="slidenum">
              <a:rPr lang="en-GB" smtClean="0"/>
              <a:t>‹#›</a:t>
            </a:fld>
            <a:endParaRPr lang="en-GB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D4A90-D231-428C-BE01-19D707B26D08}" type="datetime1">
              <a:rPr lang="en-GB" smtClean="0"/>
              <a:t>11/09/2022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6ABBEC-D9D8-4969-9015-526FF18ABA2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570EDA-3CF6-4A8C-8E12-42D38855B730}" type="datetime1">
              <a:rPr lang="en-GB" smtClean="0"/>
              <a:t>11/09/2022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6ABBEC-D9D8-4969-9015-526FF18ABA2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AC2183-C14D-4624-A734-0A4849CCBE30}" type="datetime1">
              <a:rPr lang="en-GB" smtClean="0"/>
              <a:t>11/09/2022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6ABBEC-D9D8-4969-9015-526FF18ABA27}" type="slidenum">
              <a:rPr lang="en-GB" smtClean="0"/>
              <a:t>‹#›</a:t>
            </a:fld>
            <a:endParaRPr lang="en-GB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399E28-BA1A-47F3-80F1-598116A092E3}" type="datetime1">
              <a:rPr lang="en-GB" smtClean="0"/>
              <a:t>11/09/2022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6ABBEC-D9D8-4969-9015-526FF18ABA2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802440-E221-4B3D-B58E-B4584F3CAB5D}" type="datetime1">
              <a:rPr lang="en-GB" smtClean="0"/>
              <a:t>11/09/2022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6ABBEC-D9D8-4969-9015-526FF18ABA2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DFC84C-5E47-4D8A-9904-4630ED4A8730}" type="datetime1">
              <a:rPr lang="en-GB" smtClean="0"/>
              <a:t>11/09/2022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6ABBEC-D9D8-4969-9015-526FF18ABA2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6C970-2C40-47F4-9DDE-2D6C35EB0A84}" type="datetime1">
              <a:rPr lang="en-GB" smtClean="0"/>
              <a:t>11/09/2022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6ABBEC-D9D8-4969-9015-526FF18ABA27}" type="slidenum">
              <a:rPr lang="en-GB" smtClean="0"/>
              <a:t>‹#›</a:t>
            </a:fld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1ADDCF-C5F9-468D-933C-2FB5E564B347}" type="datetime1">
              <a:rPr lang="en-GB" smtClean="0"/>
              <a:t>11/09/2022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6ABBEC-D9D8-4969-9015-526FF18ABA2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E081F-5692-4343-B822-F852C35BEDE9}" type="datetime1">
              <a:rPr lang="en-GB" smtClean="0"/>
              <a:t>11/09/2022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6ABBEC-D9D8-4969-9015-526FF18ABA2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A44A6-0D38-41A6-B184-74B85DD7066A}" type="datetime1">
              <a:rPr lang="en-GB" smtClean="0"/>
              <a:t>11/09/2022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6ABBEC-D9D8-4969-9015-526FF18ABA2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AB861927-672C-4D63-B08D-E1787A9B1E41}" type="datetime1">
              <a:rPr lang="en-GB" smtClean="0"/>
              <a:t>11/09/2022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596ABBEC-D9D8-4969-9015-526FF18ABA27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hf sldNum="0" hdr="0" ftr="0" dt="0"/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12" Type="http://schemas.openxmlformats.org/officeDocument/2006/relationships/image" Target="../media/image29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11" Type="http://schemas.openxmlformats.org/officeDocument/2006/relationships/image" Target="../media/image28.png"/><Relationship Id="rId5" Type="http://schemas.openxmlformats.org/officeDocument/2006/relationships/image" Target="../media/image22.png"/><Relationship Id="rId10" Type="http://schemas.openxmlformats.org/officeDocument/2006/relationships/image" Target="../media/image27.png"/><Relationship Id="rId4" Type="http://schemas.openxmlformats.org/officeDocument/2006/relationships/image" Target="../media/image21.png"/><Relationship Id="rId9" Type="http://schemas.openxmlformats.org/officeDocument/2006/relationships/image" Target="../media/image26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3" Type="http://schemas.openxmlformats.org/officeDocument/2006/relationships/image" Target="../media/image33.png"/><Relationship Id="rId7" Type="http://schemas.openxmlformats.org/officeDocument/2006/relationships/image" Target="../media/image3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image" Target="../media/image34.png"/><Relationship Id="rId9" Type="http://schemas.openxmlformats.org/officeDocument/2006/relationships/image" Target="../media/image3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hyperlink" Target="https://www.hookecourt.co.uk/residential/programmes/history/wartime-evacuees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971600" y="1196752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en-GB" sz="9600" b="1" dirty="0" smtClean="0">
                <a:solidFill>
                  <a:schemeClr val="tx1"/>
                </a:solidFill>
                <a:latin typeface="Bradley Hand ITC" panose="03070402050302030203" pitchFamily="66" charset="0"/>
              </a:rPr>
              <a:t>Year 6 </a:t>
            </a:r>
            <a:r>
              <a:rPr lang="en-GB" sz="9600" b="1" dirty="0" smtClean="0">
                <a:solidFill>
                  <a:schemeClr val="tx1"/>
                </a:solidFill>
                <a:latin typeface="Bradley Hand ITC" panose="03070402050302030203" pitchFamily="66" charset="0"/>
              </a:rPr>
              <a:t>2022 </a:t>
            </a:r>
            <a:r>
              <a:rPr lang="en-GB" sz="9600" b="1" dirty="0" smtClean="0">
                <a:solidFill>
                  <a:schemeClr val="tx1"/>
                </a:solidFill>
                <a:latin typeface="Bradley Hand ITC" panose="03070402050302030203" pitchFamily="66" charset="0"/>
              </a:rPr>
              <a:t>Residential Trip</a:t>
            </a:r>
            <a:endParaRPr lang="en-GB" sz="9600" b="1" dirty="0">
              <a:solidFill>
                <a:schemeClr val="tx1"/>
              </a:solidFill>
              <a:latin typeface="Bradley Hand ITC" panose="03070402050302030203" pitchFamily="66" charset="0"/>
            </a:endParaRPr>
          </a:p>
        </p:txBody>
      </p:sp>
      <p:sp>
        <p:nvSpPr>
          <p:cNvPr id="2" name="Subtitle 1"/>
          <p:cNvSpPr>
            <a:spLocks noGrp="1"/>
          </p:cNvSpPr>
          <p:nvPr>
            <p:ph type="subTitle" idx="1"/>
          </p:nvPr>
        </p:nvSpPr>
        <p:spPr>
          <a:xfrm>
            <a:off x="4932040" y="2636912"/>
            <a:ext cx="3200400" cy="864096"/>
          </a:xfrm>
        </p:spPr>
        <p:txBody>
          <a:bodyPr>
            <a:normAutofit lnSpcReduction="10000"/>
          </a:bodyPr>
          <a:lstStyle/>
          <a:p>
            <a:r>
              <a:rPr lang="en-GB" sz="5400" b="1" dirty="0" smtClean="0">
                <a:solidFill>
                  <a:schemeClr val="tx1"/>
                </a:solidFill>
                <a:latin typeface="Bradley Hand ITC" panose="03070402050302030203" pitchFamily="66" charset="0"/>
              </a:rPr>
              <a:t>Topic Trip</a:t>
            </a:r>
            <a:endParaRPr lang="en-GB" sz="5400" b="1" dirty="0">
              <a:solidFill>
                <a:schemeClr val="tx1"/>
              </a:solidFill>
              <a:latin typeface="Bradley Hand ITC" panose="03070402050302030203" pitchFamily="66" charset="0"/>
            </a:endParaRPr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68"/>
          <a:stretch/>
        </p:blipFill>
        <p:spPr bwMode="auto">
          <a:xfrm>
            <a:off x="361947" y="2247572"/>
            <a:ext cx="3890002" cy="27363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0480" y="3353242"/>
            <a:ext cx="2904565" cy="163063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1843" y="5137169"/>
            <a:ext cx="2603031" cy="1461351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61946" y="4365104"/>
            <a:ext cx="536218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10904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85271" y="188640"/>
            <a:ext cx="8305800" cy="1981200"/>
          </a:xfrm>
        </p:spPr>
        <p:txBody>
          <a:bodyPr>
            <a:normAutofit fontScale="90000"/>
          </a:bodyPr>
          <a:lstStyle/>
          <a:p>
            <a:r>
              <a:rPr lang="en-GB" sz="8000" b="1" dirty="0" smtClean="0">
                <a:solidFill>
                  <a:schemeClr val="tx1"/>
                </a:solidFill>
                <a:latin typeface="Bradley Hand ITC" panose="03070402050302030203" pitchFamily="66" charset="0"/>
              </a:rPr>
              <a:t>Hooke Court Residential Centre</a:t>
            </a:r>
            <a:endParaRPr lang="en-GB" sz="8000" b="1" dirty="0">
              <a:solidFill>
                <a:schemeClr val="tx1"/>
              </a:solidFill>
              <a:latin typeface="Bradley Hand ITC" panose="03070402050302030203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040" b="16841"/>
          <a:stretch/>
        </p:blipFill>
        <p:spPr>
          <a:xfrm>
            <a:off x="285271" y="2924944"/>
            <a:ext cx="8679217" cy="3520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5516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Rectangle 4"/>
          <p:cNvSpPr>
            <a:spLocks noGrp="1" noChangeArrowheads="1"/>
          </p:cNvSpPr>
          <p:nvPr>
            <p:ph type="title"/>
          </p:nvPr>
        </p:nvSpPr>
        <p:spPr>
          <a:xfrm>
            <a:off x="611560" y="980728"/>
            <a:ext cx="7958138" cy="985837"/>
          </a:xfrm>
          <a:noFill/>
          <a:ln/>
        </p:spPr>
        <p:txBody>
          <a:bodyPr>
            <a:normAutofit fontScale="90000"/>
          </a:bodyPr>
          <a:lstStyle/>
          <a:p>
            <a:r>
              <a:rPr lang="en-GB" sz="4800" b="1" u="sng" dirty="0">
                <a:solidFill>
                  <a:schemeClr val="tx1"/>
                </a:solidFill>
                <a:latin typeface="Bradley Hand ITC" panose="03070402050302030203" pitchFamily="66" charset="0"/>
              </a:rPr>
              <a:t>Hooke Court Residential Centre</a:t>
            </a:r>
            <a:endParaRPr lang="en-GB" sz="4800" b="1" u="sng" dirty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idx="1"/>
          </p:nvPr>
        </p:nvSpPr>
        <p:spPr>
          <a:xfrm>
            <a:off x="539552" y="2060848"/>
            <a:ext cx="8229600" cy="4525962"/>
          </a:xfrm>
        </p:spPr>
        <p:txBody>
          <a:bodyPr>
            <a:noAutofit/>
          </a:bodyPr>
          <a:lstStyle/>
          <a:p>
            <a:pPr>
              <a:lnSpc>
                <a:spcPct val="80000"/>
              </a:lnSpc>
              <a:buClr>
                <a:schemeClr val="tx1"/>
              </a:buClr>
              <a:buFont typeface="Wingdings" panose="05000000000000000000" pitchFamily="2" charset="2"/>
              <a:buChar char="§"/>
            </a:pPr>
            <a:r>
              <a:rPr lang="en-GB" sz="4400" b="1" dirty="0">
                <a:latin typeface="Bradley Hand ITC" panose="03070402050302030203" pitchFamily="66" charset="0"/>
              </a:rPr>
              <a:t>Situated 15 miles north west of Dorchester in the village of Hooke</a:t>
            </a:r>
          </a:p>
          <a:p>
            <a:pPr>
              <a:lnSpc>
                <a:spcPct val="80000"/>
              </a:lnSpc>
              <a:buClr>
                <a:schemeClr val="tx1"/>
              </a:buClr>
              <a:buFont typeface="Wingdings" panose="05000000000000000000" pitchFamily="2" charset="2"/>
              <a:buChar char="§"/>
            </a:pPr>
            <a:r>
              <a:rPr lang="en-GB" sz="4400" b="1" dirty="0" smtClean="0">
                <a:latin typeface="Bradley Hand ITC" panose="03070402050302030203" pitchFamily="66" charset="0"/>
              </a:rPr>
              <a:t>Opened </a:t>
            </a:r>
            <a:r>
              <a:rPr lang="en-GB" sz="4400" b="1" dirty="0">
                <a:latin typeface="Bradley Hand ITC" panose="03070402050302030203" pitchFamily="66" charset="0"/>
              </a:rPr>
              <a:t>in 1994 by Peter and Mandy Cooper, Hooke Court remains a small family run business where the quality and safety of the </a:t>
            </a:r>
            <a:r>
              <a:rPr lang="en-GB" sz="4400" b="1" dirty="0" smtClean="0">
                <a:latin typeface="Bradley Hand ITC" panose="03070402050302030203" pitchFamily="66" charset="0"/>
              </a:rPr>
              <a:t>service provided </a:t>
            </a:r>
            <a:r>
              <a:rPr lang="en-GB" sz="4400" b="1" dirty="0">
                <a:latin typeface="Bradley Hand ITC" panose="03070402050302030203" pitchFamily="66" charset="0"/>
              </a:rPr>
              <a:t>is paramount. 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93593"/>
            <a:ext cx="4362450" cy="1047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73219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060019" y="332656"/>
            <a:ext cx="7024744" cy="1143000"/>
          </a:xfrm>
        </p:spPr>
        <p:txBody>
          <a:bodyPr>
            <a:normAutofit/>
          </a:bodyPr>
          <a:lstStyle/>
          <a:p>
            <a:pPr algn="ctr"/>
            <a:r>
              <a:rPr lang="en-GB" sz="5400" b="1" u="sng" dirty="0">
                <a:latin typeface="Bradley Hand ITC" panose="03070402050302030203" pitchFamily="66" charset="0"/>
              </a:rPr>
              <a:t>KEY FEATURES</a:t>
            </a:r>
            <a:endParaRPr lang="en-GB" sz="5400" u="sng" dirty="0">
              <a:latin typeface="Bradley Hand ITC" panose="03070402050302030203" pitchFamily="66" charset="0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971600" y="1340768"/>
            <a:ext cx="6777317" cy="3508977"/>
          </a:xfrm>
        </p:spPr>
        <p:txBody>
          <a:bodyPr>
            <a:noAutofit/>
          </a:bodyPr>
          <a:lstStyle/>
          <a:p>
            <a:pPr>
              <a:buClr>
                <a:schemeClr val="tx1"/>
              </a:buClr>
              <a:buFont typeface="Wingdings" panose="05000000000000000000" pitchFamily="2" charset="2"/>
              <a:buChar char="§"/>
            </a:pPr>
            <a:r>
              <a:rPr lang="en-GB" sz="2800" b="1" dirty="0">
                <a:latin typeface="Bradley Hand ITC" panose="03070402050302030203" pitchFamily="66" charset="0"/>
              </a:rPr>
              <a:t>Grade </a:t>
            </a:r>
            <a:r>
              <a:rPr lang="en-GB" sz="2800" b="1" dirty="0" smtClean="0">
                <a:latin typeface="Bradley Hand ITC" panose="03070402050302030203" pitchFamily="66" charset="0"/>
              </a:rPr>
              <a:t>II </a:t>
            </a:r>
            <a:r>
              <a:rPr lang="en-GB" sz="2800" b="1" dirty="0">
                <a:latin typeface="Bradley Hand ITC" panose="03070402050302030203" pitchFamily="66" charset="0"/>
              </a:rPr>
              <a:t>listed 14</a:t>
            </a:r>
            <a:r>
              <a:rPr lang="en-GB" sz="2800" b="1" baseline="30000" dirty="0">
                <a:latin typeface="Bradley Hand ITC" panose="03070402050302030203" pitchFamily="66" charset="0"/>
              </a:rPr>
              <a:t>th</a:t>
            </a:r>
            <a:r>
              <a:rPr lang="en-GB" sz="2800" b="1" dirty="0">
                <a:latin typeface="Bradley Hand ITC" panose="03070402050302030203" pitchFamily="66" charset="0"/>
              </a:rPr>
              <a:t> century manor house</a:t>
            </a:r>
          </a:p>
          <a:p>
            <a:pPr>
              <a:buClr>
                <a:schemeClr val="tx1"/>
              </a:buClr>
              <a:buFont typeface="Wingdings" panose="05000000000000000000" pitchFamily="2" charset="2"/>
              <a:buChar char="§"/>
            </a:pPr>
            <a:r>
              <a:rPr lang="en-GB" sz="2800" b="1" dirty="0">
                <a:latin typeface="Bradley Hand ITC" panose="03070402050302030203" pitchFamily="66" charset="0"/>
              </a:rPr>
              <a:t>Stunning historical, rural location that brings learning to life </a:t>
            </a:r>
          </a:p>
          <a:p>
            <a:pPr>
              <a:buClr>
                <a:schemeClr val="tx1"/>
              </a:buClr>
              <a:buFont typeface="Wingdings" panose="05000000000000000000" pitchFamily="2" charset="2"/>
              <a:buChar char="§"/>
            </a:pPr>
            <a:r>
              <a:rPr lang="en-GB" sz="2800" b="1" dirty="0">
                <a:latin typeface="Bradley Hand ITC" panose="03070402050302030203" pitchFamily="66" charset="0"/>
              </a:rPr>
              <a:t>Accommodation for up to 190 </a:t>
            </a:r>
          </a:p>
          <a:p>
            <a:pPr>
              <a:buClr>
                <a:schemeClr val="tx1"/>
              </a:buClr>
              <a:buFont typeface="Wingdings" panose="05000000000000000000" pitchFamily="2" charset="2"/>
              <a:buChar char="§"/>
            </a:pPr>
            <a:r>
              <a:rPr lang="en-GB" sz="2800" b="1" dirty="0" smtClean="0">
                <a:latin typeface="Bradley Hand ITC" panose="03070402050302030203" pitchFamily="66" charset="0"/>
              </a:rPr>
              <a:t>Twenty-four </a:t>
            </a:r>
            <a:r>
              <a:rPr lang="en-GB" sz="2800" b="1" dirty="0">
                <a:latin typeface="Bradley Hand ITC" panose="03070402050302030203" pitchFamily="66" charset="0"/>
              </a:rPr>
              <a:t>acres of landscaped grounds and woodlands  </a:t>
            </a:r>
          </a:p>
          <a:p>
            <a:pPr>
              <a:buClr>
                <a:schemeClr val="tx1"/>
              </a:buClr>
              <a:buFont typeface="Wingdings" panose="05000000000000000000" pitchFamily="2" charset="2"/>
              <a:buChar char="§"/>
            </a:pPr>
            <a:r>
              <a:rPr lang="en-GB" sz="2800" b="1" dirty="0">
                <a:latin typeface="Bradley Hand ITC" panose="03070402050302030203" pitchFamily="66" charset="0"/>
              </a:rPr>
              <a:t>Playground, playing fields and low ropes course</a:t>
            </a:r>
          </a:p>
          <a:p>
            <a:pPr>
              <a:buClr>
                <a:schemeClr val="tx1"/>
              </a:buClr>
              <a:buFont typeface="Wingdings" panose="05000000000000000000" pitchFamily="2" charset="2"/>
              <a:buChar char="§"/>
            </a:pPr>
            <a:r>
              <a:rPr lang="en-GB" sz="2800" b="1" dirty="0">
                <a:latin typeface="Bradley Hand ITC" panose="03070402050302030203" pitchFamily="66" charset="0"/>
              </a:rPr>
              <a:t>All groups are fully catered for and accommodated in their own area</a:t>
            </a:r>
          </a:p>
          <a:p>
            <a:pPr>
              <a:buClr>
                <a:schemeClr val="tx1"/>
              </a:buClr>
            </a:pPr>
            <a:endParaRPr lang="en-GB" sz="2800" b="1" dirty="0">
              <a:latin typeface="Bradley Hand ITC" panose="03070402050302030203" pitchFamily="66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5728019"/>
            <a:ext cx="2396505" cy="7571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12025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539552" y="908720"/>
            <a:ext cx="8229600" cy="1219200"/>
          </a:xfrm>
        </p:spPr>
        <p:txBody>
          <a:bodyPr>
            <a:noAutofit/>
          </a:bodyPr>
          <a:lstStyle/>
          <a:p>
            <a:pPr algn="ctr"/>
            <a:r>
              <a:rPr lang="en-GB" sz="5400" b="1" u="sng" dirty="0">
                <a:latin typeface="Bradley Hand ITC" panose="03070402050302030203" pitchFamily="66" charset="0"/>
              </a:rPr>
              <a:t>Food</a:t>
            </a:r>
            <a:r>
              <a:rPr lang="en-GB" sz="4800" b="1" u="sng" dirty="0">
                <a:latin typeface="Bradley Hand ITC" panose="03070402050302030203" pitchFamily="66" charset="0"/>
              </a:rPr>
              <a:t/>
            </a:r>
            <a:br>
              <a:rPr lang="en-GB" sz="4800" b="1" u="sng" dirty="0">
                <a:latin typeface="Bradley Hand ITC" panose="03070402050302030203" pitchFamily="66" charset="0"/>
              </a:rPr>
            </a:br>
            <a:endParaRPr lang="en-GB" sz="4800" b="1" u="sng" dirty="0">
              <a:latin typeface="Bradley Hand ITC" panose="03070402050302030203" pitchFamily="66" charset="0"/>
            </a:endParaRPr>
          </a:p>
        </p:txBody>
      </p:sp>
      <p:sp>
        <p:nvSpPr>
          <p:cNvPr id="13315" name="Rectangle 3"/>
          <p:cNvSpPr>
            <a:spLocks noGrp="1" noChangeArrowheads="1"/>
          </p:cNvSpPr>
          <p:nvPr>
            <p:ph idx="1"/>
          </p:nvPr>
        </p:nvSpPr>
        <p:spPr>
          <a:xfrm>
            <a:off x="755576" y="1772816"/>
            <a:ext cx="7560956" cy="3508977"/>
          </a:xfrm>
        </p:spPr>
        <p:txBody>
          <a:bodyPr>
            <a:noAutofit/>
          </a:bodyPr>
          <a:lstStyle/>
          <a:p>
            <a:pPr>
              <a:lnSpc>
                <a:spcPct val="80000"/>
              </a:lnSpc>
              <a:buClr>
                <a:schemeClr val="tx1"/>
              </a:buClr>
              <a:buFont typeface="Wingdings" panose="05000000000000000000" pitchFamily="2" charset="2"/>
              <a:buChar char="§"/>
            </a:pPr>
            <a:r>
              <a:rPr lang="en-GB" sz="3200" b="1" dirty="0" smtClean="0">
                <a:latin typeface="Bradley Hand ITC" panose="03070402050302030203" pitchFamily="66" charset="0"/>
              </a:rPr>
              <a:t>Hooke Court  </a:t>
            </a:r>
            <a:r>
              <a:rPr lang="en-GB" sz="3200" b="1" dirty="0">
                <a:latin typeface="Bradley Hand ITC" panose="03070402050302030203" pitchFamily="66" charset="0"/>
              </a:rPr>
              <a:t>provide locally sourced, home-cooked food for  </a:t>
            </a:r>
            <a:r>
              <a:rPr lang="en-GB" sz="3200" b="1" dirty="0" smtClean="0">
                <a:latin typeface="Bradley Hand ITC" panose="03070402050302030203" pitchFamily="66" charset="0"/>
              </a:rPr>
              <a:t>the children.  </a:t>
            </a:r>
            <a:r>
              <a:rPr lang="en-GB" sz="3200" b="1" dirty="0">
                <a:latin typeface="Bradley Hand ITC" panose="03070402050302030203" pitchFamily="66" charset="0"/>
              </a:rPr>
              <a:t>Where possible the food grown at Hooke Court is included in </a:t>
            </a:r>
            <a:r>
              <a:rPr lang="en-GB" sz="3200" b="1" dirty="0" smtClean="0">
                <a:latin typeface="Bradley Hand ITC" panose="03070402050302030203" pitchFamily="66" charset="0"/>
              </a:rPr>
              <a:t>the </a:t>
            </a:r>
            <a:r>
              <a:rPr lang="en-GB" sz="3200" b="1" dirty="0">
                <a:latin typeface="Bradley Hand ITC" panose="03070402050302030203" pitchFamily="66" charset="0"/>
              </a:rPr>
              <a:t>menus. The food is healthy and nutritious whilst still appealing to a child's taste</a:t>
            </a:r>
            <a:r>
              <a:rPr lang="en-GB" sz="3200" b="1" dirty="0" smtClean="0">
                <a:latin typeface="Bradley Hand ITC" panose="03070402050302030203" pitchFamily="66" charset="0"/>
              </a:rPr>
              <a:t>.</a:t>
            </a:r>
          </a:p>
          <a:p>
            <a:pPr>
              <a:lnSpc>
                <a:spcPct val="80000"/>
              </a:lnSpc>
              <a:buClr>
                <a:schemeClr val="tx1"/>
              </a:buClr>
              <a:buFont typeface="Wingdings" panose="05000000000000000000" pitchFamily="2" charset="2"/>
              <a:buChar char="§"/>
            </a:pPr>
            <a:r>
              <a:rPr lang="en-GB" sz="3200" b="1" dirty="0" smtClean="0">
                <a:latin typeface="Bradley Hand ITC" panose="03070402050302030203" pitchFamily="66" charset="0"/>
              </a:rPr>
              <a:t>The </a:t>
            </a:r>
            <a:r>
              <a:rPr lang="en-GB" sz="3200" b="1" dirty="0" smtClean="0">
                <a:latin typeface="Bradley Hand ITC" panose="03070402050302030203" pitchFamily="66" charset="0"/>
              </a:rPr>
              <a:t>children are provided with a </a:t>
            </a:r>
            <a:r>
              <a:rPr lang="en-GB" sz="3200" b="1" dirty="0">
                <a:latin typeface="Bradley Hand ITC" panose="03070402050302030203" pitchFamily="66" charset="0"/>
              </a:rPr>
              <a:t>packed lunch, hot evening meal and breakfast.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2656" b="16651"/>
          <a:stretch/>
        </p:blipFill>
        <p:spPr>
          <a:xfrm>
            <a:off x="467544" y="1"/>
            <a:ext cx="2248361" cy="141277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3860" y="4957211"/>
            <a:ext cx="1308640" cy="172152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1366" y="48940"/>
            <a:ext cx="2540715" cy="170453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16062" y="4950170"/>
            <a:ext cx="1452885" cy="1735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3036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971600" y="688928"/>
            <a:ext cx="7024744" cy="720750"/>
          </a:xfrm>
        </p:spPr>
        <p:txBody>
          <a:bodyPr>
            <a:noAutofit/>
          </a:bodyPr>
          <a:lstStyle/>
          <a:p>
            <a:pPr algn="ctr"/>
            <a:r>
              <a:rPr lang="en-GB" sz="4800" b="1" u="sng" dirty="0">
                <a:latin typeface="Bradley Hand ITC" panose="03070402050302030203" pitchFamily="66" charset="0"/>
              </a:rPr>
              <a:t>Where do we live?</a:t>
            </a:r>
          </a:p>
        </p:txBody>
      </p:sp>
      <p:sp>
        <p:nvSpPr>
          <p:cNvPr id="9221" name="Text Box 5"/>
          <p:cNvSpPr txBox="1">
            <a:spLocks noChangeArrowheads="1"/>
          </p:cNvSpPr>
          <p:nvPr/>
        </p:nvSpPr>
        <p:spPr bwMode="auto">
          <a:xfrm>
            <a:off x="547170" y="2348880"/>
            <a:ext cx="8353425" cy="42934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  <a:buClr>
                <a:schemeClr val="tx1"/>
              </a:buClr>
              <a:buSzPct val="85000"/>
              <a:buFont typeface="Wingdings" panose="05000000000000000000" pitchFamily="2" charset="2"/>
              <a:buChar char="§"/>
            </a:pPr>
            <a:r>
              <a:rPr lang="en-GB" sz="2500" b="1" dirty="0">
                <a:latin typeface="Bradley Hand ITC" panose="03070402050302030203" pitchFamily="66" charset="0"/>
              </a:rPr>
              <a:t>Children sleep in bunk bedded dormitories each accommodating up to 8 to 10  children, with adjoining bathroom facilities</a:t>
            </a:r>
            <a:r>
              <a:rPr lang="en-GB" sz="2500" b="1" dirty="0" smtClean="0">
                <a:latin typeface="Bradley Hand ITC" panose="03070402050302030203" pitchFamily="66" charset="0"/>
              </a:rPr>
              <a:t>.</a:t>
            </a:r>
            <a:r>
              <a:rPr lang="en-GB" sz="2500" b="1" dirty="0">
                <a:latin typeface="Bradley Hand ITC" panose="03070402050302030203" pitchFamily="66" charset="0"/>
              </a:rPr>
              <a:t> Duvets, sheets, pillows etc. are all provided, towels are not.</a:t>
            </a:r>
          </a:p>
          <a:p>
            <a:pPr marL="342900" indent="-342900">
              <a:spcBef>
                <a:spcPct val="50000"/>
              </a:spcBef>
              <a:buClr>
                <a:schemeClr val="tx1"/>
              </a:buClr>
              <a:buSzPct val="85000"/>
              <a:buFont typeface="Wingdings" panose="05000000000000000000" pitchFamily="2" charset="2"/>
              <a:buChar char="§"/>
            </a:pPr>
            <a:r>
              <a:rPr lang="en-GB" sz="2500" b="1" dirty="0" smtClean="0">
                <a:latin typeface="Bradley Hand ITC" panose="03070402050302030203" pitchFamily="66" charset="0"/>
              </a:rPr>
              <a:t>There </a:t>
            </a:r>
            <a:r>
              <a:rPr lang="en-GB" sz="2500" b="1" dirty="0">
                <a:latin typeface="Bradley Hand ITC" panose="03070402050302030203" pitchFamily="66" charset="0"/>
              </a:rPr>
              <a:t>are play areas immediately outside all of the accommodation </a:t>
            </a:r>
            <a:r>
              <a:rPr lang="en-GB" sz="2500" b="1" dirty="0" smtClean="0">
                <a:latin typeface="Bradley Hand ITC" panose="03070402050302030203" pitchFamily="66" charset="0"/>
              </a:rPr>
              <a:t>units. </a:t>
            </a:r>
            <a:r>
              <a:rPr lang="en-GB" sz="2500" b="1" dirty="0">
                <a:latin typeface="Bradley Hand ITC" panose="03070402050302030203" pitchFamily="66" charset="0"/>
              </a:rPr>
              <a:t> </a:t>
            </a:r>
            <a:r>
              <a:rPr lang="en-GB" sz="2500" b="1" dirty="0" smtClean="0">
                <a:latin typeface="Bradley Hand ITC" panose="03070402050302030203" pitchFamily="66" charset="0"/>
              </a:rPr>
              <a:t>There </a:t>
            </a:r>
            <a:r>
              <a:rPr lang="en-GB" sz="2500" b="1" dirty="0">
                <a:latin typeface="Bradley Hand ITC" panose="03070402050302030203" pitchFamily="66" charset="0"/>
              </a:rPr>
              <a:t>are </a:t>
            </a:r>
            <a:r>
              <a:rPr lang="en-GB" sz="2500" b="1" dirty="0" smtClean="0">
                <a:latin typeface="Bradley Hand ITC" panose="03070402050302030203" pitchFamily="66" charset="0"/>
              </a:rPr>
              <a:t>staff bedrooms</a:t>
            </a:r>
            <a:r>
              <a:rPr lang="en-GB" sz="2500" b="1" dirty="0">
                <a:latin typeface="Bradley Hand ITC" panose="03070402050302030203" pitchFamily="66" charset="0"/>
              </a:rPr>
              <a:t> </a:t>
            </a:r>
            <a:r>
              <a:rPr lang="en-GB" sz="2500" b="1" dirty="0" smtClean="0">
                <a:latin typeface="Bradley Hand ITC" panose="03070402050302030203" pitchFamily="66" charset="0"/>
              </a:rPr>
              <a:t>in the same  unit. On </a:t>
            </a:r>
            <a:r>
              <a:rPr lang="en-GB" sz="2500" b="1" dirty="0">
                <a:latin typeface="Bradley Hand ITC" panose="03070402050302030203" pitchFamily="66" charset="0"/>
              </a:rPr>
              <a:t>the ground floor of the accommodation there is a common room, boot room and kitchenette equipped with fridge and kettle where groups can prepare their own bedtime and break time drinks if required. </a:t>
            </a:r>
          </a:p>
        </p:txBody>
      </p:sp>
      <p:pic>
        <p:nvPicPr>
          <p:cNvPr id="2050" name="Picture 2" descr="Boys chill out in their dor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215" y="172559"/>
            <a:ext cx="1595489" cy="19653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Boys playing in their dor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3839" y="172559"/>
            <a:ext cx="1766755" cy="2176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76996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5400" b="1" u="sng" dirty="0" smtClean="0">
                <a:latin typeface="Bradley Hand ITC" panose="03070402050302030203" pitchFamily="66" charset="0"/>
              </a:rPr>
              <a:t>Dates</a:t>
            </a:r>
            <a:endParaRPr lang="en-GB" sz="5400" b="1" u="sng" dirty="0">
              <a:latin typeface="Bradley Hand ITC" panose="03070402050302030203" pitchFamily="66" charset="0"/>
            </a:endParaRPr>
          </a:p>
        </p:txBody>
      </p:sp>
      <p:sp>
        <p:nvSpPr>
          <p:cNvPr id="92163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Clr>
                <a:schemeClr val="tx1"/>
              </a:buClr>
              <a:buFont typeface="Wingdings" panose="05000000000000000000" pitchFamily="2" charset="2"/>
              <a:buChar char="§"/>
            </a:pPr>
            <a:r>
              <a:rPr lang="en-GB" sz="4000" b="1" dirty="0" smtClean="0">
                <a:latin typeface="Bradley Hand ITC" panose="03070402050302030203" pitchFamily="66" charset="0"/>
              </a:rPr>
              <a:t>Monday </a:t>
            </a:r>
            <a:r>
              <a:rPr lang="en-GB" sz="4000" b="1" dirty="0" smtClean="0">
                <a:latin typeface="Bradley Hand ITC" panose="03070402050302030203" pitchFamily="66" charset="0"/>
              </a:rPr>
              <a:t>31</a:t>
            </a:r>
            <a:r>
              <a:rPr lang="en-GB" sz="4000" b="1" baseline="30000" dirty="0" smtClean="0">
                <a:latin typeface="Bradley Hand ITC" panose="03070402050302030203" pitchFamily="66" charset="0"/>
              </a:rPr>
              <a:t>th</a:t>
            </a:r>
            <a:r>
              <a:rPr lang="en-GB" sz="4000" b="1" dirty="0" smtClean="0">
                <a:latin typeface="Bradley Hand ITC" panose="03070402050302030203" pitchFamily="66" charset="0"/>
              </a:rPr>
              <a:t> October</a:t>
            </a:r>
            <a:r>
              <a:rPr lang="en-GB" sz="4000" b="1" dirty="0" smtClean="0">
                <a:latin typeface="Bradley Hand ITC" panose="03070402050302030203" pitchFamily="66" charset="0"/>
              </a:rPr>
              <a:t>– </a:t>
            </a:r>
          </a:p>
          <a:p>
            <a:pPr marL="68580" indent="0">
              <a:buClr>
                <a:schemeClr val="tx1"/>
              </a:buClr>
              <a:buNone/>
            </a:pPr>
            <a:r>
              <a:rPr lang="en-GB" sz="4000" b="1" dirty="0" smtClean="0">
                <a:latin typeface="Bradley Hand ITC" panose="03070402050302030203" pitchFamily="66" charset="0"/>
              </a:rPr>
              <a:t>Wednesday</a:t>
            </a:r>
            <a:r>
              <a:rPr lang="en-GB" sz="4000" b="1" dirty="0">
                <a:latin typeface="Bradley Hand ITC" panose="03070402050302030203" pitchFamily="66" charset="0"/>
              </a:rPr>
              <a:t> </a:t>
            </a:r>
            <a:r>
              <a:rPr lang="en-GB" sz="4000" b="1" dirty="0" smtClean="0">
                <a:latin typeface="Bradley Hand ITC" panose="03070402050302030203" pitchFamily="66" charset="0"/>
              </a:rPr>
              <a:t>2</a:t>
            </a:r>
            <a:r>
              <a:rPr lang="en-GB" sz="4000" b="1" baseline="30000" dirty="0" smtClean="0">
                <a:latin typeface="Bradley Hand ITC" panose="03070402050302030203" pitchFamily="66" charset="0"/>
              </a:rPr>
              <a:t>nd</a:t>
            </a:r>
            <a:r>
              <a:rPr lang="en-GB" sz="4000" b="1" dirty="0" smtClean="0">
                <a:latin typeface="Bradley Hand ITC" panose="03070402050302030203" pitchFamily="66" charset="0"/>
              </a:rPr>
              <a:t> </a:t>
            </a:r>
            <a:r>
              <a:rPr lang="en-GB" sz="4000" b="1" dirty="0" smtClean="0">
                <a:latin typeface="Bradley Hand ITC" panose="03070402050302030203" pitchFamily="66" charset="0"/>
              </a:rPr>
              <a:t>November</a:t>
            </a:r>
          </a:p>
          <a:p>
            <a:pPr>
              <a:buClr>
                <a:schemeClr val="tx1"/>
              </a:buClr>
              <a:buFont typeface="Wingdings" panose="05000000000000000000" pitchFamily="2" charset="2"/>
              <a:buChar char="§"/>
            </a:pPr>
            <a:r>
              <a:rPr lang="en-GB" sz="4000" b="1" dirty="0">
                <a:latin typeface="Bradley Hand ITC" panose="03070402050302030203" pitchFamily="66" charset="0"/>
              </a:rPr>
              <a:t>On Wednesday </a:t>
            </a:r>
            <a:r>
              <a:rPr lang="en-GB" sz="4000" b="1" dirty="0" smtClean="0">
                <a:latin typeface="Bradley Hand ITC" panose="03070402050302030203" pitchFamily="66" charset="0"/>
              </a:rPr>
              <a:t>afternoon, on the way home,  </a:t>
            </a:r>
            <a:r>
              <a:rPr lang="en-GB" sz="4000" b="1" dirty="0">
                <a:latin typeface="Bradley Hand ITC" panose="03070402050302030203" pitchFamily="66" charset="0"/>
              </a:rPr>
              <a:t>we </a:t>
            </a:r>
            <a:r>
              <a:rPr lang="en-GB" sz="4000" b="1" dirty="0" smtClean="0">
                <a:latin typeface="Bradley Hand ITC" panose="03070402050302030203" pitchFamily="66" charset="0"/>
              </a:rPr>
              <a:t>will </a:t>
            </a:r>
            <a:r>
              <a:rPr lang="en-GB" sz="4000" b="1" dirty="0">
                <a:latin typeface="Bradley Hand ITC" panose="03070402050302030203" pitchFamily="66" charset="0"/>
              </a:rPr>
              <a:t>visit the Tank Museum at </a:t>
            </a:r>
            <a:r>
              <a:rPr lang="en-GB" sz="4000" b="1" dirty="0" smtClean="0">
                <a:latin typeface="Bradley Hand ITC" panose="03070402050302030203" pitchFamily="66" charset="0"/>
              </a:rPr>
              <a:t>Bovington</a:t>
            </a:r>
          </a:p>
          <a:p>
            <a:pPr>
              <a:buClr>
                <a:schemeClr val="tx1"/>
              </a:buClr>
              <a:buFont typeface="Wingdings" panose="05000000000000000000" pitchFamily="2" charset="2"/>
              <a:buChar char="§"/>
            </a:pPr>
            <a:r>
              <a:rPr lang="en-GB" sz="4000" b="1" dirty="0" smtClean="0">
                <a:latin typeface="Bradley Hand ITC" panose="03070402050302030203" pitchFamily="66" charset="0"/>
              </a:rPr>
              <a:t>We plan to be back at school approximately 3.30pm.</a:t>
            </a:r>
            <a:endParaRPr lang="en-GB" b="1" dirty="0" smtClean="0">
              <a:latin typeface="Bradley Hand ITC" panose="03070402050302030203" pitchFamily="66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0266" y="5599795"/>
            <a:ext cx="1403648" cy="1052736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9452" y="255329"/>
            <a:ext cx="2952750" cy="180022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93876" y="135007"/>
            <a:ext cx="2197722" cy="158066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8206" y="5599795"/>
            <a:ext cx="1501075" cy="113390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52108" y="1970058"/>
            <a:ext cx="2660164" cy="12765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4002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67544" y="-14232"/>
            <a:ext cx="8229600" cy="1219200"/>
          </a:xfrm>
        </p:spPr>
        <p:txBody>
          <a:bodyPr>
            <a:normAutofit/>
          </a:bodyPr>
          <a:lstStyle/>
          <a:p>
            <a:pPr algn="ctr"/>
            <a:r>
              <a:rPr lang="en-GB" sz="5400" b="1" u="sng" dirty="0" smtClean="0">
                <a:latin typeface="Bradley Hand ITC" panose="03070402050302030203" pitchFamily="66" charset="0"/>
              </a:rPr>
              <a:t>Fun times</a:t>
            </a:r>
            <a:endParaRPr lang="en-GB" sz="5400" b="1" u="sng" dirty="0">
              <a:latin typeface="Bradley Hand ITC" panose="03070402050302030203" pitchFamily="66" charset="0"/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710" y="332656"/>
            <a:ext cx="2808312" cy="1885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49991" y="1307514"/>
            <a:ext cx="2235493" cy="143281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8142" y="2200870"/>
            <a:ext cx="1562100" cy="206692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37318" y="1005572"/>
            <a:ext cx="2981325" cy="162877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7586" y="4654349"/>
            <a:ext cx="1819275" cy="143827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743385" y="2663122"/>
            <a:ext cx="1666875" cy="21717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672976" y="4363836"/>
            <a:ext cx="1647825" cy="20193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870368" y="2842876"/>
            <a:ext cx="1323449" cy="19571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194724" y="4979662"/>
            <a:ext cx="2297306" cy="124648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631110" y="4839058"/>
            <a:ext cx="1253304" cy="1527696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350905" y="2808693"/>
            <a:ext cx="2289547" cy="14591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0132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260648"/>
            <a:ext cx="7024744" cy="1143000"/>
          </a:xfrm>
        </p:spPr>
        <p:txBody>
          <a:bodyPr/>
          <a:lstStyle/>
          <a:p>
            <a:r>
              <a:rPr lang="en-GB" b="1" dirty="0" smtClean="0">
                <a:latin typeface="Bradley Hand ITC" panose="03070402050302030203" pitchFamily="66" charset="0"/>
              </a:rPr>
              <a:t>Day One</a:t>
            </a:r>
            <a:endParaRPr lang="en-GB" b="1" dirty="0">
              <a:latin typeface="Bradley Hand ITC" panose="03070402050302030203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99592" y="1484784"/>
            <a:ext cx="6777317" cy="3985668"/>
          </a:xfrm>
        </p:spPr>
        <p:txBody>
          <a:bodyPr>
            <a:normAutofit lnSpcReduction="10000"/>
          </a:bodyPr>
          <a:lstStyle/>
          <a:p>
            <a:r>
              <a:rPr lang="en-GB" b="1" dirty="0" smtClean="0">
                <a:latin typeface="Bradley Hand ITC" panose="03070402050302030203" pitchFamily="66" charset="0"/>
              </a:rPr>
              <a:t>Children to arrive at school at 8:15 we will be leaving promptly at 9:00</a:t>
            </a:r>
          </a:p>
          <a:p>
            <a:r>
              <a:rPr lang="en-GB" b="1" dirty="0" smtClean="0">
                <a:latin typeface="Bradley Hand ITC" panose="03070402050302030203" pitchFamily="66" charset="0"/>
              </a:rPr>
              <a:t>If the children have any medicines they will need to be handed to a teacher, clearly labelled with name of  child and dosage required.                 </a:t>
            </a:r>
          </a:p>
          <a:p>
            <a:r>
              <a:rPr lang="en-GB" b="1" dirty="0" smtClean="0">
                <a:latin typeface="Bradley Hand ITC" panose="03070402050302030203" pitchFamily="66" charset="0"/>
              </a:rPr>
              <a:t>The children will need a </a:t>
            </a:r>
            <a:r>
              <a:rPr lang="en-GB" b="1" u="sng" dirty="0" smtClean="0">
                <a:latin typeface="Bradley Hand ITC" panose="03070402050302030203" pitchFamily="66" charset="0"/>
              </a:rPr>
              <a:t>packed lunch.</a:t>
            </a:r>
          </a:p>
          <a:p>
            <a:r>
              <a:rPr lang="en-GB" b="1" dirty="0" smtClean="0">
                <a:latin typeface="Bradley Hand ITC" panose="03070402050302030203" pitchFamily="66" charset="0"/>
              </a:rPr>
              <a:t>When we arrive, at Hooke Court, the children will be put into their dorms.</a:t>
            </a:r>
          </a:p>
          <a:p>
            <a:r>
              <a:rPr lang="en-GB" b="1" dirty="0" smtClean="0">
                <a:latin typeface="Bradley Hand ITC" panose="03070402050302030203" pitchFamily="66" charset="0"/>
              </a:rPr>
              <a:t>The children will be expected to make their own beds-all bedding provided</a:t>
            </a:r>
            <a:r>
              <a:rPr lang="en-GB" dirty="0" smtClean="0">
                <a:latin typeface="Bradley Hand ITC" panose="03070402050302030203" pitchFamily="66" charset="0"/>
              </a:rPr>
              <a:t>.</a:t>
            </a:r>
            <a:endParaRPr lang="en-GB" dirty="0">
              <a:latin typeface="Bradley Hand ITC" panose="0307040205030203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9741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1600" y="404664"/>
            <a:ext cx="7024744" cy="1143000"/>
          </a:xfrm>
        </p:spPr>
        <p:txBody>
          <a:bodyPr/>
          <a:lstStyle/>
          <a:p>
            <a:r>
              <a:rPr lang="en-GB" b="1" dirty="0" smtClean="0">
                <a:latin typeface="Bradley Hand ITC" panose="03070402050302030203" pitchFamily="66" charset="0"/>
              </a:rPr>
              <a:t>Day One</a:t>
            </a:r>
            <a:endParaRPr lang="en-GB" b="1" dirty="0">
              <a:latin typeface="Bradley Hand ITC" panose="03070402050302030203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1560" y="1700808"/>
            <a:ext cx="6777317" cy="4104456"/>
          </a:xfrm>
        </p:spPr>
        <p:txBody>
          <a:bodyPr>
            <a:normAutofit/>
          </a:bodyPr>
          <a:lstStyle/>
          <a:p>
            <a:r>
              <a:rPr lang="en-GB" dirty="0" smtClean="0">
                <a:latin typeface="Lucida Calligraphy" panose="03010101010101010101" pitchFamily="66" charset="0"/>
              </a:rPr>
              <a:t>Travel and arrival at Hooke Court</a:t>
            </a:r>
          </a:p>
          <a:p>
            <a:r>
              <a:rPr lang="en-GB" dirty="0" smtClean="0">
                <a:latin typeface="Lucida Calligraphy" panose="03010101010101010101" pitchFamily="66" charset="0"/>
              </a:rPr>
              <a:t>Team Building activities.</a:t>
            </a:r>
          </a:p>
          <a:p>
            <a:r>
              <a:rPr lang="en-GB" dirty="0" smtClean="0">
                <a:latin typeface="Lucida Calligraphy" panose="03010101010101010101" pitchFamily="66" charset="0"/>
              </a:rPr>
              <a:t>Evening Meal</a:t>
            </a:r>
          </a:p>
          <a:p>
            <a:endParaRPr lang="en-GB" dirty="0">
              <a:latin typeface="Lucida Calligraphy" panose="03010101010101010101" pitchFamily="66" charset="0"/>
            </a:endParaRPr>
          </a:p>
          <a:p>
            <a:endParaRPr lang="en-GB" dirty="0" smtClean="0">
              <a:latin typeface="Lucida Calligraphy" panose="03010101010101010101" pitchFamily="66" charset="0"/>
            </a:endParaRPr>
          </a:p>
          <a:p>
            <a:pPr marL="68580" indent="0">
              <a:buNone/>
            </a:pPr>
            <a:r>
              <a:rPr lang="en-GB" dirty="0">
                <a:latin typeface="Lucida Calligraphy" panose="03010101010101010101" pitchFamily="66" charset="0"/>
              </a:rPr>
              <a:t> </a:t>
            </a:r>
            <a:r>
              <a:rPr lang="en-GB" b="1" dirty="0" smtClean="0">
                <a:latin typeface="Lucida Calligraphy" panose="03010101010101010101" pitchFamily="66" charset="0"/>
              </a:rPr>
              <a:t>Day </a:t>
            </a:r>
            <a:r>
              <a:rPr lang="en-GB" b="1" dirty="0">
                <a:latin typeface="Lucida Calligraphy" panose="03010101010101010101" pitchFamily="66" charset="0"/>
              </a:rPr>
              <a:t>One (evening)</a:t>
            </a:r>
            <a:endParaRPr lang="en-GB" dirty="0">
              <a:latin typeface="Lucida Calligraphy" panose="03010101010101010101" pitchFamily="66" charset="0"/>
            </a:endParaRPr>
          </a:p>
          <a:p>
            <a:r>
              <a:rPr lang="en-GB" dirty="0">
                <a:latin typeface="Lucida Calligraphy" panose="03010101010101010101" pitchFamily="66" charset="0"/>
              </a:rPr>
              <a:t>Songs from the war around the camp fire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31238" y="189581"/>
            <a:ext cx="1965097" cy="155096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15278" y="4725144"/>
            <a:ext cx="3076575" cy="174307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10528" y="2360489"/>
            <a:ext cx="2981325" cy="1704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1638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7024744" cy="1143000"/>
          </a:xfrm>
        </p:spPr>
        <p:txBody>
          <a:bodyPr/>
          <a:lstStyle/>
          <a:p>
            <a:r>
              <a:rPr lang="en-GB" b="1" dirty="0" smtClean="0">
                <a:latin typeface="Bradley Hand ITC" panose="03070402050302030203" pitchFamily="66" charset="0"/>
              </a:rPr>
              <a:t>Day Two</a:t>
            </a:r>
            <a:endParaRPr lang="en-GB" b="1" dirty="0">
              <a:latin typeface="Bradley Hand ITC" panose="03070402050302030203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3568" y="1556792"/>
            <a:ext cx="7848872" cy="4680520"/>
          </a:xfrm>
        </p:spPr>
        <p:txBody>
          <a:bodyPr>
            <a:normAutofit lnSpcReduction="10000"/>
          </a:bodyPr>
          <a:lstStyle/>
          <a:p>
            <a:r>
              <a:rPr lang="en-GB" sz="2000" dirty="0" smtClean="0">
                <a:latin typeface="Lucida Calligraphy" panose="03010101010101010101" pitchFamily="66" charset="0"/>
              </a:rPr>
              <a:t>Breakfast</a:t>
            </a:r>
          </a:p>
          <a:p>
            <a:endParaRPr lang="en-GB" sz="2000" dirty="0">
              <a:latin typeface="Lucida Calligraphy" panose="03010101010101010101" pitchFamily="66" charset="0"/>
            </a:endParaRPr>
          </a:p>
          <a:p>
            <a:r>
              <a:rPr lang="en-GB" sz="2000" dirty="0">
                <a:latin typeface="Lucida Calligraphy" panose="03010101010101010101" pitchFamily="66" charset="0"/>
              </a:rPr>
              <a:t>WW2 </a:t>
            </a:r>
            <a:r>
              <a:rPr lang="en-GB" sz="2000" dirty="0" smtClean="0">
                <a:latin typeface="Lucida Calligraphy" panose="03010101010101010101" pitchFamily="66" charset="0"/>
              </a:rPr>
              <a:t>Day</a:t>
            </a:r>
          </a:p>
          <a:p>
            <a:endParaRPr lang="en-GB" sz="2000" dirty="0">
              <a:latin typeface="Lucida Calligraphy" panose="03010101010101010101" pitchFamily="66" charset="0"/>
            </a:endParaRPr>
          </a:p>
          <a:p>
            <a:r>
              <a:rPr lang="en-GB" sz="2000" dirty="0" smtClean="0">
                <a:latin typeface="Lucida Calligraphy" panose="03010101010101010101" pitchFamily="66" charset="0"/>
              </a:rPr>
              <a:t>Lunch</a:t>
            </a:r>
          </a:p>
          <a:p>
            <a:endParaRPr lang="en-GB" sz="2000" dirty="0" smtClean="0">
              <a:latin typeface="Lucida Calligraphy" panose="03010101010101010101" pitchFamily="66" charset="0"/>
            </a:endParaRPr>
          </a:p>
          <a:p>
            <a:r>
              <a:rPr lang="en-GB" sz="2000" dirty="0" smtClean="0">
                <a:latin typeface="Lucida Calligraphy" panose="03010101010101010101" pitchFamily="66" charset="0"/>
              </a:rPr>
              <a:t>WW2 </a:t>
            </a:r>
            <a:r>
              <a:rPr lang="en-GB" sz="2000" dirty="0">
                <a:latin typeface="Lucida Calligraphy" panose="03010101010101010101" pitchFamily="66" charset="0"/>
              </a:rPr>
              <a:t>Day </a:t>
            </a:r>
            <a:r>
              <a:rPr lang="en-GB" sz="2000" dirty="0" smtClean="0">
                <a:latin typeface="Lucida Calligraphy" panose="03010101010101010101" pitchFamily="66" charset="0"/>
              </a:rPr>
              <a:t>Continued</a:t>
            </a:r>
          </a:p>
          <a:p>
            <a:endParaRPr lang="en-GB" sz="2000" dirty="0">
              <a:latin typeface="Lucida Calligraphy" panose="03010101010101010101" pitchFamily="66" charset="0"/>
            </a:endParaRPr>
          </a:p>
          <a:p>
            <a:r>
              <a:rPr lang="en-GB" sz="2000" dirty="0">
                <a:latin typeface="Lucida Calligraphy" panose="03010101010101010101" pitchFamily="66" charset="0"/>
              </a:rPr>
              <a:t>Free </a:t>
            </a:r>
            <a:r>
              <a:rPr lang="en-GB" sz="2000" dirty="0" smtClean="0">
                <a:latin typeface="Lucida Calligraphy" panose="03010101010101010101" pitchFamily="66" charset="0"/>
              </a:rPr>
              <a:t>Time</a:t>
            </a:r>
          </a:p>
          <a:p>
            <a:endParaRPr lang="en-GB" sz="2000" dirty="0">
              <a:latin typeface="Lucida Calligraphy" panose="03010101010101010101" pitchFamily="66" charset="0"/>
            </a:endParaRPr>
          </a:p>
          <a:p>
            <a:r>
              <a:rPr lang="en-GB" sz="2000" dirty="0">
                <a:latin typeface="Lucida Calligraphy" panose="03010101010101010101" pitchFamily="66" charset="0"/>
              </a:rPr>
              <a:t>VE </a:t>
            </a:r>
            <a:r>
              <a:rPr lang="en-GB" sz="2000" dirty="0" smtClean="0">
                <a:latin typeface="Lucida Calligraphy" panose="03010101010101010101" pitchFamily="66" charset="0"/>
              </a:rPr>
              <a:t>Party</a:t>
            </a:r>
          </a:p>
          <a:p>
            <a:endParaRPr lang="en-GB" sz="2000" dirty="0">
              <a:latin typeface="Lucida Calligraphy" panose="03010101010101010101" pitchFamily="66" charset="0"/>
            </a:endParaRPr>
          </a:p>
          <a:p>
            <a:r>
              <a:rPr lang="en-GB" sz="2000" dirty="0">
                <a:latin typeface="Lucida Calligraphy" panose="03010101010101010101" pitchFamily="66" charset="0"/>
              </a:rPr>
              <a:t>Who </a:t>
            </a:r>
            <a:r>
              <a:rPr lang="en-GB" sz="2000" dirty="0" err="1">
                <a:latin typeface="Lucida Calligraphy" panose="03010101010101010101" pitchFamily="66" charset="0"/>
              </a:rPr>
              <a:t>Dunnit</a:t>
            </a:r>
            <a:r>
              <a:rPr lang="en-GB" sz="2000" dirty="0">
                <a:latin typeface="Lucida Calligraphy" panose="03010101010101010101" pitchFamily="66" charset="0"/>
              </a:rPr>
              <a:t> @ Hooke Court</a:t>
            </a:r>
            <a:endParaRPr lang="en-GB" dirty="0">
              <a:latin typeface="Lucida Calligraphy" panose="03010101010101010101" pitchFamily="66" charset="0"/>
            </a:endParaRPr>
          </a:p>
          <a:p>
            <a:endParaRPr lang="en-GB" dirty="0"/>
          </a:p>
          <a:p>
            <a:endParaRPr lang="en-GB" dirty="0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45463" y="4341852"/>
            <a:ext cx="1567039" cy="189546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81220" y="4156687"/>
            <a:ext cx="2067557" cy="133596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59389" y="764994"/>
            <a:ext cx="2441054" cy="158359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623548" y="746577"/>
            <a:ext cx="2009775" cy="180975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157538" y="2443163"/>
            <a:ext cx="1566894" cy="109207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045714" y="2708920"/>
            <a:ext cx="1531130" cy="1938827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872072" y="2642420"/>
            <a:ext cx="2026001" cy="14482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4309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b="1" dirty="0">
                <a:latin typeface="Bradley Hand ITC" panose="03070402050302030203" pitchFamily="66" charset="0"/>
              </a:rPr>
              <a:t>Day Three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b="1" dirty="0">
                <a:latin typeface="Bradley Hand ITC" panose="03070402050302030203" pitchFamily="66" charset="0"/>
              </a:rPr>
              <a:t>The Tank Museum, </a:t>
            </a:r>
            <a:r>
              <a:rPr lang="en-GB" b="1" dirty="0" err="1">
                <a:latin typeface="Bradley Hand ITC" panose="03070402050302030203" pitchFamily="66" charset="0"/>
              </a:rPr>
              <a:t>Bovington</a:t>
            </a:r>
            <a:r>
              <a:rPr lang="en-GB" b="1" dirty="0">
                <a:latin typeface="Bradley Hand ITC" panose="03070402050302030203" pitchFamily="66" charset="0"/>
              </a:rPr>
              <a:t> </a:t>
            </a:r>
            <a:r>
              <a:rPr lang="en-GB" b="1" dirty="0" smtClean="0">
                <a:latin typeface="Bradley Hand ITC" panose="03070402050302030203" pitchFamily="66" charset="0"/>
              </a:rPr>
              <a:t>–The children will need a school sweatshirt.</a:t>
            </a:r>
            <a:r>
              <a:rPr lang="en-GB" b="1" dirty="0">
                <a:latin typeface="Bradley Hand ITC" panose="03070402050302030203" pitchFamily="66" charset="0"/>
              </a:rPr>
              <a:t> </a:t>
            </a:r>
            <a:endParaRPr lang="en-GB" b="1" dirty="0" smtClean="0">
              <a:latin typeface="Bradley Hand ITC" panose="03070402050302030203" pitchFamily="66" charset="0"/>
            </a:endParaRPr>
          </a:p>
          <a:p>
            <a:endParaRPr lang="en-GB" b="1" dirty="0" smtClean="0">
              <a:latin typeface="Bradley Hand ITC" panose="03070402050302030203" pitchFamily="66" charset="0"/>
            </a:endParaRPr>
          </a:p>
          <a:p>
            <a:r>
              <a:rPr lang="en-GB" b="1" dirty="0" smtClean="0">
                <a:latin typeface="Bradley Hand ITC" panose="03070402050302030203" pitchFamily="66" charset="0"/>
              </a:rPr>
              <a:t>We will </a:t>
            </a:r>
            <a:r>
              <a:rPr lang="en-GB" b="1" dirty="0">
                <a:latin typeface="Bradley Hand ITC" panose="03070402050302030203" pitchFamily="66" charset="0"/>
              </a:rPr>
              <a:t>v</a:t>
            </a:r>
            <a:r>
              <a:rPr lang="en-GB" b="1" dirty="0" smtClean="0">
                <a:latin typeface="Bradley Hand ITC" panose="03070402050302030203" pitchFamily="66" charset="0"/>
              </a:rPr>
              <a:t>isit </a:t>
            </a:r>
            <a:r>
              <a:rPr lang="en-GB" b="1" dirty="0">
                <a:latin typeface="Bradley Hand ITC" panose="03070402050302030203" pitchFamily="66" charset="0"/>
              </a:rPr>
              <a:t>the World War </a:t>
            </a:r>
            <a:r>
              <a:rPr lang="en-GB" b="1" dirty="0" smtClean="0">
                <a:latin typeface="Bradley Hand ITC" panose="03070402050302030203" pitchFamily="66" charset="0"/>
              </a:rPr>
              <a:t>Two exhibition </a:t>
            </a:r>
            <a:r>
              <a:rPr lang="en-GB" b="1" dirty="0">
                <a:latin typeface="Bradley Hand ITC" panose="03070402050302030203" pitchFamily="66" charset="0"/>
              </a:rPr>
              <a:t>at </a:t>
            </a:r>
            <a:r>
              <a:rPr lang="en-GB" b="1" dirty="0" smtClean="0">
                <a:latin typeface="Bradley Hand ITC" panose="03070402050302030203" pitchFamily="66" charset="0"/>
              </a:rPr>
              <a:t>The Tank Museum where they will get </a:t>
            </a:r>
            <a:r>
              <a:rPr lang="en-GB" b="1" dirty="0">
                <a:latin typeface="Bradley Hand ITC" panose="03070402050302030203" pitchFamily="66" charset="0"/>
              </a:rPr>
              <a:t>inside a real </a:t>
            </a:r>
            <a:r>
              <a:rPr lang="en-GB" b="1" dirty="0" smtClean="0">
                <a:latin typeface="Bradley Hand ITC" panose="03070402050302030203" pitchFamily="66" charset="0"/>
              </a:rPr>
              <a:t>Second World </a:t>
            </a:r>
            <a:r>
              <a:rPr lang="en-GB" b="1" dirty="0">
                <a:latin typeface="Bradley Hand ITC" panose="03070402050302030203" pitchFamily="66" charset="0"/>
              </a:rPr>
              <a:t>War tank and take part in some of their workshops</a:t>
            </a:r>
            <a:r>
              <a:rPr lang="en-GB" b="1" dirty="0" smtClean="0">
                <a:latin typeface="Bradley Hand ITC" panose="03070402050302030203" pitchFamily="66" charset="0"/>
              </a:rPr>
              <a:t>.</a:t>
            </a:r>
          </a:p>
          <a:p>
            <a:pPr marL="68580" indent="0">
              <a:buNone/>
            </a:pPr>
            <a:endParaRPr lang="en-GB" b="1" dirty="0">
              <a:latin typeface="Bradley Hand ITC" panose="03070402050302030203" pitchFamily="66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47864" y="392587"/>
            <a:ext cx="5667375" cy="10668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520" y="5046816"/>
            <a:ext cx="4972050" cy="1571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2872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5576" y="332656"/>
            <a:ext cx="7024744" cy="1143000"/>
          </a:xfrm>
        </p:spPr>
        <p:txBody>
          <a:bodyPr/>
          <a:lstStyle/>
          <a:p>
            <a:r>
              <a:rPr lang="en-GB" b="1" dirty="0" smtClean="0">
                <a:latin typeface="Bradley Hand ITC" panose="03070402050302030203" pitchFamily="66" charset="0"/>
              </a:rPr>
              <a:t>A typical days menu</a:t>
            </a:r>
            <a:endParaRPr lang="en-GB" b="1" dirty="0">
              <a:latin typeface="Bradley Hand ITC" panose="03070402050302030203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5576" y="1628800"/>
            <a:ext cx="6777317" cy="4680520"/>
          </a:xfrm>
        </p:spPr>
        <p:txBody>
          <a:bodyPr>
            <a:normAutofit fontScale="32500" lnSpcReduction="20000"/>
          </a:bodyPr>
          <a:lstStyle/>
          <a:p>
            <a:r>
              <a:rPr lang="en-GB" sz="6200" b="1" dirty="0" smtClean="0">
                <a:latin typeface="Bradley Hand ITC" panose="03070402050302030203" pitchFamily="66" charset="0"/>
              </a:rPr>
              <a:t>Breakfast</a:t>
            </a:r>
            <a:r>
              <a:rPr lang="en-GB" sz="6200" b="1" dirty="0">
                <a:latin typeface="Bradley Hand ITC" panose="03070402050302030203" pitchFamily="66" charset="0"/>
              </a:rPr>
              <a:t>:</a:t>
            </a:r>
          </a:p>
          <a:p>
            <a:r>
              <a:rPr lang="en-GB" sz="6200" dirty="0">
                <a:latin typeface="Bradley Hand ITC" panose="03070402050302030203" pitchFamily="66" charset="0"/>
              </a:rPr>
              <a:t>Juice, cereal, beans on toast, hot drink.</a:t>
            </a:r>
          </a:p>
          <a:p>
            <a:r>
              <a:rPr lang="en-GB" sz="6200" b="1" dirty="0">
                <a:latin typeface="Bradley Hand ITC" panose="03070402050302030203" pitchFamily="66" charset="0"/>
              </a:rPr>
              <a:t>Mid-Morning Snack:</a:t>
            </a:r>
          </a:p>
          <a:p>
            <a:r>
              <a:rPr lang="en-GB" sz="6200" dirty="0">
                <a:latin typeface="Bradley Hand ITC" panose="03070402050302030203" pitchFamily="66" charset="0"/>
              </a:rPr>
              <a:t>Squash and biscuits.</a:t>
            </a:r>
          </a:p>
          <a:p>
            <a:r>
              <a:rPr lang="en-GB" sz="6200" b="1" dirty="0">
                <a:latin typeface="Bradley Hand ITC" panose="03070402050302030203" pitchFamily="66" charset="0"/>
              </a:rPr>
              <a:t>Lunch:*</a:t>
            </a:r>
          </a:p>
          <a:p>
            <a:r>
              <a:rPr lang="en-GB" sz="6200" dirty="0">
                <a:latin typeface="Bradley Hand ITC" panose="03070402050302030203" pitchFamily="66" charset="0"/>
              </a:rPr>
              <a:t>selection of sandwiches, homemade cake, fruit, yoghurt</a:t>
            </a:r>
          </a:p>
          <a:p>
            <a:r>
              <a:rPr lang="en-GB" sz="6200" b="1" dirty="0">
                <a:latin typeface="Bradley Hand ITC" panose="03070402050302030203" pitchFamily="66" charset="0"/>
              </a:rPr>
              <a:t>Mid-Afternoon Snack:</a:t>
            </a:r>
          </a:p>
          <a:p>
            <a:r>
              <a:rPr lang="en-GB" sz="6200" dirty="0">
                <a:latin typeface="Bradley Hand ITC" panose="03070402050302030203" pitchFamily="66" charset="0"/>
              </a:rPr>
              <a:t>Squash and biscuits. </a:t>
            </a:r>
          </a:p>
          <a:p>
            <a:r>
              <a:rPr lang="en-GB" sz="6200" b="1" dirty="0">
                <a:latin typeface="Bradley Hand ITC" panose="03070402050302030203" pitchFamily="66" charset="0"/>
              </a:rPr>
              <a:t>Evening Meal:*</a:t>
            </a:r>
          </a:p>
          <a:p>
            <a:r>
              <a:rPr lang="en-GB" sz="6200" dirty="0">
                <a:latin typeface="Bradley Hand ITC" panose="03070402050302030203" pitchFamily="66" charset="0"/>
              </a:rPr>
              <a:t>Pasta with a homemade tomato &amp; vegetable sauce, served with cheese, garlic bread and salad. Yorkshire pudding with sausage, potato wedges, carrots, peas and gravy. Sweet &amp; sour pork and rice.</a:t>
            </a:r>
          </a:p>
          <a:p>
            <a:r>
              <a:rPr lang="en-GB" sz="6200" b="1" dirty="0">
                <a:latin typeface="Bradley Hand ITC" panose="03070402050302030203" pitchFamily="66" charset="0"/>
              </a:rPr>
              <a:t>Puddings:</a:t>
            </a:r>
          </a:p>
          <a:p>
            <a:r>
              <a:rPr lang="en-GB" sz="6200" dirty="0">
                <a:latin typeface="Bradley Hand ITC" panose="03070402050302030203" pitchFamily="66" charset="0"/>
              </a:rPr>
              <a:t>Fresh fruit salad. Fruit crumble and custard.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09627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87624" y="1124744"/>
            <a:ext cx="7056784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Lucida Calligraphy" panose="03010101010101010101" pitchFamily="66" charset="0"/>
              </a:rPr>
              <a:t>And finally…</a:t>
            </a:r>
          </a:p>
          <a:p>
            <a:endParaRPr lang="en-GB" dirty="0">
              <a:latin typeface="Lucida Calligraphy" panose="03010101010101010101" pitchFamily="66" charset="0"/>
            </a:endParaRPr>
          </a:p>
          <a:p>
            <a:r>
              <a:rPr lang="en-GB" dirty="0" smtClean="0">
                <a:latin typeface="Lucida Calligraphy" panose="03010101010101010101" pitchFamily="66" charset="0"/>
              </a:rPr>
              <a:t>Staffing</a:t>
            </a:r>
          </a:p>
          <a:p>
            <a:endParaRPr lang="en-GB" dirty="0" smtClean="0">
              <a:latin typeface="Lucida Calligraphy" panose="03010101010101010101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Lucida Calligraphy" panose="03010101010101010101" pitchFamily="66" charset="0"/>
              </a:rPr>
              <a:t>There will be 6 staff joining us on the trip Mrs Whitford, Mr Stevens, Mrs Bartlett, Mrs Caine, Miss Webb and </a:t>
            </a:r>
            <a:r>
              <a:rPr lang="en-GB" dirty="0" smtClean="0">
                <a:latin typeface="Lucida Calligraphy" panose="03010101010101010101" pitchFamily="66" charset="0"/>
              </a:rPr>
              <a:t>Mrs Townsend.</a:t>
            </a:r>
            <a:endParaRPr lang="en-GB" dirty="0" smtClean="0">
              <a:latin typeface="Lucida Calligraphy" panose="03010101010101010101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Lucida Calligraphy" panose="03010101010101010101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Lucida Calligraphy" panose="03010101010101010101" pitchFamily="66" charset="0"/>
              </a:rPr>
              <a:t>A letter will come home with all the information, medical form and kit list.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Lucida Calligraphy" panose="03010101010101010101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 smtClean="0">
              <a:latin typeface="Lucida Calligraphy" panose="03010101010101010101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6698586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95536" y="548680"/>
            <a:ext cx="8229600" cy="1219200"/>
          </a:xfrm>
        </p:spPr>
        <p:txBody>
          <a:bodyPr>
            <a:noAutofit/>
          </a:bodyPr>
          <a:lstStyle/>
          <a:p>
            <a:pPr algn="ctr"/>
            <a:r>
              <a:rPr lang="en-GB" sz="5400" b="1" u="sng" dirty="0" smtClean="0">
                <a:latin typeface="Bradley Hand ITC" panose="03070402050302030203" pitchFamily="66" charset="0"/>
              </a:rPr>
              <a:t>Any Questions?</a:t>
            </a:r>
            <a:endParaRPr lang="en-GB" sz="5400" b="1" u="sng" dirty="0">
              <a:latin typeface="Bradley Hand ITC" panose="03070402050302030203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55576" y="5661248"/>
            <a:ext cx="80648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hlinkClick r:id="rId2"/>
              </a:rPr>
              <a:t>https://www.hookecourt.co.uk/residential/programmes/history/wartime-evacuees</a:t>
            </a:r>
            <a:r>
              <a:rPr lang="en-GB" dirty="0" smtClean="0">
                <a:hlinkClick r:id="rId2"/>
              </a:rPr>
              <a:t>/</a:t>
            </a:r>
            <a:r>
              <a:rPr lang="en-GB" dirty="0" smtClean="0"/>
              <a:t> 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19672" y="1628800"/>
            <a:ext cx="6037858" cy="3925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6291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2769</TotalTime>
  <Words>634</Words>
  <Application>Microsoft Office PowerPoint</Application>
  <PresentationFormat>On-screen Show (4:3)</PresentationFormat>
  <Paragraphs>82</Paragraphs>
  <Slides>15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3" baseType="lpstr">
      <vt:lpstr>Arial</vt:lpstr>
      <vt:lpstr>Bradley Hand ITC</vt:lpstr>
      <vt:lpstr>Calibri</vt:lpstr>
      <vt:lpstr>Century Gothic</vt:lpstr>
      <vt:lpstr>Lucida Calligraphy</vt:lpstr>
      <vt:lpstr>Wingdings</vt:lpstr>
      <vt:lpstr>Wingdings 2</vt:lpstr>
      <vt:lpstr>Austin</vt:lpstr>
      <vt:lpstr>Year 6 2022 Residential Trip</vt:lpstr>
      <vt:lpstr>Hooke Court Residential Centre</vt:lpstr>
      <vt:lpstr>Hooke Court Residential Centre</vt:lpstr>
      <vt:lpstr>KEY FEATURES</vt:lpstr>
      <vt:lpstr>Food </vt:lpstr>
      <vt:lpstr>Where do we live?</vt:lpstr>
      <vt:lpstr>Dates</vt:lpstr>
      <vt:lpstr>Fun times</vt:lpstr>
      <vt:lpstr>Day One</vt:lpstr>
      <vt:lpstr>Day One</vt:lpstr>
      <vt:lpstr>Day Two</vt:lpstr>
      <vt:lpstr>Day Three</vt:lpstr>
      <vt:lpstr>A typical days menu</vt:lpstr>
      <vt:lpstr>PowerPoint Presentation</vt:lpstr>
      <vt:lpstr>Any Questions?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Louise Guy</dc:creator>
  <cp:lastModifiedBy>Craig Stevens</cp:lastModifiedBy>
  <cp:revision>63</cp:revision>
  <cp:lastPrinted>2014-07-10T12:16:12Z</cp:lastPrinted>
  <dcterms:created xsi:type="dcterms:W3CDTF">2012-06-13T07:28:44Z</dcterms:created>
  <dcterms:modified xsi:type="dcterms:W3CDTF">2022-09-11T19:11:02Z</dcterms:modified>
</cp:coreProperties>
</file>