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FF"/>
    <a:srgbClr val="3399FF"/>
    <a:srgbClr val="99FFCC"/>
    <a:srgbClr val="FF00FF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3144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582185-FA58-4F1E-B19B-19EFC88C7A3E}" type="datetimeFigureOut">
              <a:rPr lang="en-GB" smtClean="0"/>
              <a:pPr/>
              <a:t>01/07/2020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BA3CF7-2DB2-414D-B14D-3D2705BDCFE1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EFA6B-88F0-4608-BB1E-519087DCD5DA}" type="datetimeFigureOut">
              <a:rPr lang="en-GB" smtClean="0"/>
              <a:pPr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E11CB-520E-4390-864F-8991962786F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EFA6B-88F0-4608-BB1E-519087DCD5DA}" type="datetimeFigureOut">
              <a:rPr lang="en-GB" smtClean="0"/>
              <a:pPr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E11CB-520E-4390-864F-8991962786F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EFA6B-88F0-4608-BB1E-519087DCD5DA}" type="datetimeFigureOut">
              <a:rPr lang="en-GB" smtClean="0"/>
              <a:pPr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E11CB-520E-4390-864F-8991962786F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EFA6B-88F0-4608-BB1E-519087DCD5DA}" type="datetimeFigureOut">
              <a:rPr lang="en-GB" smtClean="0"/>
              <a:pPr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E11CB-520E-4390-864F-8991962786F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EFA6B-88F0-4608-BB1E-519087DCD5DA}" type="datetimeFigureOut">
              <a:rPr lang="en-GB" smtClean="0"/>
              <a:pPr/>
              <a:t>01/07/2020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E11CB-520E-4390-864F-8991962786F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EFA6B-88F0-4608-BB1E-519087DCD5DA}" type="datetimeFigureOut">
              <a:rPr lang="en-GB" smtClean="0"/>
              <a:pPr/>
              <a:t>01/07/2020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E11CB-520E-4390-864F-8991962786F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EFA6B-88F0-4608-BB1E-519087DCD5DA}" type="datetimeFigureOut">
              <a:rPr lang="en-GB" smtClean="0"/>
              <a:pPr/>
              <a:t>01/07/2020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E11CB-520E-4390-864F-8991962786F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EFA6B-88F0-4608-BB1E-519087DCD5DA}" type="datetimeFigureOut">
              <a:rPr lang="en-GB" smtClean="0"/>
              <a:pPr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E11CB-520E-4390-864F-8991962786F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EFA6B-88F0-4608-BB1E-519087DCD5DA}" type="datetimeFigureOut">
              <a:rPr lang="en-GB" smtClean="0"/>
              <a:pPr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E11CB-520E-4390-864F-8991962786F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EFA6B-88F0-4608-BB1E-519087DCD5DA}" type="datetimeFigureOut">
              <a:rPr lang="en-GB" smtClean="0"/>
              <a:pPr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E11CB-520E-4390-864F-8991962786F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EFA6B-88F0-4608-BB1E-519087DCD5DA}" type="datetimeFigureOut">
              <a:rPr lang="en-GB" smtClean="0"/>
              <a:pPr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E11CB-520E-4390-864F-8991962786F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CEFA6B-88F0-4608-BB1E-519087DCD5DA}" type="datetimeFigureOut">
              <a:rPr lang="en-GB" smtClean="0"/>
              <a:pPr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7E11CB-520E-4390-864F-8991962786F9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It's Monday, Off To Work She Goes! GIF - Orangutan Boat Paddle ...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51436" y="7380312"/>
            <a:ext cx="2706564" cy="1521919"/>
          </a:xfrm>
          <a:prstGeom prst="rect">
            <a:avLst/>
          </a:prstGeom>
          <a:noFill/>
        </p:spPr>
      </p:pic>
      <p:pic>
        <p:nvPicPr>
          <p:cNvPr id="1030" name="Picture 6" descr="About Oranguta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580112"/>
            <a:ext cx="1730319" cy="1561852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1772816" y="0"/>
            <a:ext cx="37326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Orang-utans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orangutan | Definition &amp; Facts | Britannic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0" y="1475656"/>
            <a:ext cx="2057406" cy="1440160"/>
          </a:xfrm>
          <a:prstGeom prst="rect">
            <a:avLst/>
          </a:prstGeom>
          <a:noFill/>
        </p:spPr>
      </p:pic>
      <p:pic>
        <p:nvPicPr>
          <p:cNvPr id="1028" name="Picture 4" descr="Home Page - The Orangutan Project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960059" flipV="1">
            <a:off x="4839388" y="3681460"/>
            <a:ext cx="1988839" cy="1325687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3275856"/>
            <a:ext cx="47971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FF"/>
                </a:solidFill>
              </a:rPr>
              <a:t>orang-utans </a:t>
            </a:r>
            <a:r>
              <a:rPr lang="en-GB" dirty="0" smtClean="0">
                <a:solidFill>
                  <a:srgbClr val="FF00FF"/>
                </a:solidFill>
              </a:rPr>
              <a:t>are one of the animals of risk of  </a:t>
            </a:r>
            <a:r>
              <a:rPr lang="en-GB" dirty="0" smtClean="0">
                <a:solidFill>
                  <a:srgbClr val="FF00FF"/>
                </a:solidFill>
              </a:rPr>
              <a:t>extinction </a:t>
            </a:r>
            <a:r>
              <a:rPr lang="en-GB" dirty="0" smtClean="0">
                <a:solidFill>
                  <a:srgbClr val="FF00FF"/>
                </a:solidFill>
              </a:rPr>
              <a:t>so do what ever you can to save </a:t>
            </a:r>
            <a:r>
              <a:rPr lang="en-GB" dirty="0" smtClean="0">
                <a:solidFill>
                  <a:srgbClr val="FF00FF"/>
                </a:solidFill>
              </a:rPr>
              <a:t>these amazing </a:t>
            </a:r>
            <a:r>
              <a:rPr lang="en-GB" dirty="0" smtClean="0">
                <a:solidFill>
                  <a:srgbClr val="FF00FF"/>
                </a:solidFill>
              </a:rPr>
              <a:t>creatures so that we haven`t lost one of     </a:t>
            </a:r>
          </a:p>
          <a:p>
            <a:r>
              <a:rPr lang="en-GB" dirty="0" smtClean="0">
                <a:solidFill>
                  <a:srgbClr val="FF00FF"/>
                </a:solidFill>
              </a:rPr>
              <a:t>our </a:t>
            </a:r>
            <a:r>
              <a:rPr lang="en-GB" dirty="0" smtClean="0">
                <a:solidFill>
                  <a:srgbClr val="FF00FF"/>
                </a:solidFill>
              </a:rPr>
              <a:t>close relatives</a:t>
            </a:r>
            <a:r>
              <a:rPr lang="en-GB" dirty="0" smtClean="0">
                <a:solidFill>
                  <a:srgbClr val="FF6600"/>
                </a:solidFill>
              </a:rPr>
              <a:t>. SAVE ORANGE LIVES!!!!!!!!</a:t>
            </a:r>
          </a:p>
          <a:p>
            <a:r>
              <a:rPr lang="en-GB" dirty="0" smtClean="0">
                <a:solidFill>
                  <a:srgbClr val="FF00FF"/>
                </a:solidFill>
              </a:rPr>
              <a:t>As </a:t>
            </a:r>
            <a:r>
              <a:rPr lang="en-GB" dirty="0" smtClean="0">
                <a:solidFill>
                  <a:srgbClr val="FF00FF"/>
                </a:solidFill>
              </a:rPr>
              <a:t>you can see in </a:t>
            </a:r>
            <a:r>
              <a:rPr lang="en-GB" dirty="0" smtClean="0">
                <a:solidFill>
                  <a:srgbClr val="FF00FF"/>
                </a:solidFill>
              </a:rPr>
              <a:t>this picture, they’re </a:t>
            </a:r>
            <a:r>
              <a:rPr lang="en-GB" dirty="0" smtClean="0">
                <a:solidFill>
                  <a:srgbClr val="FF00FF"/>
                </a:solidFill>
              </a:rPr>
              <a:t>replacing the </a:t>
            </a:r>
            <a:r>
              <a:rPr lang="en-GB" dirty="0" smtClean="0">
                <a:solidFill>
                  <a:srgbClr val="FF00FF"/>
                </a:solidFill>
              </a:rPr>
              <a:t>home </a:t>
            </a:r>
            <a:r>
              <a:rPr lang="en-GB" dirty="0" smtClean="0">
                <a:solidFill>
                  <a:srgbClr val="FF00FF"/>
                </a:solidFill>
              </a:rPr>
              <a:t>to </a:t>
            </a:r>
            <a:r>
              <a:rPr lang="en-GB" dirty="0" smtClean="0">
                <a:solidFill>
                  <a:srgbClr val="FF00FF"/>
                </a:solidFill>
              </a:rPr>
              <a:t>lots </a:t>
            </a:r>
            <a:r>
              <a:rPr lang="en-GB" dirty="0" smtClean="0">
                <a:solidFill>
                  <a:srgbClr val="FF00FF"/>
                </a:solidFill>
              </a:rPr>
              <a:t>of animals with farmland.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45432" y="5652120"/>
            <a:ext cx="5112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99FFCC"/>
                </a:solidFill>
              </a:rPr>
              <a:t>Orang-utans don`t like getting wet </a:t>
            </a:r>
            <a:r>
              <a:rPr lang="en-GB" dirty="0" smtClean="0">
                <a:solidFill>
                  <a:srgbClr val="99FFCC"/>
                </a:solidFill>
              </a:rPr>
              <a:t>and because they are really clever, they </a:t>
            </a:r>
            <a:r>
              <a:rPr lang="en-GB" dirty="0" smtClean="0">
                <a:solidFill>
                  <a:srgbClr val="99FFCC"/>
                </a:solidFill>
              </a:rPr>
              <a:t>make umbrellas </a:t>
            </a:r>
            <a:r>
              <a:rPr lang="en-GB" dirty="0" smtClean="0">
                <a:solidFill>
                  <a:srgbClr val="99FFCC"/>
                </a:solidFill>
              </a:rPr>
              <a:t>out </a:t>
            </a:r>
            <a:r>
              <a:rPr lang="en-GB" dirty="0" smtClean="0">
                <a:solidFill>
                  <a:srgbClr val="99FFCC"/>
                </a:solidFill>
              </a:rPr>
              <a:t>of leaves.</a:t>
            </a:r>
            <a:endParaRPr lang="en-GB" dirty="0">
              <a:solidFill>
                <a:srgbClr val="99FFCC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7380312"/>
            <a:ext cx="42210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3399FF"/>
                </a:solidFill>
              </a:rPr>
              <a:t>Orang-utans have </a:t>
            </a:r>
            <a:r>
              <a:rPr lang="en-GB" dirty="0" smtClean="0">
                <a:solidFill>
                  <a:srgbClr val="3399FF"/>
                </a:solidFill>
              </a:rPr>
              <a:t>lots </a:t>
            </a:r>
            <a:r>
              <a:rPr lang="en-GB" dirty="0" smtClean="0">
                <a:solidFill>
                  <a:srgbClr val="3399FF"/>
                </a:solidFill>
              </a:rPr>
              <a:t>of different </a:t>
            </a:r>
            <a:r>
              <a:rPr lang="en-GB" dirty="0" smtClean="0">
                <a:solidFill>
                  <a:srgbClr val="3399FF"/>
                </a:solidFill>
              </a:rPr>
              <a:t>abilit</a:t>
            </a:r>
            <a:r>
              <a:rPr lang="en-GB" dirty="0" smtClean="0">
                <a:solidFill>
                  <a:srgbClr val="3399FF"/>
                </a:solidFill>
              </a:rPr>
              <a:t>ies</a:t>
            </a:r>
            <a:r>
              <a:rPr lang="en-GB" dirty="0" smtClean="0">
                <a:solidFill>
                  <a:srgbClr val="3399FF"/>
                </a:solidFill>
              </a:rPr>
              <a:t> </a:t>
            </a:r>
            <a:r>
              <a:rPr lang="en-GB" dirty="0" smtClean="0">
                <a:solidFill>
                  <a:srgbClr val="3399FF"/>
                </a:solidFill>
              </a:rPr>
              <a:t>such as </a:t>
            </a:r>
            <a:r>
              <a:rPr lang="en-GB" dirty="0" smtClean="0">
                <a:solidFill>
                  <a:srgbClr val="3399FF"/>
                </a:solidFill>
              </a:rPr>
              <a:t>b</a:t>
            </a:r>
            <a:r>
              <a:rPr lang="en-GB" dirty="0" smtClean="0">
                <a:solidFill>
                  <a:srgbClr val="3399FF"/>
                </a:solidFill>
              </a:rPr>
              <a:t>eing </a:t>
            </a:r>
            <a:r>
              <a:rPr lang="en-GB" dirty="0" smtClean="0">
                <a:solidFill>
                  <a:srgbClr val="3399FF"/>
                </a:solidFill>
              </a:rPr>
              <a:t>able to hold </a:t>
            </a:r>
            <a:r>
              <a:rPr lang="en-GB" dirty="0" smtClean="0">
                <a:solidFill>
                  <a:srgbClr val="3399FF"/>
                </a:solidFill>
              </a:rPr>
              <a:t>tools </a:t>
            </a:r>
            <a:r>
              <a:rPr lang="en-GB" dirty="0" smtClean="0">
                <a:solidFill>
                  <a:srgbClr val="3399FF"/>
                </a:solidFill>
              </a:rPr>
              <a:t>l</a:t>
            </a:r>
            <a:r>
              <a:rPr lang="en-GB" dirty="0" smtClean="0">
                <a:solidFill>
                  <a:srgbClr val="3399FF"/>
                </a:solidFill>
              </a:rPr>
              <a:t>ike </a:t>
            </a:r>
            <a:r>
              <a:rPr lang="en-GB" dirty="0" smtClean="0">
                <a:solidFill>
                  <a:srgbClr val="3399FF"/>
                </a:solidFill>
              </a:rPr>
              <a:t>we do </a:t>
            </a:r>
            <a:r>
              <a:rPr lang="en-GB" dirty="0" smtClean="0">
                <a:solidFill>
                  <a:srgbClr val="3399FF"/>
                </a:solidFill>
              </a:rPr>
              <a:t>and </a:t>
            </a:r>
            <a:r>
              <a:rPr lang="en-GB" dirty="0" smtClean="0">
                <a:solidFill>
                  <a:srgbClr val="3399FF"/>
                </a:solidFill>
              </a:rPr>
              <a:t>copying </a:t>
            </a:r>
            <a:r>
              <a:rPr lang="en-GB" dirty="0" smtClean="0">
                <a:solidFill>
                  <a:srgbClr val="3399FF"/>
                </a:solidFill>
              </a:rPr>
              <a:t>others. </a:t>
            </a:r>
            <a:r>
              <a:rPr lang="en-GB" dirty="0" smtClean="0">
                <a:solidFill>
                  <a:srgbClr val="3399FF"/>
                </a:solidFill>
              </a:rPr>
              <a:t>O</a:t>
            </a:r>
            <a:r>
              <a:rPr lang="en-GB" dirty="0" smtClean="0">
                <a:solidFill>
                  <a:srgbClr val="3399FF"/>
                </a:solidFill>
              </a:rPr>
              <a:t>ne </a:t>
            </a:r>
            <a:r>
              <a:rPr lang="en-GB" dirty="0" smtClean="0">
                <a:solidFill>
                  <a:srgbClr val="3399FF"/>
                </a:solidFill>
              </a:rPr>
              <a:t>of their most impressive talents is that they can paddle a boat .WOW!!!</a:t>
            </a:r>
            <a:endParaRPr lang="en-GB" dirty="0">
              <a:solidFill>
                <a:srgbClr val="3399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204864" y="1475656"/>
            <a:ext cx="41044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6600"/>
                </a:solidFill>
              </a:rPr>
              <a:t>Orang-utans are very intelligent animals </a:t>
            </a:r>
          </a:p>
          <a:p>
            <a:r>
              <a:rPr lang="en-GB" dirty="0" smtClean="0">
                <a:solidFill>
                  <a:srgbClr val="FF6600"/>
                </a:solidFill>
              </a:rPr>
              <a:t>and are one of the greatest apes. 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65470" y="0"/>
            <a:ext cx="21025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Facts: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8640" y="1043608"/>
            <a:ext cx="5400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Because they`ve lived partly in our world as well as </a:t>
            </a:r>
            <a:r>
              <a:rPr lang="en-GB" dirty="0" smtClean="0">
                <a:solidFill>
                  <a:srgbClr val="FF0000"/>
                </a:solidFill>
              </a:rPr>
              <a:t>theirs, </a:t>
            </a:r>
            <a:r>
              <a:rPr lang="en-GB" dirty="0" smtClean="0">
                <a:solidFill>
                  <a:srgbClr val="FF0000"/>
                </a:solidFill>
              </a:rPr>
              <a:t>they can give us </a:t>
            </a:r>
            <a:r>
              <a:rPr lang="en-GB" dirty="0" smtClean="0">
                <a:solidFill>
                  <a:srgbClr val="FF0000"/>
                </a:solidFill>
              </a:rPr>
              <a:t>insight into </a:t>
            </a:r>
            <a:r>
              <a:rPr lang="en-GB" dirty="0" smtClean="0">
                <a:solidFill>
                  <a:srgbClr val="FF0000"/>
                </a:solidFill>
              </a:rPr>
              <a:t>what we have in </a:t>
            </a:r>
            <a:r>
              <a:rPr lang="en-GB" dirty="0" smtClean="0">
                <a:solidFill>
                  <a:srgbClr val="FF0000"/>
                </a:solidFill>
              </a:rPr>
              <a:t>common. </a:t>
            </a:r>
            <a:r>
              <a:rPr lang="en-GB" dirty="0" smtClean="0">
                <a:solidFill>
                  <a:srgbClr val="FF0000"/>
                </a:solidFill>
              </a:rPr>
              <a:t>T</a:t>
            </a:r>
            <a:r>
              <a:rPr lang="en-GB" dirty="0" smtClean="0">
                <a:solidFill>
                  <a:srgbClr val="FF0000"/>
                </a:solidFill>
              </a:rPr>
              <a:t>hey </a:t>
            </a:r>
            <a:r>
              <a:rPr lang="en-GB" dirty="0" smtClean="0">
                <a:solidFill>
                  <a:srgbClr val="FF0000"/>
                </a:solidFill>
              </a:rPr>
              <a:t>have the same hands that </a:t>
            </a:r>
            <a:r>
              <a:rPr lang="en-GB" dirty="0" smtClean="0">
                <a:solidFill>
                  <a:srgbClr val="FF0000"/>
                </a:solidFill>
              </a:rPr>
              <a:t>can </a:t>
            </a:r>
            <a:r>
              <a:rPr lang="en-GB" dirty="0" smtClean="0">
                <a:solidFill>
                  <a:srgbClr val="FF0000"/>
                </a:solidFill>
              </a:rPr>
              <a:t>do </a:t>
            </a:r>
          </a:p>
          <a:p>
            <a:r>
              <a:rPr lang="en-GB" dirty="0">
                <a:solidFill>
                  <a:srgbClr val="FF0000"/>
                </a:solidFill>
              </a:rPr>
              <a:t>a</a:t>
            </a:r>
            <a:r>
              <a:rPr lang="en-GB" dirty="0" smtClean="0">
                <a:solidFill>
                  <a:srgbClr val="FF0000"/>
                </a:solidFill>
              </a:rPr>
              <a:t>nything </a:t>
            </a:r>
            <a:r>
              <a:rPr lang="en-GB" dirty="0" smtClean="0">
                <a:solidFill>
                  <a:srgbClr val="FF0000"/>
                </a:solidFill>
              </a:rPr>
              <a:t>our </a:t>
            </a:r>
            <a:r>
              <a:rPr lang="en-GB" dirty="0" smtClean="0">
                <a:solidFill>
                  <a:srgbClr val="FF0000"/>
                </a:solidFill>
              </a:rPr>
              <a:t>hands </a:t>
            </a:r>
            <a:r>
              <a:rPr lang="en-GB" dirty="0" smtClean="0">
                <a:solidFill>
                  <a:srgbClr val="FF0000"/>
                </a:solidFill>
              </a:rPr>
              <a:t>can </a:t>
            </a:r>
            <a:r>
              <a:rPr lang="en-GB" dirty="0" smtClean="0">
                <a:solidFill>
                  <a:srgbClr val="FF0000"/>
                </a:solidFill>
              </a:rPr>
              <a:t>do, like DIY!</a:t>
            </a:r>
            <a:endParaRPr lang="en-GB" dirty="0" smtClean="0">
              <a:solidFill>
                <a:srgbClr val="FF0000"/>
              </a:solidFill>
            </a:endParaRPr>
          </a:p>
        </p:txBody>
      </p:sp>
      <p:pic>
        <p:nvPicPr>
          <p:cNvPr id="15362" name="Picture 2" descr="Watch this wild orangutan pick up a saw and instantly use it to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3016" y="2411760"/>
            <a:ext cx="2872904" cy="1596241"/>
          </a:xfrm>
          <a:prstGeom prst="rect">
            <a:avLst/>
          </a:prstGeom>
          <a:noFill/>
        </p:spPr>
      </p:pic>
      <p:pic>
        <p:nvPicPr>
          <p:cNvPr id="15364" name="Picture 4" descr="SOLITARY Most of the time, male orangutans lead solitary lives ..."/>
          <p:cNvPicPr>
            <a:picLocks noChangeAspect="1" noChangeArrowheads="1"/>
          </p:cNvPicPr>
          <p:nvPr/>
        </p:nvPicPr>
        <p:blipFill>
          <a:blip r:embed="rId3" cstate="print"/>
          <a:srcRect l="21097" t="11410" r="11655" b="3943"/>
          <a:stretch>
            <a:fillRect/>
          </a:stretch>
        </p:blipFill>
        <p:spPr bwMode="auto">
          <a:xfrm>
            <a:off x="4149080" y="4391472"/>
            <a:ext cx="2513219" cy="4752528"/>
          </a:xfrm>
          <a:prstGeom prst="rect">
            <a:avLst/>
          </a:prstGeom>
          <a:noFill/>
        </p:spPr>
      </p:pic>
      <p:pic>
        <p:nvPicPr>
          <p:cNvPr id="15366" name="Picture 6" descr="Dutch men revealed as world's tallest - BBC News"/>
          <p:cNvPicPr>
            <a:picLocks noChangeAspect="1" noChangeArrowheads="1"/>
          </p:cNvPicPr>
          <p:nvPr/>
        </p:nvPicPr>
        <p:blipFill>
          <a:blip r:embed="rId4" cstate="print"/>
          <a:srcRect l="11550" t="22251" r="76118" b="14176"/>
          <a:stretch>
            <a:fillRect/>
          </a:stretch>
        </p:blipFill>
        <p:spPr bwMode="auto">
          <a:xfrm>
            <a:off x="3789040" y="6828250"/>
            <a:ext cx="576064" cy="1920213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0" y="6588224"/>
            <a:ext cx="356059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Look </a:t>
            </a:r>
            <a:r>
              <a:rPr lang="en-US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at the </a:t>
            </a:r>
          </a:p>
          <a:p>
            <a:pPr algn="ctr"/>
            <a:r>
              <a:rPr lang="en-US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</a:t>
            </a:r>
            <a:r>
              <a:rPr lang="en-US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ifference:</a:t>
            </a:r>
            <a:endParaRPr lang="en-U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0648" y="5652120"/>
            <a:ext cx="31683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9933FF"/>
                </a:solidFill>
              </a:rPr>
              <a:t>Orang-utans are 3X bigger than us humans as adults 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181</Words>
  <Application>Microsoft Office PowerPoint</Application>
  <PresentationFormat>On-screen Show (4:3)</PresentationFormat>
  <Paragraphs>14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Slide 1</vt:lpstr>
      <vt:lpstr>Slide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Matt</dc:creator>
  <cp:lastModifiedBy>Matt</cp:lastModifiedBy>
  <cp:revision>2</cp:revision>
  <dcterms:created xsi:type="dcterms:W3CDTF">2020-07-01T09:45:33Z</dcterms:created>
  <dcterms:modified xsi:type="dcterms:W3CDTF">2020-07-01T11:14:05Z</dcterms:modified>
</cp:coreProperties>
</file>