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1B5FA-304C-4069-BC76-55EF6E4321C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69072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298E33-FFA3-4402-89C1-20F8ADC50B8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5931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322E7C-F4D4-4F20-8E5C-B5051110A27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85559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9AC4A6-9525-4C25-A435-2CD1EADA474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46186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5252F8-58D7-460D-AC79-7C760AB081D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38174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7E49C-2E7F-4E23-BC99-F0489F5A19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3167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58742-DC4A-4C97-8F59-2A556FF507E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7496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09E315-4B56-4675-B18C-31118BE0B7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7213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CC0B0F-B268-4A80-B2DD-51F5B9D0268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6745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D35E73-3B88-47E9-AAFD-FF2A921D641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4376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BA2F0-50AD-45A1-9149-0A1EA08E8E8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48557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59758F-66B5-45AE-8FEE-4E99B0936E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51248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026040-E17F-45C2-B306-0885FAE4B84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85346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B1A900-E13C-4356-B3D8-8257CDAFC8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145474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EEC47D-EA07-404D-AA39-13ECB0743FB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491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884CAC-5471-490A-835C-37E4E7E56BB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75280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5A2C1B-1067-4934-8E0A-524AA24C0BC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4360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C94A2-AB4E-4700-8F64-87C40150487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74924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64CA0-23D3-4B19-A74C-6873C133CEF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9487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7FB4AF-5C5A-4A05-9954-00126E7C420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22832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9FFAAA-F0A4-458A-95BA-DF5714ED87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70797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9C74C4-84B8-4B78-B4B3-2BC37DD32E3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4053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C1BF192-88DD-43A4-9FE7-7576484F4AD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48548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1B689AD-A299-41AE-8ED7-BA5F266956B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913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2130426"/>
            <a:ext cx="7772400" cy="1470025"/>
          </a:xfrm>
        </p:spPr>
        <p:txBody>
          <a:bodyPr anchor="ctr"/>
          <a:lstStyle/>
          <a:p>
            <a:r>
              <a:rPr lang="en-GB" altLang="en-US" sz="4400"/>
              <a:t>How have the ancient Greeks influenced our buildings?</a:t>
            </a:r>
          </a:p>
        </p:txBody>
      </p:sp>
    </p:spTree>
    <p:extLst>
      <p:ext uri="{BB962C8B-B14F-4D97-AF65-F5344CB8AC3E}">
        <p14:creationId xmlns:p14="http://schemas.microsoft.com/office/powerpoint/2010/main" val="286646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752600" y="0"/>
            <a:ext cx="8686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 sz="3600" u="sng">
                <a:solidFill>
                  <a:srgbClr val="CC0099"/>
                </a:solidFill>
                <a:latin typeface="Castellar" panose="020A0402060406010301" pitchFamily="18" charset="0"/>
              </a:rPr>
              <a:t>G</a:t>
            </a:r>
            <a:r>
              <a:rPr lang="en-GB" altLang="en-US" sz="2400" u="sng">
                <a:solidFill>
                  <a:srgbClr val="CC0099"/>
                </a:solidFill>
                <a:latin typeface="Tahoma" panose="020B0604030504040204" pitchFamily="34" charset="0"/>
              </a:rPr>
              <a:t>reek</a:t>
            </a:r>
            <a:r>
              <a:rPr lang="en-GB" altLang="en-US" sz="2400" b="1" u="sng">
                <a:solidFill>
                  <a:srgbClr val="CC0099"/>
                </a:solidFill>
                <a:latin typeface="Tahoma" panose="020B0604030504040204" pitchFamily="34" charset="0"/>
              </a:rPr>
              <a:t> </a:t>
            </a:r>
            <a:r>
              <a:rPr lang="en-GB" altLang="en-US" sz="3600" u="sng">
                <a:solidFill>
                  <a:srgbClr val="CC0099"/>
                </a:solidFill>
                <a:latin typeface="Castellar" panose="020A0402060406010301" pitchFamily="18" charset="0"/>
              </a:rPr>
              <a:t>A</a:t>
            </a:r>
            <a:r>
              <a:rPr lang="en-GB" altLang="en-US" sz="2400" u="sng">
                <a:solidFill>
                  <a:srgbClr val="CC0099"/>
                </a:solidFill>
                <a:latin typeface="Tahoma" panose="020B0604030504040204" pitchFamily="34" charset="0"/>
              </a:rPr>
              <a:t>rchitecture</a:t>
            </a:r>
            <a:endParaRPr lang="en-US" altLang="en-US" sz="2400" u="sng">
              <a:solidFill>
                <a:srgbClr val="CC0099"/>
              </a:solidFill>
              <a:latin typeface="Tahoma" panose="020B0604030504040204" pitchFamily="34" charset="0"/>
            </a:endParaRPr>
          </a:p>
        </p:txBody>
      </p:sp>
      <p:pic>
        <p:nvPicPr>
          <p:cNvPr id="5123" name="Picture 3" descr="C:\Primary Packs\KS2 packs\Greek Legacy\Gk Legacy CD pk\Illustrations\Doric Or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752601"/>
            <a:ext cx="2876550" cy="418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43" name="Group 23"/>
          <p:cNvGrpSpPr>
            <a:grpSpLocks/>
          </p:cNvGrpSpPr>
          <p:nvPr/>
        </p:nvGrpSpPr>
        <p:grpSpPr bwMode="auto">
          <a:xfrm>
            <a:off x="6705600" y="2209800"/>
            <a:ext cx="3352800" cy="457200"/>
            <a:chOff x="3264" y="1392"/>
            <a:chExt cx="2112" cy="288"/>
          </a:xfrm>
        </p:grpSpPr>
        <p:sp>
          <p:nvSpPr>
            <p:cNvPr id="5126" name="Text Box 6"/>
            <p:cNvSpPr txBox="1">
              <a:spLocks noChangeArrowheads="1"/>
            </p:cNvSpPr>
            <p:nvPr/>
          </p:nvSpPr>
          <p:spPr bwMode="auto">
            <a:xfrm>
              <a:off x="4080" y="1392"/>
              <a:ext cx="129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GB" altLang="en-US" sz="2400">
                  <a:solidFill>
                    <a:srgbClr val="CC0099"/>
                  </a:solidFill>
                  <a:latin typeface="Tahoma" panose="020B0604030504040204" pitchFamily="34" charset="0"/>
                </a:rPr>
                <a:t>Pediment</a:t>
              </a:r>
              <a:endParaRPr lang="en-US" altLang="en-US" sz="2400">
                <a:solidFill>
                  <a:srgbClr val="CC0099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5136" name="Line 16"/>
            <p:cNvSpPr>
              <a:spLocks noChangeShapeType="1"/>
            </p:cNvSpPr>
            <p:nvPr/>
          </p:nvSpPr>
          <p:spPr bwMode="auto">
            <a:xfrm flipH="1">
              <a:off x="3264" y="1536"/>
              <a:ext cx="816" cy="144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144" name="Group 24"/>
          <p:cNvGrpSpPr>
            <a:grpSpLocks/>
          </p:cNvGrpSpPr>
          <p:nvPr/>
        </p:nvGrpSpPr>
        <p:grpSpPr bwMode="auto">
          <a:xfrm>
            <a:off x="6553200" y="2971800"/>
            <a:ext cx="3505200" cy="457200"/>
            <a:chOff x="3168" y="1872"/>
            <a:chExt cx="2208" cy="288"/>
          </a:xfrm>
        </p:grpSpPr>
        <p:sp>
          <p:nvSpPr>
            <p:cNvPr id="5127" name="Text Box 7"/>
            <p:cNvSpPr txBox="1">
              <a:spLocks noChangeArrowheads="1"/>
            </p:cNvSpPr>
            <p:nvPr/>
          </p:nvSpPr>
          <p:spPr bwMode="auto">
            <a:xfrm>
              <a:off x="4080" y="1872"/>
              <a:ext cx="129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GB" altLang="en-US" sz="2400">
                  <a:solidFill>
                    <a:srgbClr val="CC0099"/>
                  </a:solidFill>
                  <a:latin typeface="Tahoma" panose="020B0604030504040204" pitchFamily="34" charset="0"/>
                </a:rPr>
                <a:t>Frieze</a:t>
              </a:r>
              <a:endParaRPr lang="en-US" altLang="en-US" sz="2400">
                <a:solidFill>
                  <a:srgbClr val="CC0099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5137" name="Line 17"/>
            <p:cNvSpPr>
              <a:spLocks noChangeShapeType="1"/>
            </p:cNvSpPr>
            <p:nvPr/>
          </p:nvSpPr>
          <p:spPr bwMode="auto">
            <a:xfrm flipH="1">
              <a:off x="3168" y="2016"/>
              <a:ext cx="912" cy="0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146" name="Group 26"/>
          <p:cNvGrpSpPr>
            <a:grpSpLocks/>
          </p:cNvGrpSpPr>
          <p:nvPr/>
        </p:nvGrpSpPr>
        <p:grpSpPr bwMode="auto">
          <a:xfrm>
            <a:off x="6858000" y="4800600"/>
            <a:ext cx="3200400" cy="457200"/>
            <a:chOff x="3360" y="3024"/>
            <a:chExt cx="2016" cy="288"/>
          </a:xfrm>
        </p:grpSpPr>
        <p:sp>
          <p:nvSpPr>
            <p:cNvPr id="5129" name="Text Box 9"/>
            <p:cNvSpPr txBox="1">
              <a:spLocks noChangeArrowheads="1"/>
            </p:cNvSpPr>
            <p:nvPr/>
          </p:nvSpPr>
          <p:spPr bwMode="auto">
            <a:xfrm>
              <a:off x="4080" y="3024"/>
              <a:ext cx="129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GB" altLang="en-US" sz="2400">
                  <a:solidFill>
                    <a:srgbClr val="CC0099"/>
                  </a:solidFill>
                  <a:latin typeface="Tahoma" panose="020B0604030504040204" pitchFamily="34" charset="0"/>
                </a:rPr>
                <a:t>Column</a:t>
              </a:r>
              <a:endParaRPr lang="en-US" altLang="en-US" sz="2400">
                <a:solidFill>
                  <a:srgbClr val="CC0099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5139" name="Line 19"/>
            <p:cNvSpPr>
              <a:spLocks noChangeShapeType="1"/>
            </p:cNvSpPr>
            <p:nvPr/>
          </p:nvSpPr>
          <p:spPr bwMode="auto">
            <a:xfrm flipH="1" flipV="1">
              <a:off x="3360" y="3072"/>
              <a:ext cx="720" cy="96"/>
            </a:xfrm>
            <a:prstGeom prst="line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1752600" y="685801"/>
            <a:ext cx="8915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Greek architecture features pillars, called columns, decorative friezes and pediments as here:</a:t>
            </a:r>
            <a:endParaRPr lang="en-US" altLang="en-US" sz="2400">
              <a:solidFill>
                <a:srgbClr val="3333CC"/>
              </a:solidFill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078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524000" y="609601"/>
            <a:ext cx="8991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The Doric order was popular on the mainland. The </a:t>
            </a:r>
            <a:r>
              <a:rPr lang="en-GB" altLang="en-US" sz="2400">
                <a:solidFill>
                  <a:srgbClr val="CC0099"/>
                </a:solidFill>
                <a:latin typeface="Tahoma" panose="020B0604030504040204" pitchFamily="34" charset="0"/>
              </a:rPr>
              <a:t>columns </a:t>
            </a: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were </a:t>
            </a:r>
            <a:r>
              <a:rPr lang="en-GB" altLang="en-US" sz="2400" i="1">
                <a:solidFill>
                  <a:srgbClr val="3333CC"/>
                </a:solidFill>
                <a:latin typeface="Tahoma" panose="020B0604030504040204" pitchFamily="34" charset="0"/>
              </a:rPr>
              <a:t>sturdy</a:t>
            </a: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 with undecorated </a:t>
            </a:r>
            <a:r>
              <a:rPr lang="en-GB" altLang="en-US" sz="2400">
                <a:solidFill>
                  <a:srgbClr val="CC0099"/>
                </a:solidFill>
                <a:latin typeface="Tahoma" panose="020B0604030504040204" pitchFamily="34" charset="0"/>
              </a:rPr>
              <a:t>capitals</a:t>
            </a: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.</a:t>
            </a:r>
            <a:endParaRPr lang="en-US" altLang="en-US" sz="2400">
              <a:solidFill>
                <a:srgbClr val="3333CC"/>
              </a:solidFill>
              <a:latin typeface="Tahoma" panose="020B0604030504040204" pitchFamily="34" charset="0"/>
            </a:endParaRPr>
          </a:p>
        </p:txBody>
      </p:sp>
      <p:grpSp>
        <p:nvGrpSpPr>
          <p:cNvPr id="6154" name="Group 10"/>
          <p:cNvGrpSpPr>
            <a:grpSpLocks/>
          </p:cNvGrpSpPr>
          <p:nvPr/>
        </p:nvGrpSpPr>
        <p:grpSpPr bwMode="auto">
          <a:xfrm>
            <a:off x="2209800" y="2209801"/>
            <a:ext cx="1600200" cy="1281113"/>
            <a:chOff x="432" y="1104"/>
            <a:chExt cx="1008" cy="807"/>
          </a:xfrm>
        </p:grpSpPr>
        <p:pic>
          <p:nvPicPr>
            <p:cNvPr id="6147" name="Picture 3" descr="C:\Primary Packs\KS2 packs\Greek Legacy\Gk Legacy CD pk\Illustrations\Doric capital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1104"/>
              <a:ext cx="906" cy="5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48" name="Text Box 4"/>
            <p:cNvSpPr txBox="1">
              <a:spLocks noChangeArrowheads="1"/>
            </p:cNvSpPr>
            <p:nvPr/>
          </p:nvSpPr>
          <p:spPr bwMode="auto">
            <a:xfrm>
              <a:off x="432" y="1680"/>
              <a:ext cx="100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GB" altLang="en-US">
                  <a:solidFill>
                    <a:srgbClr val="3333CC"/>
                  </a:solidFill>
                  <a:latin typeface="Tahoma" panose="020B0604030504040204" pitchFamily="34" charset="0"/>
                </a:rPr>
                <a:t>Doric capital</a:t>
              </a:r>
              <a:endParaRPr lang="en-US" altLang="en-US">
                <a:solidFill>
                  <a:srgbClr val="3333CC"/>
                </a:solidFill>
                <a:latin typeface="Tahoma" panose="020B0604030504040204" pitchFamily="34" charset="0"/>
              </a:endParaRPr>
            </a:p>
          </p:txBody>
        </p:sp>
      </p:grpSp>
      <p:pic>
        <p:nvPicPr>
          <p:cNvPr id="6150" name="Picture 6" descr="C:\Primary Packs\KS2 packs\Greek Legacy\Gk Legacy CD pk\Illustrations\Doric Or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600201"/>
            <a:ext cx="2876550" cy="418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158" name="Group 14"/>
          <p:cNvGrpSpPr>
            <a:grpSpLocks/>
          </p:cNvGrpSpPr>
          <p:nvPr/>
        </p:nvGrpSpPr>
        <p:grpSpPr bwMode="auto">
          <a:xfrm>
            <a:off x="6477000" y="2057401"/>
            <a:ext cx="3962400" cy="1465263"/>
            <a:chOff x="3168" y="1392"/>
            <a:chExt cx="2496" cy="923"/>
          </a:xfrm>
        </p:grpSpPr>
        <p:sp>
          <p:nvSpPr>
            <p:cNvPr id="6151" name="Text Box 7"/>
            <p:cNvSpPr txBox="1">
              <a:spLocks noChangeArrowheads="1"/>
            </p:cNvSpPr>
            <p:nvPr/>
          </p:nvSpPr>
          <p:spPr bwMode="auto">
            <a:xfrm>
              <a:off x="3888" y="1392"/>
              <a:ext cx="1776" cy="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GB" altLang="en-US">
                  <a:solidFill>
                    <a:srgbClr val="3333CC"/>
                  </a:solidFill>
                  <a:latin typeface="Tahoma" panose="020B0604030504040204" pitchFamily="34" charset="0"/>
                </a:rPr>
                <a:t>A Doric frieze had panels of relief carvings, called </a:t>
              </a:r>
              <a:r>
                <a:rPr lang="en-GB" altLang="en-US">
                  <a:solidFill>
                    <a:srgbClr val="CC0099"/>
                  </a:solidFill>
                  <a:latin typeface="Tahoma" panose="020B0604030504040204" pitchFamily="34" charset="0"/>
                </a:rPr>
                <a:t>metopes</a:t>
              </a:r>
              <a:r>
                <a:rPr lang="en-GB" altLang="en-US">
                  <a:solidFill>
                    <a:srgbClr val="3333CC"/>
                  </a:solidFill>
                  <a:latin typeface="Tahoma" panose="020B0604030504040204" pitchFamily="34" charset="0"/>
                </a:rPr>
                <a:t>, separated by panels of fluted stone called </a:t>
              </a:r>
              <a:r>
                <a:rPr lang="en-GB" altLang="en-US">
                  <a:solidFill>
                    <a:srgbClr val="CC0099"/>
                  </a:solidFill>
                  <a:latin typeface="Tahoma" panose="020B0604030504040204" pitchFamily="34" charset="0"/>
                </a:rPr>
                <a:t>triglyphs</a:t>
              </a:r>
              <a:r>
                <a:rPr lang="en-GB" altLang="en-US">
                  <a:solidFill>
                    <a:srgbClr val="3333CC"/>
                  </a:solidFill>
                  <a:latin typeface="Tahoma" panose="020B0604030504040204" pitchFamily="34" charset="0"/>
                </a:rPr>
                <a:t>.</a:t>
              </a:r>
              <a:endParaRPr lang="en-US" altLang="en-US">
                <a:solidFill>
                  <a:srgbClr val="3333CC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6152" name="Line 8"/>
            <p:cNvSpPr>
              <a:spLocks noChangeShapeType="1"/>
            </p:cNvSpPr>
            <p:nvPr/>
          </p:nvSpPr>
          <p:spPr bwMode="auto">
            <a:xfrm flipH="1">
              <a:off x="3168" y="1872"/>
              <a:ext cx="672" cy="192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172" name="Group 28"/>
          <p:cNvGrpSpPr>
            <a:grpSpLocks/>
          </p:cNvGrpSpPr>
          <p:nvPr/>
        </p:nvGrpSpPr>
        <p:grpSpPr bwMode="auto">
          <a:xfrm>
            <a:off x="3733800" y="1524000"/>
            <a:ext cx="6705600" cy="4495800"/>
            <a:chOff x="1392" y="960"/>
            <a:chExt cx="4224" cy="2832"/>
          </a:xfrm>
        </p:grpSpPr>
        <p:pic>
          <p:nvPicPr>
            <p:cNvPr id="6149" name="Picture 5" descr="C:\Primary Packs\KS2 packs\Greek Legacy\Gk Legacy CD pk\Illustrations\Doric frieze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2" y="960"/>
              <a:ext cx="2451" cy="2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162" name="Group 18"/>
            <p:cNvGrpSpPr>
              <a:grpSpLocks/>
            </p:cNvGrpSpPr>
            <p:nvPr/>
          </p:nvGrpSpPr>
          <p:grpSpPr bwMode="auto">
            <a:xfrm>
              <a:off x="2592" y="1632"/>
              <a:ext cx="3024" cy="577"/>
              <a:chOff x="2592" y="1536"/>
              <a:chExt cx="3024" cy="577"/>
            </a:xfrm>
          </p:grpSpPr>
          <p:sp>
            <p:nvSpPr>
              <p:cNvPr id="6157" name="Text Box 13"/>
              <p:cNvSpPr txBox="1">
                <a:spLocks noChangeArrowheads="1"/>
              </p:cNvSpPr>
              <p:nvPr/>
            </p:nvSpPr>
            <p:spPr bwMode="auto">
              <a:xfrm>
                <a:off x="3840" y="1536"/>
                <a:ext cx="1776" cy="5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GB" altLang="en-US">
                    <a:solidFill>
                      <a:srgbClr val="3333CC"/>
                    </a:solidFill>
                    <a:latin typeface="Tahoma" panose="020B0604030504040204" pitchFamily="34" charset="0"/>
                  </a:rPr>
                  <a:t>Here are </a:t>
                </a:r>
                <a:r>
                  <a:rPr lang="en-GB" altLang="en-US">
                    <a:solidFill>
                      <a:srgbClr val="CC0099"/>
                    </a:solidFill>
                    <a:latin typeface="Tahoma" panose="020B0604030504040204" pitchFamily="34" charset="0"/>
                  </a:rPr>
                  <a:t>metopes</a:t>
                </a:r>
                <a:r>
                  <a:rPr lang="en-GB" altLang="en-US">
                    <a:solidFill>
                      <a:srgbClr val="3333CC"/>
                    </a:solidFill>
                    <a:latin typeface="Tahoma" panose="020B0604030504040204" pitchFamily="34" charset="0"/>
                  </a:rPr>
                  <a:t>, and </a:t>
                </a:r>
                <a:r>
                  <a:rPr lang="en-GB" altLang="en-US">
                    <a:solidFill>
                      <a:srgbClr val="CC0099"/>
                    </a:solidFill>
                    <a:latin typeface="Tahoma" panose="020B0604030504040204" pitchFamily="34" charset="0"/>
                  </a:rPr>
                  <a:t>triglyphs</a:t>
                </a:r>
                <a:r>
                  <a:rPr lang="en-GB" altLang="en-US">
                    <a:solidFill>
                      <a:srgbClr val="3333CC"/>
                    </a:solidFill>
                    <a:latin typeface="Tahoma" panose="020B0604030504040204" pitchFamily="34" charset="0"/>
                  </a:rPr>
                  <a:t> on the Parthenon in Athens.</a:t>
                </a:r>
                <a:endParaRPr lang="en-US" altLang="en-US">
                  <a:solidFill>
                    <a:srgbClr val="3333CC"/>
                  </a:solidFill>
                  <a:latin typeface="Tahoma" panose="020B0604030504040204" pitchFamily="34" charset="0"/>
                </a:endParaRPr>
              </a:p>
            </p:txBody>
          </p:sp>
          <p:sp>
            <p:nvSpPr>
              <p:cNvPr id="6160" name="Line 16"/>
              <p:cNvSpPr>
                <a:spLocks noChangeShapeType="1"/>
              </p:cNvSpPr>
              <p:nvPr/>
            </p:nvSpPr>
            <p:spPr bwMode="auto">
              <a:xfrm flipH="1">
                <a:off x="2592" y="1680"/>
                <a:ext cx="1824" cy="192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240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6161" name="Line 17"/>
              <p:cNvSpPr>
                <a:spLocks noChangeShapeType="1"/>
              </p:cNvSpPr>
              <p:nvPr/>
            </p:nvSpPr>
            <p:spPr bwMode="auto">
              <a:xfrm flipH="1">
                <a:off x="3024" y="1824"/>
                <a:ext cx="816" cy="96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 sz="240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170" name="Group 26"/>
          <p:cNvGrpSpPr>
            <a:grpSpLocks/>
          </p:cNvGrpSpPr>
          <p:nvPr/>
        </p:nvGrpSpPr>
        <p:grpSpPr bwMode="auto">
          <a:xfrm>
            <a:off x="1524000" y="0"/>
            <a:ext cx="9144000" cy="4191000"/>
            <a:chOff x="0" y="0"/>
            <a:chExt cx="5760" cy="2640"/>
          </a:xfrm>
        </p:grpSpPr>
        <p:grpSp>
          <p:nvGrpSpPr>
            <p:cNvPr id="6167" name="Group 23"/>
            <p:cNvGrpSpPr>
              <a:grpSpLocks/>
            </p:cNvGrpSpPr>
            <p:nvPr/>
          </p:nvGrpSpPr>
          <p:grpSpPr bwMode="auto">
            <a:xfrm>
              <a:off x="0" y="0"/>
              <a:ext cx="5760" cy="2640"/>
              <a:chOff x="0" y="0"/>
              <a:chExt cx="5760" cy="2640"/>
            </a:xfrm>
          </p:grpSpPr>
          <p:sp>
            <p:nvSpPr>
              <p:cNvPr id="6153" name="Text Box 9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5760" cy="9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GB" altLang="en-US" sz="2400">
                    <a:solidFill>
                      <a:srgbClr val="3333CC"/>
                    </a:solidFill>
                    <a:latin typeface="Tahoma" panose="020B0604030504040204" pitchFamily="34" charset="0"/>
                  </a:rPr>
                  <a:t>There were two main styles of architecture for important buildings in Ancient Greece – known as </a:t>
                </a:r>
                <a:r>
                  <a:rPr lang="en-GB" altLang="en-US" sz="2400">
                    <a:solidFill>
                      <a:srgbClr val="CC0099"/>
                    </a:solidFill>
                    <a:latin typeface="Tahoma" panose="020B0604030504040204" pitchFamily="34" charset="0"/>
                  </a:rPr>
                  <a:t>orders</a:t>
                </a:r>
                <a:r>
                  <a:rPr lang="en-GB" altLang="en-US" sz="2400">
                    <a:solidFill>
                      <a:srgbClr val="3333CC"/>
                    </a:solidFill>
                    <a:latin typeface="Tahoma" panose="020B0604030504040204" pitchFamily="34" charset="0"/>
                  </a:rPr>
                  <a:t> – they are </a:t>
                </a:r>
                <a:r>
                  <a:rPr lang="en-GB" altLang="en-US" sz="2400">
                    <a:solidFill>
                      <a:srgbClr val="CC0099"/>
                    </a:solidFill>
                    <a:latin typeface="Tahoma" panose="020B0604030504040204" pitchFamily="34" charset="0"/>
                  </a:rPr>
                  <a:t>Doric</a:t>
                </a:r>
                <a:r>
                  <a:rPr lang="en-GB" altLang="en-US" sz="2400">
                    <a:solidFill>
                      <a:srgbClr val="3333CC"/>
                    </a:solidFill>
                    <a:latin typeface="Tahoma" panose="020B0604030504040204" pitchFamily="34" charset="0"/>
                  </a:rPr>
                  <a:t> and </a:t>
                </a:r>
                <a:r>
                  <a:rPr lang="en-GB" altLang="en-US" sz="2400">
                    <a:solidFill>
                      <a:srgbClr val="CC0099"/>
                    </a:solidFill>
                    <a:latin typeface="Tahoma" panose="020B0604030504040204" pitchFamily="34" charset="0"/>
                  </a:rPr>
                  <a:t>Ionic</a:t>
                </a:r>
                <a:r>
                  <a:rPr lang="en-GB" altLang="en-US" sz="2400">
                    <a:solidFill>
                      <a:srgbClr val="3333CC"/>
                    </a:solidFill>
                    <a:latin typeface="Tahoma" panose="020B0604030504040204" pitchFamily="34" charset="0"/>
                  </a:rPr>
                  <a:t>. The easiest way to identify them is by the shape of tops of the columns – the </a:t>
                </a:r>
                <a:r>
                  <a:rPr lang="en-GB" altLang="en-US" sz="2400">
                    <a:solidFill>
                      <a:srgbClr val="CC0099"/>
                    </a:solidFill>
                    <a:latin typeface="Tahoma" panose="020B0604030504040204" pitchFamily="34" charset="0"/>
                  </a:rPr>
                  <a:t>capitals</a:t>
                </a:r>
                <a:r>
                  <a:rPr lang="en-GB" altLang="en-US" sz="2400">
                    <a:solidFill>
                      <a:srgbClr val="3333CC"/>
                    </a:solidFill>
                    <a:latin typeface="Tahoma" panose="020B0604030504040204" pitchFamily="34" charset="0"/>
                  </a:rPr>
                  <a:t>.</a:t>
                </a:r>
              </a:p>
            </p:txBody>
          </p:sp>
          <p:grpSp>
            <p:nvGrpSpPr>
              <p:cNvPr id="6163" name="Group 19"/>
              <p:cNvGrpSpPr>
                <a:grpSpLocks/>
              </p:cNvGrpSpPr>
              <p:nvPr/>
            </p:nvGrpSpPr>
            <p:grpSpPr bwMode="auto">
              <a:xfrm>
                <a:off x="3360" y="2304"/>
                <a:ext cx="1968" cy="336"/>
                <a:chOff x="3408" y="2400"/>
                <a:chExt cx="1968" cy="336"/>
              </a:xfrm>
            </p:grpSpPr>
            <p:sp>
              <p:nvSpPr>
                <p:cNvPr id="6164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4080" y="2448"/>
                  <a:ext cx="1296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fontAlgn="base">
                    <a:spcBef>
                      <a:spcPct val="50000"/>
                    </a:spcBef>
                    <a:spcAft>
                      <a:spcPct val="0"/>
                    </a:spcAft>
                  </a:pPr>
                  <a:r>
                    <a:rPr lang="en-GB" altLang="en-US" sz="2400">
                      <a:solidFill>
                        <a:srgbClr val="3333CC"/>
                      </a:solidFill>
                      <a:latin typeface="Tahoma" panose="020B0604030504040204" pitchFamily="34" charset="0"/>
                    </a:rPr>
                    <a:t>Capitals</a:t>
                  </a:r>
                  <a:endParaRPr lang="en-US" altLang="en-US" sz="2400">
                    <a:solidFill>
                      <a:srgbClr val="3333CC"/>
                    </a:solidFill>
                    <a:latin typeface="Tahoma" panose="020B0604030504040204" pitchFamily="34" charset="0"/>
                  </a:endParaRPr>
                </a:p>
              </p:txBody>
            </p:sp>
            <p:sp>
              <p:nvSpPr>
                <p:cNvPr id="6165" name="Line 21"/>
                <p:cNvSpPr>
                  <a:spLocks noChangeShapeType="1"/>
                </p:cNvSpPr>
                <p:nvPr/>
              </p:nvSpPr>
              <p:spPr bwMode="auto">
                <a:xfrm flipH="1" flipV="1">
                  <a:off x="3408" y="2400"/>
                  <a:ext cx="672" cy="192"/>
                </a:xfrm>
                <a:prstGeom prst="line">
                  <a:avLst/>
                </a:prstGeom>
                <a:noFill/>
                <a:ln w="9525">
                  <a:solidFill>
                    <a:srgbClr val="0000FF"/>
                  </a:solidFill>
                  <a:round/>
                  <a:headEnd/>
                  <a:tailEnd type="triangle" w="med" len="lg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GB" sz="2400">
                    <a:solidFill>
                      <a:srgbClr val="000000"/>
                    </a:solidFill>
                    <a:latin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6169" name="Line 25"/>
            <p:cNvSpPr>
              <a:spLocks noChangeShapeType="1"/>
            </p:cNvSpPr>
            <p:nvPr/>
          </p:nvSpPr>
          <p:spPr bwMode="auto">
            <a:xfrm flipH="1" flipV="1">
              <a:off x="2256" y="2304"/>
              <a:ext cx="1776" cy="192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8627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524000" y="304801"/>
            <a:ext cx="8991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The Ionic order was popular in the eastern colonies and on the Greek islands. It featured </a:t>
            </a:r>
            <a:r>
              <a:rPr lang="en-GB" altLang="en-US" sz="2400" i="1">
                <a:solidFill>
                  <a:srgbClr val="3333CC"/>
                </a:solidFill>
                <a:latin typeface="Tahoma" panose="020B0604030504040204" pitchFamily="34" charset="0"/>
              </a:rPr>
              <a:t>thinner</a:t>
            </a: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 </a:t>
            </a:r>
            <a:r>
              <a:rPr lang="en-GB" altLang="en-US" sz="2400">
                <a:solidFill>
                  <a:srgbClr val="CC0099"/>
                </a:solidFill>
                <a:latin typeface="Tahoma" panose="020B0604030504040204" pitchFamily="34" charset="0"/>
              </a:rPr>
              <a:t>columns</a:t>
            </a: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 and more </a:t>
            </a:r>
            <a:r>
              <a:rPr lang="en-GB" altLang="en-US" sz="2400" i="1">
                <a:solidFill>
                  <a:srgbClr val="3333CC"/>
                </a:solidFill>
                <a:latin typeface="Tahoma" panose="020B0604030504040204" pitchFamily="34" charset="0"/>
              </a:rPr>
              <a:t>decorative</a:t>
            </a: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 </a:t>
            </a:r>
            <a:r>
              <a:rPr lang="en-GB" altLang="en-US" sz="2400">
                <a:solidFill>
                  <a:srgbClr val="CC0099"/>
                </a:solidFill>
                <a:latin typeface="Tahoma" panose="020B0604030504040204" pitchFamily="34" charset="0"/>
              </a:rPr>
              <a:t>capitals and bases</a:t>
            </a: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.</a:t>
            </a:r>
            <a:endParaRPr lang="en-US" altLang="en-US" sz="2400">
              <a:solidFill>
                <a:srgbClr val="3333CC"/>
              </a:solidFill>
              <a:latin typeface="Tahoma" panose="020B0604030504040204" pitchFamily="34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981200" y="3124200"/>
            <a:ext cx="24384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3333CC"/>
                </a:solidFill>
                <a:latin typeface="Tahoma" panose="020B0604030504040204" pitchFamily="34" charset="0"/>
              </a:rPr>
              <a:t>Ionic capitals were decorated with curled ends called </a:t>
            </a:r>
            <a:r>
              <a:rPr lang="en-GB" altLang="en-US">
                <a:solidFill>
                  <a:srgbClr val="CC0099"/>
                </a:solidFill>
                <a:latin typeface="Tahoma" panose="020B0604030504040204" pitchFamily="34" charset="0"/>
              </a:rPr>
              <a:t>veloutes</a:t>
            </a:r>
            <a:r>
              <a:rPr lang="en-GB" altLang="en-US">
                <a:solidFill>
                  <a:srgbClr val="3333CC"/>
                </a:solidFill>
                <a:latin typeface="Tahoma" panose="020B0604030504040204" pitchFamily="34" charset="0"/>
              </a:rPr>
              <a:t>.</a:t>
            </a:r>
            <a:endParaRPr lang="en-US" altLang="en-US">
              <a:solidFill>
                <a:srgbClr val="3333CC"/>
              </a:solidFill>
              <a:latin typeface="Tahoma" panose="020B0604030504040204" pitchFamily="34" charset="0"/>
            </a:endParaRPr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 flipH="1">
            <a:off x="6629400" y="2971800"/>
            <a:ext cx="990600" cy="2286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177" name="Picture 9" descr="C:\Primary Packs\KS2 packs\Greek Legacy\Gk Legacy CD pk\Illustrations\Ionic Or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1" y="1600201"/>
            <a:ext cx="3040063" cy="467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C:\Primary Packs\KS2 packs\Greek Legacy\Gk Legacy CD pk\Illustrations\Ionic capit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828801"/>
            <a:ext cx="2419350" cy="129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180" name="Group 12"/>
          <p:cNvGrpSpPr>
            <a:grpSpLocks/>
          </p:cNvGrpSpPr>
          <p:nvPr/>
        </p:nvGrpSpPr>
        <p:grpSpPr bwMode="auto">
          <a:xfrm>
            <a:off x="7467600" y="2819400"/>
            <a:ext cx="2895600" cy="641350"/>
            <a:chOff x="3744" y="1776"/>
            <a:chExt cx="1824" cy="404"/>
          </a:xfrm>
        </p:grpSpPr>
        <p:sp>
          <p:nvSpPr>
            <p:cNvPr id="7175" name="Text Box 7"/>
            <p:cNvSpPr txBox="1">
              <a:spLocks noChangeArrowheads="1"/>
            </p:cNvSpPr>
            <p:nvPr/>
          </p:nvSpPr>
          <p:spPr bwMode="auto">
            <a:xfrm>
              <a:off x="4128" y="1776"/>
              <a:ext cx="1440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GB" altLang="en-US">
                  <a:solidFill>
                    <a:srgbClr val="3333CC"/>
                  </a:solidFill>
                  <a:latin typeface="Tahoma" panose="020B0604030504040204" pitchFamily="34" charset="0"/>
                </a:rPr>
                <a:t>Ionic </a:t>
              </a:r>
              <a:r>
                <a:rPr lang="en-GB" altLang="en-US">
                  <a:solidFill>
                    <a:srgbClr val="CC0099"/>
                  </a:solidFill>
                  <a:latin typeface="Tahoma" panose="020B0604030504040204" pitchFamily="34" charset="0"/>
                </a:rPr>
                <a:t>friezes</a:t>
              </a:r>
              <a:r>
                <a:rPr lang="en-GB" altLang="en-US">
                  <a:solidFill>
                    <a:srgbClr val="3333CC"/>
                  </a:solidFill>
                  <a:latin typeface="Tahoma" panose="020B0604030504040204" pitchFamily="34" charset="0"/>
                </a:rPr>
                <a:t> were continuous</a:t>
              </a:r>
              <a:endParaRPr lang="en-US" altLang="en-US">
                <a:solidFill>
                  <a:srgbClr val="3333CC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7179" name="Line 11"/>
            <p:cNvSpPr>
              <a:spLocks noChangeShapeType="1"/>
            </p:cNvSpPr>
            <p:nvPr/>
          </p:nvSpPr>
          <p:spPr bwMode="auto">
            <a:xfrm flipH="1">
              <a:off x="3744" y="1968"/>
              <a:ext cx="336" cy="1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170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676400" y="304800"/>
            <a:ext cx="8763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Later, a variation of the Ionic order became popular. It was called the </a:t>
            </a:r>
            <a:r>
              <a:rPr lang="en-GB" altLang="en-US" sz="2400">
                <a:solidFill>
                  <a:srgbClr val="CC0099"/>
                </a:solidFill>
                <a:latin typeface="Tahoma" panose="020B0604030504040204" pitchFamily="34" charset="0"/>
              </a:rPr>
              <a:t>Corinthian order</a:t>
            </a: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 but was not often used by the Greeks, it was more popular with the Romans. It featured </a:t>
            </a:r>
            <a:r>
              <a:rPr lang="en-GB" altLang="en-US" sz="2400" i="1">
                <a:solidFill>
                  <a:srgbClr val="3333CC"/>
                </a:solidFill>
                <a:latin typeface="Tahoma" panose="020B0604030504040204" pitchFamily="34" charset="0"/>
              </a:rPr>
              <a:t>very decorative</a:t>
            </a: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 </a:t>
            </a:r>
            <a:r>
              <a:rPr lang="en-GB" altLang="en-US" sz="2400">
                <a:solidFill>
                  <a:srgbClr val="CC0099"/>
                </a:solidFill>
                <a:latin typeface="Tahoma" panose="020B0604030504040204" pitchFamily="34" charset="0"/>
              </a:rPr>
              <a:t>capitals</a:t>
            </a:r>
            <a:r>
              <a:rPr lang="en-GB" altLang="en-US" sz="2400">
                <a:solidFill>
                  <a:srgbClr val="3333CC"/>
                </a:solidFill>
                <a:latin typeface="Tahoma" panose="020B0604030504040204" pitchFamily="34" charset="0"/>
              </a:rPr>
              <a:t>.</a:t>
            </a:r>
            <a:endParaRPr lang="en-US" altLang="en-US" sz="2400">
              <a:solidFill>
                <a:srgbClr val="3333CC"/>
              </a:solidFill>
              <a:latin typeface="Tahoma" panose="020B0604030504040204" pitchFamily="34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057400" y="4953000"/>
            <a:ext cx="24384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3333CC"/>
                </a:solidFill>
                <a:latin typeface="Tahoma" panose="020B0604030504040204" pitchFamily="34" charset="0"/>
              </a:rPr>
              <a:t>Corinthian capitals were decorated with </a:t>
            </a:r>
            <a:r>
              <a:rPr lang="en-GB" altLang="en-US">
                <a:solidFill>
                  <a:srgbClr val="CC0099"/>
                </a:solidFill>
                <a:latin typeface="Tahoma" panose="020B0604030504040204" pitchFamily="34" charset="0"/>
              </a:rPr>
              <a:t>acanthus leaves</a:t>
            </a:r>
            <a:r>
              <a:rPr lang="en-GB" altLang="en-US">
                <a:solidFill>
                  <a:srgbClr val="3333CC"/>
                </a:solidFill>
                <a:latin typeface="Tahoma" panose="020B0604030504040204" pitchFamily="34" charset="0"/>
              </a:rPr>
              <a:t>.</a:t>
            </a:r>
            <a:endParaRPr lang="en-US" altLang="en-US">
              <a:solidFill>
                <a:srgbClr val="3333CC"/>
              </a:solidFill>
              <a:latin typeface="Tahoma" panose="020B0604030504040204" pitchFamily="34" charset="0"/>
            </a:endParaRPr>
          </a:p>
        </p:txBody>
      </p:sp>
      <p:pic>
        <p:nvPicPr>
          <p:cNvPr id="8202" name="Picture 10" descr="C:\Primary Packs\KS2 packs\Greek Legacy\Gk Legacy CD pk\Illustrations\Corinthian ph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1" y="1600200"/>
            <a:ext cx="4132263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11" descr="C:\Primary Packs\KS2 packs\Greek Legacy\Gk Legacy CD pk\Illustrations\Corinthian capit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6" r="9933"/>
          <a:stretch>
            <a:fillRect/>
          </a:stretch>
        </p:blipFill>
        <p:spPr bwMode="auto">
          <a:xfrm>
            <a:off x="2209800" y="1905000"/>
            <a:ext cx="2286000" cy="302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45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arthen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981075"/>
            <a:ext cx="7704138" cy="51054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279650" y="333376"/>
            <a:ext cx="7272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Arial" panose="020B0604020202020204" pitchFamily="34" charset="0"/>
              </a:rPr>
              <a:t>The Parthenon, Athens (448–432 BC)</a:t>
            </a:r>
          </a:p>
        </p:txBody>
      </p:sp>
    </p:spTree>
    <p:extLst>
      <p:ext uri="{BB962C8B-B14F-4D97-AF65-F5344CB8AC3E}">
        <p14:creationId xmlns:p14="http://schemas.microsoft.com/office/powerpoint/2010/main" val="409396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279650" y="333376"/>
            <a:ext cx="7272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Arial" panose="020B0604020202020204" pitchFamily="34" charset="0"/>
              </a:rPr>
              <a:t>The Parthenon, Athens (448–432 BC)</a:t>
            </a:r>
          </a:p>
        </p:txBody>
      </p:sp>
      <p:pic>
        <p:nvPicPr>
          <p:cNvPr id="4100" name="Picture 4" descr="Parthenont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1484314"/>
            <a:ext cx="4883150" cy="30194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parthenon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638" y="2924175"/>
            <a:ext cx="4437062" cy="2846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23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St George's Hall, Liverp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765176"/>
            <a:ext cx="7391400" cy="48355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919288" y="260351"/>
            <a:ext cx="4248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Arial" panose="020B0604020202020204" pitchFamily="34" charset="0"/>
              </a:rPr>
              <a:t>St George’s Hall, Liverpool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279650" y="5876926"/>
            <a:ext cx="741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Arial" panose="020B0604020202020204" pitchFamily="34" charset="0"/>
              </a:rPr>
              <a:t>Originally built as law courts and a venue for musical festivals</a:t>
            </a:r>
          </a:p>
        </p:txBody>
      </p:sp>
    </p:spTree>
    <p:extLst>
      <p:ext uri="{BB962C8B-B14F-4D97-AF65-F5344CB8AC3E}">
        <p14:creationId xmlns:p14="http://schemas.microsoft.com/office/powerpoint/2010/main" val="33083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919288" y="260351"/>
            <a:ext cx="568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Arial" panose="020B0604020202020204" pitchFamily="34" charset="0"/>
              </a:rPr>
              <a:t>British Museum, London (1847)</a:t>
            </a:r>
          </a:p>
        </p:txBody>
      </p:sp>
      <p:pic>
        <p:nvPicPr>
          <p:cNvPr id="8199" name="Picture 7" descr="British Muse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692150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76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919288" y="260351"/>
            <a:ext cx="568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Arial" panose="020B0604020202020204" pitchFamily="34" charset="0"/>
              </a:rPr>
              <a:t>Royal Institution, London (1837)</a:t>
            </a:r>
          </a:p>
        </p:txBody>
      </p:sp>
      <p:pic>
        <p:nvPicPr>
          <p:cNvPr id="9220" name="Picture 4" descr="Royal Institu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1" y="620714"/>
            <a:ext cx="2887663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992314" y="4868863"/>
            <a:ext cx="4391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Arial" panose="020B0604020202020204" pitchFamily="34" charset="0"/>
              </a:rPr>
              <a:t>Dedicated to scientific research and scientific education </a:t>
            </a:r>
          </a:p>
        </p:txBody>
      </p:sp>
    </p:spTree>
    <p:extLst>
      <p:ext uri="{BB962C8B-B14F-4D97-AF65-F5344CB8AC3E}">
        <p14:creationId xmlns:p14="http://schemas.microsoft.com/office/powerpoint/2010/main" val="153873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919288" y="260351"/>
            <a:ext cx="568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Arial" panose="020B0604020202020204" pitchFamily="34" charset="0"/>
              </a:rPr>
              <a:t>The Ashmolean Museum, Oxford</a:t>
            </a:r>
          </a:p>
        </p:txBody>
      </p:sp>
      <p:pic>
        <p:nvPicPr>
          <p:cNvPr id="10244" name="Picture 4" descr="Ashmole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4" y="1125539"/>
            <a:ext cx="6480175" cy="463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208213" y="5949950"/>
            <a:ext cx="7848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en-US">
                <a:solidFill>
                  <a:srgbClr val="000000"/>
                </a:solidFill>
                <a:latin typeface="Arial" panose="020B0604020202020204" pitchFamily="34" charset="0"/>
              </a:rPr>
              <a:t>The Ashmolean is Britain’s oldest museum. This part of the building was erected in 1845.</a:t>
            </a:r>
          </a:p>
        </p:txBody>
      </p:sp>
    </p:spTree>
    <p:extLst>
      <p:ext uri="{BB962C8B-B14F-4D97-AF65-F5344CB8AC3E}">
        <p14:creationId xmlns:p14="http://schemas.microsoft.com/office/powerpoint/2010/main" val="41045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010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288</Words>
  <Application>Microsoft Office PowerPoint</Application>
  <PresentationFormat>Widescreen</PresentationFormat>
  <Paragraphs>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Castellar</vt:lpstr>
      <vt:lpstr>Tahoma</vt:lpstr>
      <vt:lpstr>Times New Roman</vt:lpstr>
      <vt:lpstr>Default Design</vt:lpstr>
      <vt:lpstr>1_Default Design</vt:lpstr>
      <vt:lpstr>How have the ancient Greeks influenced our buildings?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have the ancient Greeks influenced our buildings?</dc:title>
  <dc:creator>Merdon Junior School</dc:creator>
  <cp:lastModifiedBy>Merdon Junior School</cp:lastModifiedBy>
  <cp:revision>1</cp:revision>
  <dcterms:created xsi:type="dcterms:W3CDTF">2020-04-08T10:37:01Z</dcterms:created>
  <dcterms:modified xsi:type="dcterms:W3CDTF">2020-04-08T10:37:32Z</dcterms:modified>
</cp:coreProperties>
</file>