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handoutMasterIdLst>
    <p:handoutMasterId r:id="rId16"/>
  </p:handoutMasterIdLst>
  <p:sldIdLst>
    <p:sldId id="256" r:id="rId2"/>
    <p:sldId id="272" r:id="rId3"/>
    <p:sldId id="258" r:id="rId4"/>
    <p:sldId id="273" r:id="rId5"/>
    <p:sldId id="267" r:id="rId6"/>
    <p:sldId id="274" r:id="rId7"/>
    <p:sldId id="275" r:id="rId8"/>
    <p:sldId id="263" r:id="rId9"/>
    <p:sldId id="276" r:id="rId10"/>
    <p:sldId id="264" r:id="rId11"/>
    <p:sldId id="268" r:id="rId12"/>
    <p:sldId id="269" r:id="rId13"/>
    <p:sldId id="277" r:id="rId14"/>
    <p:sldId id="278" r:id="rId15"/>
  </p:sldIdLst>
  <p:sldSz cx="9144000" cy="6858000" type="screen4x3"/>
  <p:notesSz cx="666908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8E2631-C048-4CD8-8155-46E3C060654F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E31F09-27AC-4A05-B4EA-3B79164587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8073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4FF6FD3-6F07-423E-9C58-2A298B8B8089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ww.merdon.hants.sch.uk/" TargetMode="Externa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1640" y="1556792"/>
            <a:ext cx="6552728" cy="1108720"/>
          </a:xfrm>
        </p:spPr>
        <p:txBody>
          <a:bodyPr>
            <a:normAutofit/>
          </a:bodyPr>
          <a:lstStyle/>
          <a:p>
            <a:r>
              <a:rPr lang="en-GB" dirty="0" smtClean="0"/>
              <a:t>Welcome to </a:t>
            </a:r>
            <a:r>
              <a:rPr lang="en-GB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Asia</a:t>
            </a:r>
            <a:endParaRPr lang="en-GB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32656"/>
            <a:ext cx="2068846" cy="1453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60" y="4221945"/>
            <a:ext cx="2994025" cy="2316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73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 of the meeting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Help to develop strong year group link </a:t>
            </a:r>
          </a:p>
          <a:p>
            <a:r>
              <a:rPr lang="en-GB" dirty="0" smtClean="0"/>
              <a:t>Put a face to the names</a:t>
            </a:r>
          </a:p>
          <a:p>
            <a:r>
              <a:rPr lang="en-GB" dirty="0" smtClean="0"/>
              <a:t>Develop the relationship between home and school</a:t>
            </a:r>
          </a:p>
          <a:p>
            <a:r>
              <a:rPr lang="en-GB" dirty="0" smtClean="0"/>
              <a:t>Explain home </a:t>
            </a:r>
            <a:r>
              <a:rPr lang="en-GB" dirty="0"/>
              <a:t>l</a:t>
            </a:r>
            <a:r>
              <a:rPr lang="en-GB" dirty="0" smtClean="0"/>
              <a:t>earning</a:t>
            </a:r>
          </a:p>
          <a:p>
            <a:r>
              <a:rPr lang="en-GB" dirty="0" smtClean="0"/>
              <a:t>Share key systems and daily routines</a:t>
            </a:r>
          </a:p>
          <a:p>
            <a:r>
              <a:rPr lang="en-GB" dirty="0" smtClean="0"/>
              <a:t>Any questions?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8319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Year Group team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925144"/>
          </a:xfrm>
        </p:spPr>
        <p:txBody>
          <a:bodyPr>
            <a:normAutofit lnSpcReduction="10000"/>
          </a:bodyPr>
          <a:lstStyle/>
          <a:p>
            <a:pPr marL="137160" indent="0">
              <a:buNone/>
            </a:pPr>
            <a:r>
              <a:rPr lang="en-GB" sz="2400" dirty="0" smtClean="0">
                <a:solidFill>
                  <a:srgbClr val="FFC000"/>
                </a:solidFill>
              </a:rPr>
              <a:t>The team</a:t>
            </a:r>
          </a:p>
          <a:p>
            <a:pPr marL="137160" indent="0">
              <a:buNone/>
            </a:pPr>
            <a:r>
              <a:rPr lang="en-GB" sz="2400" dirty="0" smtClean="0">
                <a:solidFill>
                  <a:srgbClr val="FFC000"/>
                </a:solidFill>
              </a:rPr>
              <a:t>Teachers:</a:t>
            </a:r>
          </a:p>
          <a:p>
            <a:pPr marL="137160" indent="0">
              <a:buNone/>
            </a:pPr>
            <a:endParaRPr lang="en-GB" sz="2400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en-GB" sz="2400" b="1" dirty="0" smtClean="0">
                <a:solidFill>
                  <a:srgbClr val="FFC000"/>
                </a:solidFill>
              </a:rPr>
              <a:t>North Asia </a:t>
            </a:r>
            <a:r>
              <a:rPr lang="en-GB" sz="2400" dirty="0" smtClean="0">
                <a:solidFill>
                  <a:srgbClr val="FFC000"/>
                </a:solidFill>
              </a:rPr>
              <a:t>– Mrs Holyoak </a:t>
            </a:r>
          </a:p>
          <a:p>
            <a:pPr marL="0" indent="0">
              <a:buNone/>
            </a:pPr>
            <a:r>
              <a:rPr lang="en-GB" sz="2400" dirty="0" smtClean="0">
                <a:solidFill>
                  <a:srgbClr val="FFC000"/>
                </a:solidFill>
              </a:rPr>
              <a:t>Support staff – Mrs Hackett</a:t>
            </a:r>
          </a:p>
          <a:p>
            <a:pPr marL="0" indent="0">
              <a:buNone/>
            </a:pPr>
            <a:endParaRPr lang="en-GB" sz="2400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en-GB" sz="2400" b="1" dirty="0" smtClean="0">
                <a:solidFill>
                  <a:srgbClr val="FFC000"/>
                </a:solidFill>
              </a:rPr>
              <a:t>South Asia – Miss Bristow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FFC000"/>
                </a:solidFill>
              </a:rPr>
              <a:t>Support staff </a:t>
            </a:r>
            <a:r>
              <a:rPr lang="en-GB" sz="2400" dirty="0" smtClean="0">
                <a:solidFill>
                  <a:srgbClr val="FFC000"/>
                </a:solidFill>
              </a:rPr>
              <a:t>– Mrs Owen, Mrs Stroud and Miss Knight</a:t>
            </a:r>
            <a:endParaRPr lang="en-GB" sz="2400" dirty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en-GB" sz="3200" b="1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en-GB" sz="3200" b="1" dirty="0" smtClean="0">
                <a:solidFill>
                  <a:srgbClr val="FFC000"/>
                </a:solidFill>
              </a:rPr>
              <a:t>Across the school, the other year groups are</a:t>
            </a:r>
          </a:p>
          <a:p>
            <a:pPr marL="0" indent="0">
              <a:buNone/>
            </a:pPr>
            <a:r>
              <a:rPr lang="en-GB" sz="1800" dirty="0" smtClean="0">
                <a:solidFill>
                  <a:srgbClr val="FFC000"/>
                </a:solidFill>
              </a:rPr>
              <a:t>Y3 Europe, Y4 Africa, Y6 America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852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en-GB" dirty="0" smtClean="0"/>
              <a:t>Home School Relationship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709160"/>
          </a:xfrm>
        </p:spPr>
        <p:txBody>
          <a:bodyPr>
            <a:normAutofit/>
          </a:bodyPr>
          <a:lstStyle/>
          <a:p>
            <a:r>
              <a:rPr lang="en-GB" dirty="0" smtClean="0"/>
              <a:t>Reading – at least 3 times a week please!</a:t>
            </a:r>
          </a:p>
          <a:p>
            <a:r>
              <a:rPr lang="en-GB" dirty="0" smtClean="0"/>
              <a:t>Multiplication and division facts up to 12 x 12 by end of Year 4 (5x ,10x, 2x, 3x, 4x, 8x)</a:t>
            </a:r>
          </a:p>
          <a:p>
            <a:r>
              <a:rPr lang="en-GB" dirty="0" smtClean="0"/>
              <a:t>Supporting events and trips</a:t>
            </a:r>
          </a:p>
          <a:p>
            <a:r>
              <a:rPr lang="en-GB" dirty="0" smtClean="0"/>
              <a:t>Volunteering in school particularly with reading in the afternoon.</a:t>
            </a:r>
          </a:p>
          <a:p>
            <a:r>
              <a:rPr lang="en-GB" dirty="0" err="1" smtClean="0"/>
              <a:t>Merdon</a:t>
            </a:r>
            <a:r>
              <a:rPr lang="en-GB" dirty="0" smtClean="0"/>
              <a:t> Association.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525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99792" y="836712"/>
            <a:ext cx="6030416" cy="57988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2807804" y="1052736"/>
            <a:ext cx="5796644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+mj-lt"/>
              </a:rPr>
              <a:t>    Volunteers </a:t>
            </a:r>
            <a:r>
              <a:rPr lang="en-GB" sz="2800" dirty="0">
                <a:solidFill>
                  <a:srgbClr val="FF0000"/>
                </a:solidFill>
                <a:latin typeface="+mj-lt"/>
              </a:rPr>
              <a:t>Wanted</a:t>
            </a:r>
            <a:r>
              <a:rPr lang="en-GB" sz="2800" dirty="0" smtClean="0">
                <a:solidFill>
                  <a:srgbClr val="FF0000"/>
                </a:solidFill>
                <a:latin typeface="+mj-lt"/>
              </a:rPr>
              <a:t>!!</a:t>
            </a:r>
          </a:p>
          <a:p>
            <a:pPr algn="ctr"/>
            <a:endParaRPr lang="en-GB" sz="2800" dirty="0">
              <a:solidFill>
                <a:srgbClr val="FF0000"/>
              </a:solidFill>
              <a:latin typeface="+mj-lt"/>
            </a:endParaRPr>
          </a:p>
          <a:p>
            <a:pPr algn="ctr"/>
            <a:r>
              <a:rPr lang="en-GB" dirty="0">
                <a:solidFill>
                  <a:srgbClr val="000000"/>
                </a:solidFill>
                <a:latin typeface="+mj-lt"/>
              </a:rPr>
              <a:t>Are you interested in becoming more involved</a:t>
            </a:r>
          </a:p>
          <a:p>
            <a:pPr algn="ctr"/>
            <a:r>
              <a:rPr lang="en-GB" dirty="0">
                <a:solidFill>
                  <a:srgbClr val="000000"/>
                </a:solidFill>
                <a:latin typeface="+mj-lt"/>
              </a:rPr>
              <a:t>in school life?</a:t>
            </a:r>
          </a:p>
          <a:p>
            <a:pPr algn="ctr"/>
            <a:r>
              <a:rPr lang="en-GB" dirty="0">
                <a:solidFill>
                  <a:srgbClr val="000000"/>
                </a:solidFill>
                <a:latin typeface="+mj-lt"/>
              </a:rPr>
              <a:t>Are you able to volunteer some of your time</a:t>
            </a:r>
          </a:p>
          <a:p>
            <a:pPr algn="ctr"/>
            <a:r>
              <a:rPr lang="en-GB" dirty="0" smtClean="0">
                <a:solidFill>
                  <a:srgbClr val="000000"/>
                </a:solidFill>
                <a:latin typeface="+mj-lt"/>
              </a:rPr>
              <a:t>(no </a:t>
            </a:r>
            <a:r>
              <a:rPr lang="en-GB" dirty="0">
                <a:solidFill>
                  <a:srgbClr val="000000"/>
                </a:solidFill>
                <a:latin typeface="+mj-lt"/>
              </a:rPr>
              <a:t>matter how little!) to support us with: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0000"/>
                </a:solidFill>
                <a:latin typeface="+mj-lt"/>
              </a:rPr>
              <a:t>Parent </a:t>
            </a:r>
            <a:r>
              <a:rPr lang="en-GB" dirty="0">
                <a:solidFill>
                  <a:srgbClr val="000000"/>
                </a:solidFill>
                <a:latin typeface="+mj-lt"/>
              </a:rPr>
              <a:t>Readers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0000"/>
                </a:solidFill>
                <a:latin typeface="+mj-lt"/>
              </a:rPr>
              <a:t>Trips</a:t>
            </a:r>
            <a:endParaRPr lang="en-GB" dirty="0">
              <a:solidFill>
                <a:srgbClr val="000000"/>
              </a:solidFill>
              <a:latin typeface="+mj-lt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0000"/>
                </a:solidFill>
                <a:latin typeface="+mj-lt"/>
              </a:rPr>
              <a:t> Fundraising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0000"/>
                </a:solidFill>
                <a:latin typeface="+mj-lt"/>
              </a:rPr>
              <a:t>Gardening</a:t>
            </a:r>
            <a:endParaRPr lang="en-GB" dirty="0">
              <a:solidFill>
                <a:srgbClr val="000000"/>
              </a:solidFill>
              <a:latin typeface="+mj-lt"/>
            </a:endParaRPr>
          </a:p>
          <a:p>
            <a:pPr algn="ctr"/>
            <a:r>
              <a:rPr lang="en-GB" dirty="0">
                <a:solidFill>
                  <a:srgbClr val="000000"/>
                </a:solidFill>
                <a:latin typeface="+mj-lt"/>
              </a:rPr>
              <a:t> And much, much more</a:t>
            </a:r>
            <a:r>
              <a:rPr lang="en-GB" dirty="0" smtClean="0">
                <a:solidFill>
                  <a:srgbClr val="000000"/>
                </a:solidFill>
                <a:latin typeface="+mj-lt"/>
              </a:rPr>
              <a:t>!!</a:t>
            </a:r>
          </a:p>
          <a:p>
            <a:pPr algn="ctr"/>
            <a:endParaRPr lang="en-GB" dirty="0">
              <a:solidFill>
                <a:srgbClr val="000000"/>
              </a:solidFill>
              <a:latin typeface="+mj-lt"/>
            </a:endParaRPr>
          </a:p>
          <a:p>
            <a:pPr algn="ctr"/>
            <a:r>
              <a:rPr lang="en-GB" dirty="0" smtClean="0">
                <a:solidFill>
                  <a:srgbClr val="000000"/>
                </a:solidFill>
                <a:latin typeface="+mj-lt"/>
              </a:rPr>
              <a:t>Come along to the </a:t>
            </a:r>
            <a:r>
              <a:rPr lang="en-GB" dirty="0" err="1" smtClean="0">
                <a:solidFill>
                  <a:srgbClr val="000000"/>
                </a:solidFill>
                <a:latin typeface="+mj-lt"/>
              </a:rPr>
              <a:t>Macmillian</a:t>
            </a:r>
            <a:r>
              <a:rPr lang="en-GB" dirty="0" smtClean="0">
                <a:solidFill>
                  <a:srgbClr val="000000"/>
                </a:solidFill>
                <a:latin typeface="+mj-lt"/>
              </a:rPr>
              <a:t> Coffee morning or speak to a member of the office team about applying to be a volunteer!</a:t>
            </a:r>
            <a:endParaRPr lang="en-GB" dirty="0">
              <a:solidFill>
                <a:srgbClr val="000000"/>
              </a:solidFill>
              <a:latin typeface="+mj-lt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-1224064" y="88482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Helping in school….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0946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Home Learning?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12608"/>
          </a:xfrm>
        </p:spPr>
        <p:txBody>
          <a:bodyPr>
            <a:normAutofit/>
          </a:bodyPr>
          <a:lstStyle/>
          <a:p>
            <a:r>
              <a:rPr lang="en-GB" dirty="0" smtClean="0"/>
              <a:t>Weekly home learning – </a:t>
            </a:r>
            <a:r>
              <a:rPr lang="en-GB" dirty="0" smtClean="0"/>
              <a:t>on </a:t>
            </a:r>
            <a:r>
              <a:rPr lang="en-GB" dirty="0" smtClean="0"/>
              <a:t>line, </a:t>
            </a:r>
            <a:r>
              <a:rPr lang="en-GB" dirty="0" smtClean="0"/>
              <a:t>Maths </a:t>
            </a:r>
            <a:r>
              <a:rPr lang="en-GB" dirty="0" smtClean="0"/>
              <a:t>and </a:t>
            </a:r>
            <a:r>
              <a:rPr lang="en-GB" dirty="0" smtClean="0"/>
              <a:t>Spelling</a:t>
            </a:r>
            <a:r>
              <a:rPr lang="en-GB" dirty="0" smtClean="0"/>
              <a:t>, this is linked to their learning from that week in school or from previous learning</a:t>
            </a:r>
            <a:r>
              <a:rPr lang="en-GB" dirty="0" smtClean="0"/>
              <a:t>.</a:t>
            </a:r>
          </a:p>
          <a:p>
            <a:r>
              <a:rPr lang="en-GB" dirty="0" err="1" smtClean="0"/>
              <a:t>Rockstar</a:t>
            </a:r>
            <a:r>
              <a:rPr lang="en-GB" dirty="0" smtClean="0"/>
              <a:t> times tables</a:t>
            </a:r>
            <a:endParaRPr lang="en-GB" dirty="0" smtClean="0"/>
          </a:p>
          <a:p>
            <a:r>
              <a:rPr lang="en-GB" dirty="0" smtClean="0"/>
              <a:t>How long should it take?</a:t>
            </a:r>
          </a:p>
          <a:p>
            <a:r>
              <a:rPr lang="en-GB" dirty="0" smtClean="0"/>
              <a:t>Will be on the school website.</a:t>
            </a:r>
          </a:p>
          <a:p>
            <a:r>
              <a:rPr lang="en-GB" dirty="0"/>
              <a:t>Topic home learning will come out at the start of each half term.  It can be creative and is led by children’s ideas.</a:t>
            </a:r>
          </a:p>
          <a:p>
            <a:r>
              <a:rPr lang="en-GB" dirty="0" smtClean="0"/>
              <a:t>It will be displayed at the parent outcome. 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397981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Parent Outcome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These are half termly events that enable you to come in and celebrate your children’s achievements.</a:t>
            </a:r>
          </a:p>
          <a:p>
            <a:r>
              <a:rPr lang="en-GB" dirty="0" smtClean="0"/>
              <a:t>Outcome this half term is Friday 18</a:t>
            </a:r>
            <a:r>
              <a:rPr lang="en-GB" baseline="30000" dirty="0" smtClean="0"/>
              <a:t>th</a:t>
            </a:r>
            <a:r>
              <a:rPr lang="en-GB" dirty="0" smtClean="0"/>
              <a:t> October at 9.15 – 10.00 am.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449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35524"/>
            <a:ext cx="6995120" cy="780696"/>
          </a:xfrm>
        </p:spPr>
        <p:txBody>
          <a:bodyPr>
            <a:normAutofit/>
          </a:bodyPr>
          <a:lstStyle/>
          <a:p>
            <a:r>
              <a:rPr lang="en-GB" dirty="0" smtClean="0"/>
              <a:t>Our Creative Curriculum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968552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258" y="3861048"/>
            <a:ext cx="1623031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229866" y="1016815"/>
            <a:ext cx="8000550" cy="4968552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We aim to provide a vibrant and exciting curriculum that inspires children to want to learn.</a:t>
            </a:r>
          </a:p>
          <a:p>
            <a:r>
              <a:rPr lang="en-GB" dirty="0" smtClean="0"/>
              <a:t>We are proud of our approach with awards from the School of Sanctuary, delivering Refugee and RE weeks whilst being responsive to the world around us.</a:t>
            </a:r>
          </a:p>
          <a:p>
            <a:r>
              <a:rPr lang="en-GB" dirty="0" smtClean="0"/>
              <a:t>Outdoor Learning will require outdoor clothes. We will let you know when in advance</a:t>
            </a:r>
          </a:p>
          <a:p>
            <a:r>
              <a:rPr lang="en-GB" dirty="0" smtClean="0"/>
              <a:t>Trips, </a:t>
            </a:r>
            <a:r>
              <a:rPr lang="en-GB" dirty="0" err="1" smtClean="0"/>
              <a:t>residentials</a:t>
            </a:r>
            <a:r>
              <a:rPr lang="en-GB" dirty="0" smtClean="0"/>
              <a:t> and </a:t>
            </a:r>
            <a:r>
              <a:rPr lang="en-GB" dirty="0" smtClean="0"/>
              <a:t>visitors</a:t>
            </a: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9255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6995120" cy="780696"/>
          </a:xfrm>
        </p:spPr>
        <p:txBody>
          <a:bodyPr>
            <a:normAutofit/>
          </a:bodyPr>
          <a:lstStyle/>
          <a:p>
            <a:r>
              <a:rPr lang="en-GB" dirty="0" smtClean="0"/>
              <a:t>Systems and Routines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968552"/>
          </a:xfrm>
        </p:spPr>
        <p:txBody>
          <a:bodyPr>
            <a:normAutofit/>
          </a:bodyPr>
          <a:lstStyle/>
          <a:p>
            <a:r>
              <a:rPr lang="en-GB" dirty="0" smtClean="0"/>
              <a:t>Healthy snacks – no nuts</a:t>
            </a:r>
          </a:p>
          <a:p>
            <a:r>
              <a:rPr lang="en-GB" dirty="0" smtClean="0"/>
              <a:t>After school clubs </a:t>
            </a:r>
          </a:p>
          <a:p>
            <a:r>
              <a:rPr lang="en-GB" dirty="0" smtClean="0"/>
              <a:t>PE days </a:t>
            </a:r>
            <a:r>
              <a:rPr lang="en-GB" dirty="0" smtClean="0"/>
              <a:t>plus running</a:t>
            </a:r>
            <a:endParaRPr lang="en-GB" dirty="0" smtClean="0"/>
          </a:p>
          <a:p>
            <a:r>
              <a:rPr lang="en-GB" dirty="0" smtClean="0"/>
              <a:t>IGNITE and HEART</a:t>
            </a:r>
          </a:p>
          <a:p>
            <a:r>
              <a:rPr lang="en-GB" dirty="0" smtClean="0"/>
              <a:t>Library Day </a:t>
            </a:r>
            <a:endParaRPr lang="en-GB" dirty="0"/>
          </a:p>
          <a:p>
            <a:r>
              <a:rPr lang="en-GB" dirty="0" smtClean="0"/>
              <a:t>Working towards Awards- House points, Raffle Tickets, Pen Licence, Worker of the Week, HEART awards, HEART pin badges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7170" name="Picture 2" descr="C:\Users\mrs.walker.MERDONJUN.005\AppData\Local\Microsoft\Windows\Temporary Internet Files\Content.IE5\ZJJHFX9G\MP90039959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700808"/>
            <a:ext cx="1651443" cy="2064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7430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 far…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5328592"/>
          </a:xfrm>
        </p:spPr>
        <p:txBody>
          <a:bodyPr>
            <a:normAutofit/>
          </a:bodyPr>
          <a:lstStyle/>
          <a:p>
            <a:r>
              <a:rPr lang="en-GB" sz="3200" dirty="0"/>
              <a:t>All the children have settled in well and are becoming familiar with our routines. </a:t>
            </a:r>
            <a:endParaRPr lang="en-GB" sz="3200" dirty="0" smtClean="0">
              <a:solidFill>
                <a:schemeClr val="accent2"/>
              </a:solidFill>
            </a:endParaRPr>
          </a:p>
          <a:p>
            <a:r>
              <a:rPr lang="en-GB" sz="3200" dirty="0" smtClean="0"/>
              <a:t>Have visited the library and have all taken out at least one book.</a:t>
            </a:r>
            <a:endParaRPr lang="en-GB" sz="3200" dirty="0"/>
          </a:p>
          <a:p>
            <a:r>
              <a:rPr lang="en-GB" sz="3200" dirty="0"/>
              <a:t>Have been introduced to our topic for this term </a:t>
            </a:r>
            <a:r>
              <a:rPr lang="en-GB" sz="3200" dirty="0" smtClean="0"/>
              <a:t>– </a:t>
            </a:r>
            <a:r>
              <a:rPr lang="en-GB" sz="3200" dirty="0" smtClean="0">
                <a:solidFill>
                  <a:srgbClr val="FFFF00"/>
                </a:solidFill>
              </a:rPr>
              <a:t>Odd and the Frost Giants</a:t>
            </a:r>
          </a:p>
        </p:txBody>
      </p:sp>
    </p:spTree>
    <p:extLst>
      <p:ext uri="{BB962C8B-B14F-4D97-AF65-F5344CB8AC3E}">
        <p14:creationId xmlns:p14="http://schemas.microsoft.com/office/powerpoint/2010/main" val="2832915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The Website…</a:t>
            </a: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You will be able to  access;</a:t>
            </a:r>
          </a:p>
          <a:p>
            <a:pPr marL="137160" indent="0">
              <a:buNone/>
            </a:pPr>
            <a:endParaRPr lang="en-GB" dirty="0" smtClean="0"/>
          </a:p>
          <a:p>
            <a:r>
              <a:rPr lang="en-GB" sz="2000" dirty="0" smtClean="0"/>
              <a:t>Your child’s class page with updates on learning and homework</a:t>
            </a:r>
          </a:p>
          <a:p>
            <a:r>
              <a:rPr lang="en-GB" sz="2000" dirty="0" smtClean="0"/>
              <a:t>School calendar</a:t>
            </a:r>
          </a:p>
          <a:p>
            <a:r>
              <a:rPr lang="en-GB" sz="2000" dirty="0" smtClean="0"/>
              <a:t>Whole school events</a:t>
            </a:r>
          </a:p>
          <a:p>
            <a:r>
              <a:rPr lang="en-GB" sz="2000" dirty="0" smtClean="0"/>
              <a:t>Policies</a:t>
            </a:r>
          </a:p>
          <a:p>
            <a:r>
              <a:rPr lang="en-GB" sz="2000" dirty="0" smtClean="0"/>
              <a:t>Newsletters</a:t>
            </a:r>
          </a:p>
          <a:p>
            <a:r>
              <a:rPr lang="en-GB" sz="2000" dirty="0" smtClean="0"/>
              <a:t>Updates</a:t>
            </a:r>
          </a:p>
          <a:p>
            <a:r>
              <a:rPr lang="en-GB" sz="2000" dirty="0" smtClean="0"/>
              <a:t>Safeguarding and E-Safety</a:t>
            </a:r>
          </a:p>
        </p:txBody>
      </p:sp>
      <p:pic>
        <p:nvPicPr>
          <p:cNvPr id="10" name="Content Placeholder 9">
            <a:hlinkClick r:id="rId2"/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3"/>
          <a:srcRect l="3874" t="12797" r="21966" b="6487"/>
          <a:stretch/>
        </p:blipFill>
        <p:spPr>
          <a:xfrm>
            <a:off x="107504" y="2348880"/>
            <a:ext cx="4353936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609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Important information: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7386" t="11610" r="21221" b="6688"/>
          <a:stretch/>
        </p:blipFill>
        <p:spPr>
          <a:xfrm>
            <a:off x="465774" y="1268760"/>
            <a:ext cx="7722208" cy="4968552"/>
          </a:xfrm>
          <a:prstGeom prst="rect">
            <a:avLst/>
          </a:prstGeom>
        </p:spPr>
      </p:pic>
      <p:sp>
        <p:nvSpPr>
          <p:cNvPr id="7" name="Left Arrow 6"/>
          <p:cNvSpPr/>
          <p:nvPr/>
        </p:nvSpPr>
        <p:spPr>
          <a:xfrm rot="20963983">
            <a:off x="2987824" y="2564904"/>
            <a:ext cx="936104" cy="21602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Left Arrow 7"/>
          <p:cNvSpPr/>
          <p:nvPr/>
        </p:nvSpPr>
        <p:spPr>
          <a:xfrm rot="20963983">
            <a:off x="2996397" y="2949443"/>
            <a:ext cx="936104" cy="21602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Left Arrow 8"/>
          <p:cNvSpPr/>
          <p:nvPr/>
        </p:nvSpPr>
        <p:spPr>
          <a:xfrm rot="20963983">
            <a:off x="3143721" y="5744761"/>
            <a:ext cx="936104" cy="21602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833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Open door policy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Got some exciting news to share? Come and speak to us!</a:t>
            </a:r>
          </a:p>
          <a:p>
            <a:r>
              <a:rPr lang="en-GB" dirty="0" smtClean="0"/>
              <a:t>To discuss your child’s progress we have parents evening on 22</a:t>
            </a:r>
            <a:r>
              <a:rPr lang="en-GB" baseline="30000" dirty="0" smtClean="0"/>
              <a:t>nd</a:t>
            </a:r>
            <a:r>
              <a:rPr lang="en-GB" dirty="0" smtClean="0"/>
              <a:t> and 24</a:t>
            </a:r>
            <a:r>
              <a:rPr lang="en-GB" baseline="30000" dirty="0" smtClean="0"/>
              <a:t>th</a:t>
            </a:r>
            <a:r>
              <a:rPr lang="en-GB" dirty="0" smtClean="0"/>
              <a:t> October. </a:t>
            </a:r>
          </a:p>
          <a:p>
            <a:r>
              <a:rPr lang="en-GB" dirty="0" smtClean="0"/>
              <a:t>If you think you are eligible for free school meals, please speak to the office about applying.</a:t>
            </a:r>
            <a:endParaRPr lang="en-GB" dirty="0"/>
          </a:p>
          <a:p>
            <a:r>
              <a:rPr lang="en-GB" dirty="0" smtClean="0"/>
              <a:t>Our Designated Safeguarding Lead is Miss </a:t>
            </a:r>
            <a:r>
              <a:rPr lang="en-GB" dirty="0" err="1" smtClean="0"/>
              <a:t>Loosemore</a:t>
            </a:r>
            <a:r>
              <a:rPr lang="en-GB" dirty="0" smtClean="0"/>
              <a:t> and our Deputy DSL is Mrs Tones.</a:t>
            </a:r>
          </a:p>
          <a:p>
            <a:r>
              <a:rPr lang="en-GB" dirty="0" smtClean="0"/>
              <a:t>Our pastoral team includes ELSA and FEIPS.</a:t>
            </a:r>
          </a:p>
          <a:p>
            <a:r>
              <a:rPr lang="en-GB" dirty="0" smtClean="0"/>
              <a:t>Our </a:t>
            </a:r>
            <a:r>
              <a:rPr lang="en-GB" dirty="0" err="1" smtClean="0"/>
              <a:t>SENCo</a:t>
            </a:r>
            <a:r>
              <a:rPr lang="en-GB" dirty="0" smtClean="0"/>
              <a:t> is Mrs Tones.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0934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Coming up…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268760"/>
            <a:ext cx="8928992" cy="4709160"/>
          </a:xfrm>
        </p:spPr>
        <p:txBody>
          <a:bodyPr>
            <a:normAutofit fontScale="92500" lnSpcReduction="20000"/>
          </a:bodyPr>
          <a:lstStyle/>
          <a:p>
            <a:endParaRPr lang="en-GB" sz="3600" dirty="0" smtClean="0"/>
          </a:p>
          <a:p>
            <a:r>
              <a:rPr lang="en-GB" sz="3600" dirty="0"/>
              <a:t>Macmillan Coffee Morning – 27</a:t>
            </a:r>
            <a:r>
              <a:rPr lang="en-GB" sz="3600" baseline="30000" dirty="0"/>
              <a:t>th</a:t>
            </a:r>
            <a:r>
              <a:rPr lang="en-GB" sz="3600" dirty="0"/>
              <a:t> September </a:t>
            </a:r>
            <a:r>
              <a:rPr lang="en-GB" sz="3600" dirty="0" smtClean="0"/>
              <a:t> </a:t>
            </a:r>
            <a:endParaRPr lang="en-GB" sz="3600" dirty="0"/>
          </a:p>
          <a:p>
            <a:r>
              <a:rPr lang="en-GB" sz="3600" dirty="0" smtClean="0"/>
              <a:t>INSET 25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October.</a:t>
            </a:r>
          </a:p>
          <a:p>
            <a:r>
              <a:rPr lang="en-GB" sz="3600" dirty="0" smtClean="0"/>
              <a:t>Parent Outcome :  18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October 9.15am</a:t>
            </a:r>
            <a:endParaRPr lang="en-GB" sz="3600" dirty="0"/>
          </a:p>
          <a:p>
            <a:r>
              <a:rPr lang="en-GB" sz="3600" dirty="0" smtClean="0"/>
              <a:t>Kingswood information evening 30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September 3.45pm</a:t>
            </a:r>
            <a:endParaRPr lang="en-GB" sz="3600" dirty="0"/>
          </a:p>
          <a:p>
            <a:endParaRPr lang="en-GB" sz="3600" dirty="0"/>
          </a:p>
          <a:p>
            <a:r>
              <a:rPr lang="en-GB" sz="3600" dirty="0"/>
              <a:t>Thank you for coming- any questions?</a:t>
            </a:r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776285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Custom 1">
      <a:dk1>
        <a:srgbClr val="D1282E"/>
      </a:dk1>
      <a:lt1>
        <a:srgbClr val="FFFFFF"/>
      </a:lt1>
      <a:dk2>
        <a:srgbClr val="D1282E"/>
      </a:dk2>
      <a:lt2>
        <a:srgbClr val="C8C8B1"/>
      </a:lt2>
      <a:accent1>
        <a:srgbClr val="00B050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1230</TotalTime>
  <Words>640</Words>
  <Application>Microsoft Office PowerPoint</Application>
  <PresentationFormat>On-screen Show (4:3)</PresentationFormat>
  <Paragraphs>95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Apex</vt:lpstr>
      <vt:lpstr>Welcome to Asia</vt:lpstr>
      <vt:lpstr>Aim of the meeting</vt:lpstr>
      <vt:lpstr>Your Year Group team </vt:lpstr>
      <vt:lpstr>Home School Relationship</vt:lpstr>
      <vt:lpstr>PowerPoint Presentation</vt:lpstr>
      <vt:lpstr>What is Home Learning?</vt:lpstr>
      <vt:lpstr>Parent Outcome</vt:lpstr>
      <vt:lpstr>Our Creative Curriculum</vt:lpstr>
      <vt:lpstr>Systems and Routines</vt:lpstr>
      <vt:lpstr>So far…</vt:lpstr>
      <vt:lpstr>PowerPoint Presentation</vt:lpstr>
      <vt:lpstr>PowerPoint Presentation</vt:lpstr>
      <vt:lpstr>Open door policy </vt:lpstr>
      <vt:lpstr>Coming up…</vt:lpstr>
    </vt:vector>
  </TitlesOfParts>
  <Company>Merdon Junior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__</dc:title>
  <dc:creator>Jo Walker</dc:creator>
  <cp:lastModifiedBy>jenny Holyoak</cp:lastModifiedBy>
  <cp:revision>62</cp:revision>
  <cp:lastPrinted>2014-09-15T09:09:32Z</cp:lastPrinted>
  <dcterms:created xsi:type="dcterms:W3CDTF">2014-09-15T07:23:02Z</dcterms:created>
  <dcterms:modified xsi:type="dcterms:W3CDTF">2019-09-19T15:18:36Z</dcterms:modified>
</cp:coreProperties>
</file>