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5"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161"/>
  </p:normalViewPr>
  <p:slideViewPr>
    <p:cSldViewPr snapToGrid="0" snapToObjects="1">
      <p:cViewPr varScale="1">
        <p:scale>
          <a:sx n="73" d="100"/>
          <a:sy n="73" d="100"/>
        </p:scale>
        <p:origin x="59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5/10/2020</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106003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5/10/2020</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932731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5/10/2020</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49350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5/10/2020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150032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5/10/2020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03075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5/10/2020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73371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5/10/2020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0648755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5/10/2020</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4104526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5/10/2020</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08078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5/10/2020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569017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5/10/2020</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836462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800">
                <a:solidFill>
                  <a:schemeClr val="tx1">
                    <a:lumMod val="75000"/>
                    <a:lumOff val="25000"/>
                  </a:schemeClr>
                </a:solidFill>
              </a:defRPr>
            </a:lvl1pPr>
          </a:lstStyle>
          <a:p>
            <a:fld id="{ED291B17-9318-49DB-B28B-6E5994AE9581}" type="datetime1">
              <a:rPr lang="en-US" smtClean="0"/>
              <a:t>5/10/2020</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8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8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77327580"/>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44" r:id="rId6"/>
    <p:sldLayoutId id="2147483739" r:id="rId7"/>
    <p:sldLayoutId id="2147483740" r:id="rId8"/>
    <p:sldLayoutId id="2147483741" r:id="rId9"/>
    <p:sldLayoutId id="2147483743" r:id="rId10"/>
    <p:sldLayoutId id="2147483742" r:id="rId11"/>
  </p:sldLayoutIdLst>
  <p:hf sldNum="0" hdr="0" ftr="0" dt="0"/>
  <p:txStyles>
    <p:titleStyle>
      <a:lvl1pPr algn="l" defTabSz="457200" rtl="0" eaLnBrk="1" latinLnBrk="0" hangingPunct="1">
        <a:lnSpc>
          <a:spcPct val="90000"/>
        </a:lnSpc>
        <a:spcBef>
          <a:spcPct val="0"/>
        </a:spcBef>
        <a:buNone/>
        <a:defRPr sz="27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20000"/>
        </a:lnSpc>
        <a:spcBef>
          <a:spcPct val="20000"/>
        </a:spcBef>
        <a:spcAft>
          <a:spcPts val="600"/>
        </a:spcAft>
        <a:buClr>
          <a:schemeClr val="accent1"/>
        </a:buClr>
        <a:buSzPct val="92000"/>
        <a:buFont typeface="Wingdings 2" panose="05020102010507070707" pitchFamily="18" charset="2"/>
        <a:buChar char=""/>
        <a:defRPr sz="16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E019540-1104-4B12-9F83-45F58674186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C47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C7CD505-4261-4B4C-A387-8E66AA179ADB}"/>
              </a:ext>
            </a:extLst>
          </p:cNvPr>
          <p:cNvSpPr>
            <a:spLocks noGrp="1"/>
          </p:cNvSpPr>
          <p:nvPr>
            <p:ph type="ctrTitle"/>
          </p:nvPr>
        </p:nvSpPr>
        <p:spPr>
          <a:xfrm>
            <a:off x="783771" y="1066800"/>
            <a:ext cx="5727760" cy="4724400"/>
          </a:xfrm>
        </p:spPr>
        <p:txBody>
          <a:bodyPr anchor="ctr">
            <a:normAutofit/>
          </a:bodyPr>
          <a:lstStyle/>
          <a:p>
            <a:pPr algn="r"/>
            <a:r>
              <a:rPr lang="en-US" sz="6600" dirty="0">
                <a:solidFill>
                  <a:srgbClr val="FFFFFF">
                    <a:alpha val="90000"/>
                  </a:srgbClr>
                </a:solidFill>
                <a:latin typeface="Desdemona" pitchFamily="82" charset="77"/>
              </a:rPr>
              <a:t>Ancient Greek Olympics</a:t>
            </a:r>
          </a:p>
        </p:txBody>
      </p:sp>
      <p:sp>
        <p:nvSpPr>
          <p:cNvPr id="3" name="Subtitle 2">
            <a:extLst>
              <a:ext uri="{FF2B5EF4-FFF2-40B4-BE49-F238E27FC236}">
                <a16:creationId xmlns:a16="http://schemas.microsoft.com/office/drawing/2014/main" id="{5D75BA91-1EB2-D146-9BC8-731777AA615E}"/>
              </a:ext>
            </a:extLst>
          </p:cNvPr>
          <p:cNvSpPr>
            <a:spLocks noGrp="1"/>
          </p:cNvSpPr>
          <p:nvPr>
            <p:ph type="subTitle" idx="1"/>
          </p:nvPr>
        </p:nvSpPr>
        <p:spPr>
          <a:xfrm>
            <a:off x="7534655" y="1066800"/>
            <a:ext cx="3405015" cy="4724400"/>
          </a:xfrm>
          <a:ln w="57150">
            <a:noFill/>
          </a:ln>
        </p:spPr>
        <p:txBody>
          <a:bodyPr anchor="ctr">
            <a:normAutofit/>
          </a:bodyPr>
          <a:lstStyle/>
          <a:p>
            <a:r>
              <a:rPr lang="en-US" sz="2800" dirty="0">
                <a:solidFill>
                  <a:srgbClr val="FFFFFF"/>
                </a:solidFill>
                <a:latin typeface="Desdemona" pitchFamily="82" charset="77"/>
              </a:rPr>
              <a:t>Events, prizes and more!</a:t>
            </a:r>
          </a:p>
        </p:txBody>
      </p:sp>
      <p:sp>
        <p:nvSpPr>
          <p:cNvPr id="18" name="Rectangle 17">
            <a:extLst>
              <a:ext uri="{FF2B5EF4-FFF2-40B4-BE49-F238E27FC236}">
                <a16:creationId xmlns:a16="http://schemas.microsoft.com/office/drawing/2014/main" id="{3580CFD6-E44A-486A-9E73-D8D948F78A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5171433" y="3396996"/>
            <a:ext cx="3703320" cy="6400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76740008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grpId="0" nodeType="clickEffect">
                                  <p:stCondLst>
                                    <p:cond delay="0"/>
                                  </p:stCondLst>
                                  <p:iterate type="lt">
                                    <p:tmPct val="10000"/>
                                  </p:iterate>
                                  <p:childTnLst>
                                    <p:set>
                                      <p:cBhvr>
                                        <p:cTn id="15" dur="1" fill="hold">
                                          <p:stCondLst>
                                            <p:cond delay="0"/>
                                          </p:stCondLst>
                                        </p:cTn>
                                        <p:tgtEl>
                                          <p:spTgt spid="3">
                                            <p:txEl>
                                              <p:pRg st="0" end="0"/>
                                            </p:txEl>
                                          </p:spTgt>
                                        </p:tgtEl>
                                        <p:attrNameLst>
                                          <p:attrName>style.visibility</p:attrName>
                                        </p:attrNameLst>
                                      </p:cBhvr>
                                      <p:to>
                                        <p:strVal val="visible"/>
                                      </p:to>
                                    </p:set>
                                    <p:anim by="(-#ppt_w*2)" calcmode="lin" valueType="num">
                                      <p:cBhvr rctx="PPT">
                                        <p:cTn id="16" dur="500" autoRev="1" fill="hold">
                                          <p:stCondLst>
                                            <p:cond delay="0"/>
                                          </p:stCondLst>
                                        </p:cTn>
                                        <p:tgtEl>
                                          <p:spTgt spid="3">
                                            <p:txEl>
                                              <p:pRg st="0" end="0"/>
                                            </p:txEl>
                                          </p:spTgt>
                                        </p:tgtEl>
                                        <p:attrNameLst>
                                          <p:attrName>ppt_w</p:attrName>
                                        </p:attrNameLst>
                                      </p:cBhvr>
                                    </p:anim>
                                    <p:anim by="(#ppt_w*0.50)" calcmode="lin" valueType="num">
                                      <p:cBhvr>
                                        <p:cTn id="17" dur="500" decel="50000" autoRev="1" fill="hold">
                                          <p:stCondLst>
                                            <p:cond delay="0"/>
                                          </p:stCondLst>
                                        </p:cTn>
                                        <p:tgtEl>
                                          <p:spTgt spid="3">
                                            <p:txEl>
                                              <p:pRg st="0" end="0"/>
                                            </p:txEl>
                                          </p:spTgt>
                                        </p:tgtEl>
                                        <p:attrNameLst>
                                          <p:attrName>ppt_x</p:attrName>
                                        </p:attrNameLst>
                                      </p:cBhvr>
                                    </p:anim>
                                    <p:anim from="(-#ppt_h/2)" to="(#ppt_y)" calcmode="lin" valueType="num">
                                      <p:cBhvr>
                                        <p:cTn id="18" dur="1000" fill="hold">
                                          <p:stCondLst>
                                            <p:cond delay="0"/>
                                          </p:stCondLst>
                                        </p:cTn>
                                        <p:tgtEl>
                                          <p:spTgt spid="3">
                                            <p:txEl>
                                              <p:pRg st="0" end="0"/>
                                            </p:txEl>
                                          </p:spTgt>
                                        </p:tgtEl>
                                        <p:attrNameLst>
                                          <p:attrName>ppt_y</p:attrName>
                                        </p:attrNameLst>
                                      </p:cBhvr>
                                    </p:anim>
                                    <p:animRot by="21600000">
                                      <p:cBhvr>
                                        <p:cTn id="19"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B6B47BF-F3D0-4678-9B20-DA45E1BCAD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6F62D24-4600-E447-85E4-24A191ACDC39}"/>
              </a:ext>
            </a:extLst>
          </p:cNvPr>
          <p:cNvSpPr>
            <a:spLocks noGrp="1"/>
          </p:cNvSpPr>
          <p:nvPr>
            <p:ph type="title"/>
          </p:nvPr>
        </p:nvSpPr>
        <p:spPr>
          <a:xfrm>
            <a:off x="581192" y="1124999"/>
            <a:ext cx="4076149" cy="4608003"/>
          </a:xfrm>
        </p:spPr>
        <p:txBody>
          <a:bodyPr anchor="ctr">
            <a:normAutofit/>
          </a:bodyPr>
          <a:lstStyle/>
          <a:p>
            <a:r>
              <a:rPr lang="en-US" sz="4000" dirty="0">
                <a:solidFill>
                  <a:schemeClr val="accent1"/>
                </a:solidFill>
                <a:latin typeface="Desdemona" pitchFamily="82" charset="77"/>
              </a:rPr>
              <a:t>Before the games !</a:t>
            </a:r>
          </a:p>
        </p:txBody>
      </p:sp>
      <p:sp>
        <p:nvSpPr>
          <p:cNvPr id="10" name="Rectangle 9">
            <a:extLst>
              <a:ext uri="{FF2B5EF4-FFF2-40B4-BE49-F238E27FC236}">
                <a16:creationId xmlns:a16="http://schemas.microsoft.com/office/drawing/2014/main" id="{19334917-3673-4EF2-BA7C-CC83AEEEAE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673" y="457200"/>
            <a:ext cx="420624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1">
            <a:extLst>
              <a:ext uri="{FF2B5EF4-FFF2-40B4-BE49-F238E27FC236}">
                <a16:creationId xmlns:a16="http://schemas.microsoft.com/office/drawing/2014/main" id="{E1589AE1-C0FC-4B66-9C0D-9EB92F40F44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7585" y="457200"/>
            <a:ext cx="65836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9CB7C21-FE52-C94F-B3B5-C3647B3986DF}"/>
              </a:ext>
            </a:extLst>
          </p:cNvPr>
          <p:cNvSpPr>
            <a:spLocks noGrp="1"/>
          </p:cNvSpPr>
          <p:nvPr>
            <p:ph idx="1"/>
          </p:nvPr>
        </p:nvSpPr>
        <p:spPr>
          <a:xfrm>
            <a:off x="5117586" y="1124998"/>
            <a:ext cx="6143248" cy="4608003"/>
          </a:xfrm>
        </p:spPr>
        <p:txBody>
          <a:bodyPr>
            <a:normAutofit/>
          </a:bodyPr>
          <a:lstStyle/>
          <a:p>
            <a:pPr marL="0" indent="0">
              <a:buNone/>
            </a:pPr>
            <a:r>
              <a:rPr lang="en-US" sz="2000" i="1" dirty="0">
                <a:latin typeface="Athelas" panose="02000503000000020003" pitchFamily="2" charset="77"/>
              </a:rPr>
              <a:t>To travel, all the wars were called off so the contestants could travel safely. Only Men, boys and unmarried women could enter as spectators (married women caught sneaking in were dangled off a cliff as a punishment) . Before the games began, the day before, the Athletes would seek support from the Gods. One hundred Ox would be burnt leaving a pile of ashes 16 m high  in honor of Zeus, King Of Gods.</a:t>
            </a:r>
          </a:p>
          <a:p>
            <a:pPr marL="0" indent="0">
              <a:buNone/>
            </a:pPr>
            <a:endParaRPr lang="en-US" sz="2000" dirty="0">
              <a:latin typeface="Desdemona" pitchFamily="82" charset="77"/>
            </a:endParaRPr>
          </a:p>
        </p:txBody>
      </p:sp>
    </p:spTree>
    <p:extLst>
      <p:ext uri="{BB962C8B-B14F-4D97-AF65-F5344CB8AC3E}">
        <p14:creationId xmlns:p14="http://schemas.microsoft.com/office/powerpoint/2010/main" val="316676429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additive="base">
                                        <p:cTn id="25"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26"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B6B47BF-F3D0-4678-9B20-DA45E1BCAD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6F62D24-4600-E447-85E4-24A191ACDC39}"/>
              </a:ext>
            </a:extLst>
          </p:cNvPr>
          <p:cNvSpPr>
            <a:spLocks noGrp="1"/>
          </p:cNvSpPr>
          <p:nvPr>
            <p:ph type="title"/>
          </p:nvPr>
        </p:nvSpPr>
        <p:spPr>
          <a:xfrm>
            <a:off x="581192" y="1124999"/>
            <a:ext cx="4076149" cy="4608003"/>
          </a:xfrm>
        </p:spPr>
        <p:txBody>
          <a:bodyPr anchor="ctr">
            <a:normAutofit/>
          </a:bodyPr>
          <a:lstStyle/>
          <a:p>
            <a:r>
              <a:rPr lang="en-US" sz="4000" dirty="0">
                <a:solidFill>
                  <a:schemeClr val="accent1"/>
                </a:solidFill>
                <a:latin typeface="Desdemona" pitchFamily="82" charset="77"/>
              </a:rPr>
              <a:t>Where, what &amp; when.</a:t>
            </a:r>
          </a:p>
        </p:txBody>
      </p:sp>
      <p:sp>
        <p:nvSpPr>
          <p:cNvPr id="10" name="Rectangle 9">
            <a:extLst>
              <a:ext uri="{FF2B5EF4-FFF2-40B4-BE49-F238E27FC236}">
                <a16:creationId xmlns:a16="http://schemas.microsoft.com/office/drawing/2014/main" id="{19334917-3673-4EF2-BA7C-CC83AEEEAE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673" y="457200"/>
            <a:ext cx="420624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1">
            <a:extLst>
              <a:ext uri="{FF2B5EF4-FFF2-40B4-BE49-F238E27FC236}">
                <a16:creationId xmlns:a16="http://schemas.microsoft.com/office/drawing/2014/main" id="{E1589AE1-C0FC-4B66-9C0D-9EB92F40F44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7585" y="457200"/>
            <a:ext cx="65836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9CB7C21-FE52-C94F-B3B5-C3647B3986DF}"/>
              </a:ext>
            </a:extLst>
          </p:cNvPr>
          <p:cNvSpPr>
            <a:spLocks noGrp="1"/>
          </p:cNvSpPr>
          <p:nvPr>
            <p:ph idx="1"/>
          </p:nvPr>
        </p:nvSpPr>
        <p:spPr>
          <a:xfrm>
            <a:off x="5117586" y="1124998"/>
            <a:ext cx="6143248" cy="4608003"/>
          </a:xfrm>
        </p:spPr>
        <p:txBody>
          <a:bodyPr>
            <a:normAutofit/>
          </a:bodyPr>
          <a:lstStyle/>
          <a:p>
            <a:pPr marL="0" indent="0">
              <a:buNone/>
            </a:pPr>
            <a:r>
              <a:rPr lang="en-US" sz="2000" i="1" dirty="0">
                <a:latin typeface="Athelas" panose="02000503000000020003" pitchFamily="2" charset="77"/>
              </a:rPr>
              <a:t>The ancient Olympic games were heled every 4 years in Olympia near the temple of Zeus. They first started in ancient Greece in 776 bc (That’s 2,700 years ago). The games were played over 5 days with the local priests as judges. The games were a range of sports that included javelin, discus and long jump. As they didn’t have sportswear, men competed naked covered in oil!</a:t>
            </a:r>
          </a:p>
        </p:txBody>
      </p:sp>
    </p:spTree>
    <p:extLst>
      <p:ext uri="{BB962C8B-B14F-4D97-AF65-F5344CB8AC3E}">
        <p14:creationId xmlns:p14="http://schemas.microsoft.com/office/powerpoint/2010/main" val="47801684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fmla="#ppt_w*sin(2.5*pi*$)">
                                          <p:val>
                                            <p:fltVal val="0"/>
                                          </p:val>
                                        </p:tav>
                                        <p:tav tm="100000">
                                          <p:val>
                                            <p:fltVal val="1"/>
                                          </p:val>
                                        </p:tav>
                                      </p:tavLst>
                                    </p:anim>
                                    <p:anim calcmode="lin" valueType="num">
                                      <p:cBhvr>
                                        <p:cTn id="8" dur="5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5"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14"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15"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6"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7"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8"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9"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20" dur="1000" decel="50000">
                                          <p:stCondLst>
                                            <p:cond delay="0"/>
                                          </p:stCondLst>
                                        </p:cTn>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B6B47BF-F3D0-4678-9B20-DA45E1BCAD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6F62D24-4600-E447-85E4-24A191ACDC39}"/>
              </a:ext>
            </a:extLst>
          </p:cNvPr>
          <p:cNvSpPr>
            <a:spLocks noGrp="1"/>
          </p:cNvSpPr>
          <p:nvPr>
            <p:ph type="title"/>
          </p:nvPr>
        </p:nvSpPr>
        <p:spPr>
          <a:xfrm>
            <a:off x="581192" y="1124999"/>
            <a:ext cx="4076149" cy="4608003"/>
          </a:xfrm>
        </p:spPr>
        <p:txBody>
          <a:bodyPr anchor="ctr">
            <a:normAutofit/>
          </a:bodyPr>
          <a:lstStyle/>
          <a:p>
            <a:r>
              <a:rPr lang="en-US" sz="4000" dirty="0">
                <a:solidFill>
                  <a:schemeClr val="accent1"/>
                </a:solidFill>
                <a:latin typeface="Desdemona" pitchFamily="82" charset="77"/>
              </a:rPr>
              <a:t>Javelin</a:t>
            </a:r>
          </a:p>
        </p:txBody>
      </p:sp>
      <p:sp>
        <p:nvSpPr>
          <p:cNvPr id="10" name="Rectangle 9">
            <a:extLst>
              <a:ext uri="{FF2B5EF4-FFF2-40B4-BE49-F238E27FC236}">
                <a16:creationId xmlns:a16="http://schemas.microsoft.com/office/drawing/2014/main" id="{19334917-3673-4EF2-BA7C-CC83AEEEAE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673" y="457200"/>
            <a:ext cx="420624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1">
            <a:extLst>
              <a:ext uri="{FF2B5EF4-FFF2-40B4-BE49-F238E27FC236}">
                <a16:creationId xmlns:a16="http://schemas.microsoft.com/office/drawing/2014/main" id="{E1589AE1-C0FC-4B66-9C0D-9EB92F40F44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7585" y="457200"/>
            <a:ext cx="65836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9CB7C21-FE52-C94F-B3B5-C3647B3986DF}"/>
              </a:ext>
            </a:extLst>
          </p:cNvPr>
          <p:cNvSpPr>
            <a:spLocks noGrp="1"/>
          </p:cNvSpPr>
          <p:nvPr>
            <p:ph idx="1"/>
          </p:nvPr>
        </p:nvSpPr>
        <p:spPr>
          <a:xfrm>
            <a:off x="5117586" y="1124998"/>
            <a:ext cx="6143248" cy="4608003"/>
          </a:xfrm>
        </p:spPr>
        <p:txBody>
          <a:bodyPr>
            <a:normAutofit/>
          </a:bodyPr>
          <a:lstStyle/>
          <a:p>
            <a:pPr marL="0" indent="0">
              <a:buNone/>
            </a:pPr>
            <a:r>
              <a:rPr lang="en-US" sz="2000" i="1" dirty="0">
                <a:latin typeface="Athelas" panose="02000503000000020003" pitchFamily="2" charset="77"/>
              </a:rPr>
              <a:t>The javelin is a dangerous sport as it is like the deadly spear. </a:t>
            </a:r>
          </a:p>
          <a:p>
            <a:pPr marL="0" indent="0">
              <a:buNone/>
            </a:pPr>
            <a:r>
              <a:rPr lang="en-US" sz="2000" i="1" dirty="0">
                <a:latin typeface="Athelas" panose="02000503000000020003" pitchFamily="2" charset="77"/>
              </a:rPr>
              <a:t>The javelin was a long piece of wood with a sharp point at the end. The furthest to be thrown won the event. Some players wrapped a leather band around the end which then uncoiled as it was thrown, this helped the javelin to glide further.</a:t>
            </a:r>
          </a:p>
        </p:txBody>
      </p:sp>
    </p:spTree>
    <p:extLst>
      <p:ext uri="{BB962C8B-B14F-4D97-AF65-F5344CB8AC3E}">
        <p14:creationId xmlns:p14="http://schemas.microsoft.com/office/powerpoint/2010/main" val="11116065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B6B47BF-F3D0-4678-9B20-DA45E1BCAD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6F62D24-4600-E447-85E4-24A191ACDC39}"/>
              </a:ext>
            </a:extLst>
          </p:cNvPr>
          <p:cNvSpPr>
            <a:spLocks noGrp="1"/>
          </p:cNvSpPr>
          <p:nvPr>
            <p:ph type="title"/>
          </p:nvPr>
        </p:nvSpPr>
        <p:spPr>
          <a:xfrm>
            <a:off x="581192" y="1124999"/>
            <a:ext cx="4076149" cy="4608003"/>
          </a:xfrm>
        </p:spPr>
        <p:txBody>
          <a:bodyPr anchor="ctr">
            <a:normAutofit/>
          </a:bodyPr>
          <a:lstStyle/>
          <a:p>
            <a:r>
              <a:rPr lang="en-US" sz="4000" dirty="0">
                <a:solidFill>
                  <a:schemeClr val="accent1"/>
                </a:solidFill>
                <a:latin typeface="Desdemona" pitchFamily="82" charset="77"/>
              </a:rPr>
              <a:t>Discus</a:t>
            </a:r>
          </a:p>
        </p:txBody>
      </p:sp>
      <p:sp>
        <p:nvSpPr>
          <p:cNvPr id="10" name="Rectangle 9">
            <a:extLst>
              <a:ext uri="{FF2B5EF4-FFF2-40B4-BE49-F238E27FC236}">
                <a16:creationId xmlns:a16="http://schemas.microsoft.com/office/drawing/2014/main" id="{19334917-3673-4EF2-BA7C-CC83AEEEAE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673" y="457200"/>
            <a:ext cx="420624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1">
            <a:extLst>
              <a:ext uri="{FF2B5EF4-FFF2-40B4-BE49-F238E27FC236}">
                <a16:creationId xmlns:a16="http://schemas.microsoft.com/office/drawing/2014/main" id="{E1589AE1-C0FC-4B66-9C0D-9EB92F40F44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7585" y="457200"/>
            <a:ext cx="65836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9CB7C21-FE52-C94F-B3B5-C3647B3986DF}"/>
              </a:ext>
            </a:extLst>
          </p:cNvPr>
          <p:cNvSpPr>
            <a:spLocks noGrp="1"/>
          </p:cNvSpPr>
          <p:nvPr>
            <p:ph idx="1"/>
          </p:nvPr>
        </p:nvSpPr>
        <p:spPr>
          <a:xfrm>
            <a:off x="5117586" y="1124998"/>
            <a:ext cx="6143248" cy="4608003"/>
          </a:xfrm>
        </p:spPr>
        <p:txBody>
          <a:bodyPr>
            <a:normAutofit/>
          </a:bodyPr>
          <a:lstStyle/>
          <a:p>
            <a:pPr marL="0" indent="0">
              <a:buNone/>
            </a:pPr>
            <a:r>
              <a:rPr lang="en-US" sz="2000" i="1" dirty="0">
                <a:latin typeface="Athelas" panose="02000503000000020003" pitchFamily="2" charset="77"/>
              </a:rPr>
              <a:t>The discus was a stone plate that was held in a firm grip as competitors swung back and released. The furthest to be thrown won the event. In time the discus changed from stone to either iron, lead or bronze.</a:t>
            </a:r>
          </a:p>
          <a:p>
            <a:pPr marL="0" indent="0">
              <a:buNone/>
            </a:pPr>
            <a:r>
              <a:rPr lang="en-US" sz="2000" i="1" dirty="0">
                <a:latin typeface="Athelas" panose="02000503000000020003" pitchFamily="2" charset="77"/>
              </a:rPr>
              <a:t>In the myth of Perseus and Medusa, Perseus kills his Grandfather with the discus while competing at Olympia. Apollo is said to have also killed a loved one with a discus.</a:t>
            </a:r>
          </a:p>
          <a:p>
            <a:pPr marL="0" indent="0">
              <a:buNone/>
            </a:pPr>
            <a:endParaRPr lang="en-US" sz="2000" i="1" dirty="0">
              <a:latin typeface="Athelas" panose="02000503000000020003" pitchFamily="2" charset="77"/>
            </a:endParaRPr>
          </a:p>
        </p:txBody>
      </p:sp>
    </p:spTree>
    <p:extLst>
      <p:ext uri="{BB962C8B-B14F-4D97-AF65-F5344CB8AC3E}">
        <p14:creationId xmlns:p14="http://schemas.microsoft.com/office/powerpoint/2010/main" val="382765466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heel(1)">
                                      <p:cBhvr>
                                        <p:cTn id="13" dur="2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wheel(1)">
                                      <p:cBhvr>
                                        <p:cTn id="18"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B6B47BF-F3D0-4678-9B20-DA45E1BCAD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6F62D24-4600-E447-85E4-24A191ACDC39}"/>
              </a:ext>
            </a:extLst>
          </p:cNvPr>
          <p:cNvSpPr>
            <a:spLocks noGrp="1"/>
          </p:cNvSpPr>
          <p:nvPr>
            <p:ph type="title"/>
          </p:nvPr>
        </p:nvSpPr>
        <p:spPr>
          <a:xfrm>
            <a:off x="581192" y="1124999"/>
            <a:ext cx="4076149" cy="4608003"/>
          </a:xfrm>
        </p:spPr>
        <p:txBody>
          <a:bodyPr anchor="ctr">
            <a:normAutofit/>
          </a:bodyPr>
          <a:lstStyle/>
          <a:p>
            <a:r>
              <a:rPr lang="en-US" sz="4000" dirty="0">
                <a:solidFill>
                  <a:schemeClr val="accent1"/>
                </a:solidFill>
                <a:latin typeface="Desdemona" pitchFamily="82" charset="77"/>
              </a:rPr>
              <a:t>Long jump</a:t>
            </a:r>
          </a:p>
        </p:txBody>
      </p:sp>
      <p:sp>
        <p:nvSpPr>
          <p:cNvPr id="10" name="Rectangle 9">
            <a:extLst>
              <a:ext uri="{FF2B5EF4-FFF2-40B4-BE49-F238E27FC236}">
                <a16:creationId xmlns:a16="http://schemas.microsoft.com/office/drawing/2014/main" id="{19334917-3673-4EF2-BA7C-CC83AEEEAE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673" y="457200"/>
            <a:ext cx="420624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1">
            <a:extLst>
              <a:ext uri="{FF2B5EF4-FFF2-40B4-BE49-F238E27FC236}">
                <a16:creationId xmlns:a16="http://schemas.microsoft.com/office/drawing/2014/main" id="{E1589AE1-C0FC-4B66-9C0D-9EB92F40F44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7585" y="457200"/>
            <a:ext cx="65836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9CB7C21-FE52-C94F-B3B5-C3647B3986DF}"/>
              </a:ext>
            </a:extLst>
          </p:cNvPr>
          <p:cNvSpPr>
            <a:spLocks noGrp="1"/>
          </p:cNvSpPr>
          <p:nvPr>
            <p:ph idx="1"/>
          </p:nvPr>
        </p:nvSpPr>
        <p:spPr>
          <a:xfrm>
            <a:off x="5117586" y="1124998"/>
            <a:ext cx="6143248" cy="4608003"/>
          </a:xfrm>
        </p:spPr>
        <p:txBody>
          <a:bodyPr>
            <a:normAutofit/>
          </a:bodyPr>
          <a:lstStyle/>
          <a:p>
            <a:pPr marL="0" indent="0">
              <a:buNone/>
            </a:pPr>
            <a:r>
              <a:rPr lang="en-US" sz="2000" i="1" dirty="0">
                <a:latin typeface="Athelas" panose="02000503000000020003" pitchFamily="2" charset="77"/>
              </a:rPr>
              <a:t>The long jump is very different to today’s event. Instead of having a run up athletes would hold heavy stones and, in time to flute music, would launch themselves off the ground, the stones weight propelling them forward. The longest jumper would be named champion.</a:t>
            </a:r>
          </a:p>
        </p:txBody>
      </p:sp>
    </p:spTree>
    <p:extLst>
      <p:ext uri="{BB962C8B-B14F-4D97-AF65-F5344CB8AC3E}">
        <p14:creationId xmlns:p14="http://schemas.microsoft.com/office/powerpoint/2010/main" val="294915921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p:cTn id="2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B6B47BF-F3D0-4678-9B20-DA45E1BCAD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6F62D24-4600-E447-85E4-24A191ACDC39}"/>
              </a:ext>
            </a:extLst>
          </p:cNvPr>
          <p:cNvSpPr>
            <a:spLocks noGrp="1"/>
          </p:cNvSpPr>
          <p:nvPr>
            <p:ph type="title"/>
          </p:nvPr>
        </p:nvSpPr>
        <p:spPr>
          <a:xfrm>
            <a:off x="581192" y="1124999"/>
            <a:ext cx="4076149" cy="4608003"/>
          </a:xfrm>
        </p:spPr>
        <p:txBody>
          <a:bodyPr anchor="ctr">
            <a:normAutofit/>
          </a:bodyPr>
          <a:lstStyle/>
          <a:p>
            <a:r>
              <a:rPr lang="en-US" sz="4000" dirty="0">
                <a:solidFill>
                  <a:schemeClr val="accent1"/>
                </a:solidFill>
                <a:latin typeface="Desdemona" pitchFamily="82" charset="77"/>
              </a:rPr>
              <a:t>Victorious competitors</a:t>
            </a:r>
          </a:p>
        </p:txBody>
      </p:sp>
      <p:sp>
        <p:nvSpPr>
          <p:cNvPr id="10" name="Rectangle 9">
            <a:extLst>
              <a:ext uri="{FF2B5EF4-FFF2-40B4-BE49-F238E27FC236}">
                <a16:creationId xmlns:a16="http://schemas.microsoft.com/office/drawing/2014/main" id="{19334917-3673-4EF2-BA7C-CC83AEEEAE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673" y="457200"/>
            <a:ext cx="420624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1">
            <a:extLst>
              <a:ext uri="{FF2B5EF4-FFF2-40B4-BE49-F238E27FC236}">
                <a16:creationId xmlns:a16="http://schemas.microsoft.com/office/drawing/2014/main" id="{E1589AE1-C0FC-4B66-9C0D-9EB92F40F44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7585" y="457200"/>
            <a:ext cx="65836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9CB7C21-FE52-C94F-B3B5-C3647B3986DF}"/>
              </a:ext>
            </a:extLst>
          </p:cNvPr>
          <p:cNvSpPr>
            <a:spLocks noGrp="1"/>
          </p:cNvSpPr>
          <p:nvPr>
            <p:ph idx="1"/>
          </p:nvPr>
        </p:nvSpPr>
        <p:spPr>
          <a:xfrm>
            <a:off x="5117586" y="1124998"/>
            <a:ext cx="6143248" cy="4608003"/>
          </a:xfrm>
        </p:spPr>
        <p:txBody>
          <a:bodyPr>
            <a:normAutofit/>
          </a:bodyPr>
          <a:lstStyle/>
          <a:p>
            <a:pPr marL="0" indent="0">
              <a:buNone/>
            </a:pPr>
            <a:r>
              <a:rPr lang="en-US" sz="2000" i="1" dirty="0">
                <a:latin typeface="Athelas" panose="02000503000000020003" pitchFamily="2" charset="77"/>
              </a:rPr>
              <a:t>The victorious athletes were awarded with a wild olive crown and a hero's welcome home. As a sign that they had won, the winning players would wrap woolen bands around their foreheads and sometimes around their ankles or wrists. </a:t>
            </a:r>
          </a:p>
        </p:txBody>
      </p:sp>
    </p:spTree>
    <p:extLst>
      <p:ext uri="{BB962C8B-B14F-4D97-AF65-F5344CB8AC3E}">
        <p14:creationId xmlns:p14="http://schemas.microsoft.com/office/powerpoint/2010/main" val="130896003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B6B47BF-F3D0-4678-9B20-DA45E1BCAD6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6F62D24-4600-E447-85E4-24A191ACDC39}"/>
              </a:ext>
            </a:extLst>
          </p:cNvPr>
          <p:cNvSpPr>
            <a:spLocks noGrp="1"/>
          </p:cNvSpPr>
          <p:nvPr>
            <p:ph type="title"/>
          </p:nvPr>
        </p:nvSpPr>
        <p:spPr>
          <a:xfrm>
            <a:off x="581192" y="1124999"/>
            <a:ext cx="4076149" cy="4608003"/>
          </a:xfrm>
        </p:spPr>
        <p:txBody>
          <a:bodyPr anchor="ctr">
            <a:normAutofit/>
          </a:bodyPr>
          <a:lstStyle/>
          <a:p>
            <a:r>
              <a:rPr lang="en-US" sz="4000" dirty="0">
                <a:solidFill>
                  <a:schemeClr val="accent1"/>
                </a:solidFill>
                <a:latin typeface="Desdemona" pitchFamily="82" charset="77"/>
              </a:rPr>
              <a:t>Olympics today</a:t>
            </a:r>
          </a:p>
        </p:txBody>
      </p:sp>
      <p:sp>
        <p:nvSpPr>
          <p:cNvPr id="10" name="Rectangle 9">
            <a:extLst>
              <a:ext uri="{FF2B5EF4-FFF2-40B4-BE49-F238E27FC236}">
                <a16:creationId xmlns:a16="http://schemas.microsoft.com/office/drawing/2014/main" id="{19334917-3673-4EF2-BA7C-CC83AEEEAE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673" y="457200"/>
            <a:ext cx="420624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1">
            <a:extLst>
              <a:ext uri="{FF2B5EF4-FFF2-40B4-BE49-F238E27FC236}">
                <a16:creationId xmlns:a16="http://schemas.microsoft.com/office/drawing/2014/main" id="{E1589AE1-C0FC-4B66-9C0D-9EB92F40F44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7585" y="457200"/>
            <a:ext cx="65836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9CB7C21-FE52-C94F-B3B5-C3647B3986DF}"/>
              </a:ext>
            </a:extLst>
          </p:cNvPr>
          <p:cNvSpPr>
            <a:spLocks noGrp="1"/>
          </p:cNvSpPr>
          <p:nvPr>
            <p:ph idx="1"/>
          </p:nvPr>
        </p:nvSpPr>
        <p:spPr>
          <a:xfrm>
            <a:off x="5117586" y="1124998"/>
            <a:ext cx="6143248" cy="4608003"/>
          </a:xfrm>
        </p:spPr>
        <p:txBody>
          <a:bodyPr>
            <a:normAutofit/>
          </a:bodyPr>
          <a:lstStyle/>
          <a:p>
            <a:pPr marL="0" indent="0">
              <a:buNone/>
            </a:pPr>
            <a:r>
              <a:rPr lang="en-US" sz="2000" i="1" dirty="0">
                <a:latin typeface="Athelas" panose="02000503000000020003" pitchFamily="2" charset="77"/>
              </a:rPr>
              <a:t>The Olympics today are very different as women can compete, married women can spectate, and the athletes wear clothes, but some off the Greek sports are still around. Next year the event will be held in Tokyo and skateboarding is included. </a:t>
            </a:r>
          </a:p>
        </p:txBody>
      </p:sp>
    </p:spTree>
    <p:extLst>
      <p:ext uri="{BB962C8B-B14F-4D97-AF65-F5344CB8AC3E}">
        <p14:creationId xmlns:p14="http://schemas.microsoft.com/office/powerpoint/2010/main" val="119899494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800" decel="100000"/>
                                        <p:tgtEl>
                                          <p:spTgt spid="3">
                                            <p:txEl>
                                              <p:pRg st="0" end="0"/>
                                            </p:txEl>
                                          </p:spTgt>
                                        </p:tgtEl>
                                      </p:cBhvr>
                                    </p:animEffect>
                                    <p:anim calcmode="lin" valueType="num">
                                      <p:cBhvr>
                                        <p:cTn id="18" dur="800" decel="100000" fill="hold"/>
                                        <p:tgtEl>
                                          <p:spTgt spid="3">
                                            <p:txEl>
                                              <p:pRg st="0" end="0"/>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3">
                                            <p:txEl>
                                              <p:pRg st="0" end="0"/>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3">
                                            <p:txEl>
                                              <p:pRg st="0" end="0"/>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3">
                                            <p:txEl>
                                              <p:pRg st="0" end="0"/>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3">
                                            <p:txEl>
                                              <p:pRg st="0" end="0"/>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theme1.xml><?xml version="1.0" encoding="utf-8"?>
<a:theme xmlns:a="http://schemas.openxmlformats.org/drawingml/2006/main" name="DividendVTI">
  <a:themeElements>
    <a:clrScheme name="AnalogousFromRegularSeedLeftStep">
      <a:dk1>
        <a:srgbClr val="000000"/>
      </a:dk1>
      <a:lt1>
        <a:srgbClr val="FFFFFF"/>
      </a:lt1>
      <a:dk2>
        <a:srgbClr val="243D41"/>
      </a:dk2>
      <a:lt2>
        <a:srgbClr val="E9E7E4"/>
      </a:lt2>
      <a:accent1>
        <a:srgbClr val="2971E7"/>
      </a:accent1>
      <a:accent2>
        <a:srgbClr val="17AED5"/>
      </a:accent2>
      <a:accent3>
        <a:srgbClr val="20B596"/>
      </a:accent3>
      <a:accent4>
        <a:srgbClr val="14BC52"/>
      </a:accent4>
      <a:accent5>
        <a:srgbClr val="28BB21"/>
      </a:accent5>
      <a:accent6>
        <a:srgbClr val="5FB714"/>
      </a:accent6>
      <a:hlink>
        <a:srgbClr val="A57B37"/>
      </a:hlink>
      <a:folHlink>
        <a:srgbClr val="848484"/>
      </a:folHlink>
    </a:clrScheme>
    <a:fontScheme name="Dividend">
      <a:majorFont>
        <a:latin typeface="Arial Nova Ligh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ova Ligh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docProps/app.xml><?xml version="1.0" encoding="utf-8"?>
<Properties xmlns="http://schemas.openxmlformats.org/officeDocument/2006/extended-properties" xmlns:vt="http://schemas.openxmlformats.org/officeDocument/2006/docPropsVTypes">
  <TotalTime>1413</TotalTime>
  <Words>467</Words>
  <Application>Microsoft Office PowerPoint</Application>
  <PresentationFormat>Widescreen</PresentationFormat>
  <Paragraphs>18</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 Nova Light</vt:lpstr>
      <vt:lpstr>Athelas</vt:lpstr>
      <vt:lpstr>Desdemona</vt:lpstr>
      <vt:lpstr>Wingdings 2</vt:lpstr>
      <vt:lpstr>DividendVTI</vt:lpstr>
      <vt:lpstr>Ancient Greek Olympics</vt:lpstr>
      <vt:lpstr>Before the games !</vt:lpstr>
      <vt:lpstr>Where, what &amp; when.</vt:lpstr>
      <vt:lpstr>Javelin</vt:lpstr>
      <vt:lpstr>Discus</vt:lpstr>
      <vt:lpstr>Long jump</vt:lpstr>
      <vt:lpstr>Victorious competitors</vt:lpstr>
      <vt:lpstr>Olympics today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Ancient Greek Olympics</dc:title>
  <dc:creator>Mike Noyce</dc:creator>
  <cp:lastModifiedBy>Merdon Junior School</cp:lastModifiedBy>
  <cp:revision>15</cp:revision>
  <dcterms:created xsi:type="dcterms:W3CDTF">2020-05-06T10:38:56Z</dcterms:created>
  <dcterms:modified xsi:type="dcterms:W3CDTF">2020-05-10T11:02:02Z</dcterms:modified>
</cp:coreProperties>
</file>