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6" r:id="rId3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5588"/>
  </p:normalViewPr>
  <p:slideViewPr>
    <p:cSldViewPr snapToGrid="0" snapToObjects="1">
      <p:cViewPr varScale="1">
        <p:scale>
          <a:sx n="86" d="100"/>
          <a:sy n="86" d="100"/>
        </p:scale>
        <p:origin x="135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tmp"/><Relationship Id="rId5" Type="http://schemas.openxmlformats.org/officeDocument/2006/relationships/image" Target="../media/image14.tmp"/><Relationship Id="rId4" Type="http://schemas.openxmlformats.org/officeDocument/2006/relationships/image" Target="../media/image13.png"/><Relationship Id="rId9" Type="http://schemas.openxmlformats.org/officeDocument/2006/relationships/hyperlink" Target="https://purewell.co.uk/neff-v68aux4c0-16212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885F63B-22FE-9C4F-B60D-553F5929394F}"/>
              </a:ext>
            </a:extLst>
          </p:cNvPr>
          <p:cNvSpPr/>
          <p:nvPr/>
        </p:nvSpPr>
        <p:spPr>
          <a:xfrm>
            <a:off x="1321498" y="299095"/>
            <a:ext cx="3541612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38000">
                      <a:schemeClr val="accent1">
                        <a:lumMod val="5000"/>
                        <a:lumOff val="95000"/>
                      </a:schemeClr>
                    </a:gs>
                    <a:gs pos="65000">
                      <a:schemeClr val="accent2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Spring Term 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38000">
                    <a:schemeClr val="accent1">
                      <a:lumMod val="5000"/>
                      <a:lumOff val="95000"/>
                    </a:schemeClr>
                  </a:gs>
                  <a:gs pos="65000">
                    <a:schemeClr val="accent2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06AFF5-E9E8-CE4E-A6D1-19C2855DB269}"/>
              </a:ext>
            </a:extLst>
          </p:cNvPr>
          <p:cNvSpPr/>
          <p:nvPr/>
        </p:nvSpPr>
        <p:spPr>
          <a:xfrm>
            <a:off x="4932421" y="570508"/>
            <a:ext cx="5239769" cy="46166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 b="1" dirty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CURRICULUM OVERVIEW</a:t>
            </a:r>
            <a:r>
              <a:rPr lang="en-GB" sz="2400" b="1" cap="none" spc="0" dirty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</a:t>
            </a:r>
            <a:r>
              <a:rPr lang="en-GB" sz="2400" b="1" dirty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</a:t>
            </a:r>
            <a:r>
              <a:rPr lang="en-GB" sz="2400" b="1" cap="none" spc="0" dirty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3</a:t>
            </a:r>
          </a:p>
        </p:txBody>
      </p:sp>
      <p:graphicFrame>
        <p:nvGraphicFramePr>
          <p:cNvPr id="17" name="Table 10">
            <a:extLst>
              <a:ext uri="{FF2B5EF4-FFF2-40B4-BE49-F238E27FC236}">
                <a16:creationId xmlns:a16="http://schemas.microsoft.com/office/drawing/2014/main" id="{B282761F-969F-D243-A8F6-6981A09685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476495"/>
              </p:ext>
            </p:extLst>
          </p:nvPr>
        </p:nvGraphicFramePr>
        <p:xfrm>
          <a:off x="695257" y="4551936"/>
          <a:ext cx="2922092" cy="1820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2092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66201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COMPUTING 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793791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Knowledge: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-understand what a branching database is and how they are used in the world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-create physical and on-screen branching database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-how to use a range of techniques to create a stop-frame animation, and add other types of media to an animation, such as music and text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  <p:sp>
        <p:nvSpPr>
          <p:cNvPr id="45" name="Rectangle 44">
            <a:extLst>
              <a:ext uri="{FF2B5EF4-FFF2-40B4-BE49-F238E27FC236}">
                <a16:creationId xmlns:a16="http://schemas.microsoft.com/office/drawing/2014/main" id="{229E4DC9-4D7A-4045-B8E0-194DBF237103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8627C80-3104-B24C-9CCE-10952F1B7878}"/>
              </a:ext>
            </a:extLst>
          </p:cNvPr>
          <p:cNvSpPr txBox="1"/>
          <p:nvPr/>
        </p:nvSpPr>
        <p:spPr>
          <a:xfrm>
            <a:off x="5474104" y="9316381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© Vocabulary Ninja Ltd 2021</a:t>
            </a:r>
          </a:p>
        </p:txBody>
      </p:sp>
      <p:graphicFrame>
        <p:nvGraphicFramePr>
          <p:cNvPr id="2" name="Table 10">
            <a:extLst>
              <a:ext uri="{FF2B5EF4-FFF2-40B4-BE49-F238E27FC236}">
                <a16:creationId xmlns:a16="http://schemas.microsoft.com/office/drawing/2014/main" id="{FE6F8FAA-B0C9-6F96-6988-C84BC4B1D9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351721"/>
              </p:ext>
            </p:extLst>
          </p:nvPr>
        </p:nvGraphicFramePr>
        <p:xfrm>
          <a:off x="4427885" y="4891729"/>
          <a:ext cx="3292962" cy="15956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2962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71175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PSHE 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711756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-know how to keep personal details safe online. 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-understand why information online might not always be true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-understand why medicines can be helpful or harmful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D2C97120-084A-ED6A-3010-AF785A7339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143775"/>
              </p:ext>
            </p:extLst>
          </p:nvPr>
        </p:nvGraphicFramePr>
        <p:xfrm>
          <a:off x="8662057" y="4656343"/>
          <a:ext cx="3382139" cy="17362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82139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60458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RE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113165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</a:t>
                      </a: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-why tree as a symbol is very important in Christianity in different stories </a:t>
                      </a: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-how and why Christians experience changing emotions during Easter week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97DAF8E-0BDC-2008-BAB9-D93185ACB3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050074"/>
              </p:ext>
            </p:extLst>
          </p:nvPr>
        </p:nvGraphicFramePr>
        <p:xfrm>
          <a:off x="619495" y="6923442"/>
          <a:ext cx="2922092" cy="17175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2092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71175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FRENCH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711756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</a:t>
                      </a: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-know the names of the main fruit, vegetables and ice creams in French</a:t>
                      </a: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-know whether to use ‘le’ or ‘la’ (male or female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  <p:graphicFrame>
        <p:nvGraphicFramePr>
          <p:cNvPr id="13" name="Table 10">
            <a:extLst>
              <a:ext uri="{FF2B5EF4-FFF2-40B4-BE49-F238E27FC236}">
                <a16:creationId xmlns:a16="http://schemas.microsoft.com/office/drawing/2014/main" id="{1AAD7997-5905-974A-DF44-B6206CE8FA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857580"/>
              </p:ext>
            </p:extLst>
          </p:nvPr>
        </p:nvGraphicFramePr>
        <p:xfrm>
          <a:off x="4257918" y="6953922"/>
          <a:ext cx="7054972" cy="16566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4972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71175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PE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711756"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 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(Gym) – how to make your balances look interesting by using different levels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(Badminton) – how to serve and rally with control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(Basketball) – the best place to move into so you can pass or shoot 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(Football) – dribble, pass and travel with the ball with control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  <p:pic>
        <p:nvPicPr>
          <p:cNvPr id="19" name="Graphic 18" descr="Monitor with solid fill">
            <a:extLst>
              <a:ext uri="{FF2B5EF4-FFF2-40B4-BE49-F238E27FC236}">
                <a16:creationId xmlns:a16="http://schemas.microsoft.com/office/drawing/2014/main" id="{2900E30C-2AD6-7A35-91F0-36C770C31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50405" y="4469195"/>
            <a:ext cx="914400" cy="914400"/>
          </a:xfrm>
          <a:prstGeom prst="rect">
            <a:avLst/>
          </a:prstGeom>
        </p:spPr>
      </p:pic>
      <p:pic>
        <p:nvPicPr>
          <p:cNvPr id="21" name="Graphic 20" descr="Children with solid fill">
            <a:extLst>
              <a:ext uri="{FF2B5EF4-FFF2-40B4-BE49-F238E27FC236}">
                <a16:creationId xmlns:a16="http://schemas.microsoft.com/office/drawing/2014/main" id="{E1097B1A-59A9-6FA0-ED9B-CA069D0E02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52997" y="4800600"/>
            <a:ext cx="914400" cy="914400"/>
          </a:xfrm>
          <a:prstGeom prst="rect">
            <a:avLst/>
          </a:prstGeom>
        </p:spPr>
      </p:pic>
      <p:pic>
        <p:nvPicPr>
          <p:cNvPr id="25" name="Graphic 24" descr="Cheers with solid fill">
            <a:extLst>
              <a:ext uri="{FF2B5EF4-FFF2-40B4-BE49-F238E27FC236}">
                <a16:creationId xmlns:a16="http://schemas.microsoft.com/office/drawing/2014/main" id="{209EC658-0E35-B183-3E9F-0F85EFC15A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892032" y="4530503"/>
            <a:ext cx="914400" cy="914400"/>
          </a:xfrm>
          <a:prstGeom prst="rect">
            <a:avLst/>
          </a:prstGeom>
        </p:spPr>
      </p:pic>
      <p:pic>
        <p:nvPicPr>
          <p:cNvPr id="28" name="Graphic 27" descr="Speech with solid fill">
            <a:extLst>
              <a:ext uri="{FF2B5EF4-FFF2-40B4-BE49-F238E27FC236}">
                <a16:creationId xmlns:a16="http://schemas.microsoft.com/office/drawing/2014/main" id="{0BFB6B32-E2E4-168B-E4AA-9D8AF52EBC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27187" y="6880556"/>
            <a:ext cx="914400" cy="914400"/>
          </a:xfrm>
          <a:prstGeom prst="rect">
            <a:avLst/>
          </a:prstGeom>
        </p:spPr>
      </p:pic>
      <p:pic>
        <p:nvPicPr>
          <p:cNvPr id="30" name="Graphic 29" descr="Soccer ball with solid fill">
            <a:extLst>
              <a:ext uri="{FF2B5EF4-FFF2-40B4-BE49-F238E27FC236}">
                <a16:creationId xmlns:a16="http://schemas.microsoft.com/office/drawing/2014/main" id="{7D8AE9EB-5095-3961-BF58-A3ADCA5B982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008779" y="6810298"/>
            <a:ext cx="914400" cy="914400"/>
          </a:xfrm>
          <a:prstGeom prst="rect">
            <a:avLst/>
          </a:prstGeom>
        </p:spPr>
      </p:pic>
      <p:graphicFrame>
        <p:nvGraphicFramePr>
          <p:cNvPr id="3" name="Table 10">
            <a:extLst>
              <a:ext uri="{FF2B5EF4-FFF2-40B4-BE49-F238E27FC236}">
                <a16:creationId xmlns:a16="http://schemas.microsoft.com/office/drawing/2014/main" id="{4A91F426-413E-F811-A591-3FFCDF6901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129476"/>
              </p:ext>
            </p:extLst>
          </p:nvPr>
        </p:nvGraphicFramePr>
        <p:xfrm>
          <a:off x="688159" y="1307777"/>
          <a:ext cx="3790019" cy="2933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0019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60833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MATHS 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2324734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Knowledge: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-    Measure and convert in mm, cm and m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Bridge through ten on a number line (+ and -)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add and subtract both with and without crossing 10s and 100 boundaries, using column (formal) method and supported by pictorial and concrete representations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Interpret and draw pictograms/bar charts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Know and apply multiplication and division facts for the 3,4 and 8 times tables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Understand and count in tenths, add/subtract fractions with same denominator, understand a whole, unit and non-unit fractions of an amount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Estimate, compare and order numbers to 1000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Count </a:t>
                      </a:r>
                      <a:r>
                        <a:rPr lang="en-GB" sz="1000" b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in 50s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66BA5E59-FC71-2B36-3071-C69FD5ABE7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559540"/>
              </p:ext>
            </p:extLst>
          </p:nvPr>
        </p:nvGraphicFramePr>
        <p:xfrm>
          <a:off x="4588506" y="1081861"/>
          <a:ext cx="3790020" cy="34486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0020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40007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ENGLISH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3048564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 (Reading):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This term, the children will be reading the fiction text “</a:t>
                      </a:r>
                      <a:r>
                        <a:rPr lang="en-GB" sz="1000" b="0" dirty="0" err="1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Krindlekrax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” by Philip Ridley.  Through this story, Year 3 will explore themes such as courage, friendship and mystery.  We will also be exploring some shorter texts:  The </a:t>
                      </a:r>
                      <a:r>
                        <a:rPr lang="en-GB" sz="1000" b="0" dirty="0" err="1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Barnabus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 Project, The Tin Forest and some texts centred around the idea of “innovation”.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000" dirty="0"/>
                        <a:t>Explore and discuss underlying themes and ideas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000" dirty="0"/>
                        <a:t>Draw inferences such as inferring feelings, thoughts and motives of main characters from their actions 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000" dirty="0"/>
                        <a:t>Locate and retrieve information using skimming, scanning and text marking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Key Knowledge (Writing):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Year 3 will begin by innovating a poem “Hurt No Living Thing”, then lead onto creating an explanation booklet for looking after an imaginary pet.  We will also create a plaque for our junk models and innovate a narrative that we have learned.  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Introduce chunking ideas into a series of coherent paragraphs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Introduce using varied nouns and pronouns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Introduce use of inverted commas for speech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  <p:graphicFrame>
        <p:nvGraphicFramePr>
          <p:cNvPr id="7" name="Table 10">
            <a:extLst>
              <a:ext uri="{FF2B5EF4-FFF2-40B4-BE49-F238E27FC236}">
                <a16:creationId xmlns:a16="http://schemas.microsoft.com/office/drawing/2014/main" id="{050E0E7E-F5CE-C5B0-942C-1E28FCCAC0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767766"/>
              </p:ext>
            </p:extLst>
          </p:nvPr>
        </p:nvGraphicFramePr>
        <p:xfrm>
          <a:off x="8953500" y="1300101"/>
          <a:ext cx="3159940" cy="23824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9940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61461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OTHER INFORMATION 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1641282">
                <a:tc>
                  <a:txBody>
                    <a:bodyPr/>
                    <a:lstStyle/>
                    <a:p>
                      <a:pPr algn="l"/>
                      <a:endParaRPr lang="en-GB" sz="1000" b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PE days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:  Monday and Thursday</a:t>
                      </a:r>
                    </a:p>
                    <a:p>
                      <a:pPr algn="l"/>
                      <a:endParaRPr lang="en-GB" sz="1000" b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Library days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: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Tuesday – Goldfinch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Wednesday - Robins</a:t>
                      </a:r>
                    </a:p>
                    <a:p>
                      <a:pPr algn="l"/>
                      <a:endParaRPr lang="en-GB" sz="1000" b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Art shirts need to be available in school as they will be used a lot this term! </a:t>
                      </a:r>
                    </a:p>
                    <a:p>
                      <a:pPr algn="l"/>
                      <a:endParaRPr lang="en-GB" sz="1000" b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  <a:p>
                      <a:pPr algn="l"/>
                      <a:endParaRPr lang="en-GB" sz="1000" b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7467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885F63B-22FE-9C4F-B60D-553F5929394F}"/>
              </a:ext>
            </a:extLst>
          </p:cNvPr>
          <p:cNvSpPr/>
          <p:nvPr/>
        </p:nvSpPr>
        <p:spPr>
          <a:xfrm>
            <a:off x="1521836" y="360860"/>
            <a:ext cx="3130858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38000">
                      <a:schemeClr val="accent1">
                        <a:lumMod val="5000"/>
                        <a:lumOff val="95000"/>
                      </a:schemeClr>
                    </a:gs>
                    <a:gs pos="65000">
                      <a:schemeClr val="accent2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Innovation 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38000">
                    <a:schemeClr val="accent1">
                      <a:lumMod val="5000"/>
                      <a:lumOff val="95000"/>
                    </a:schemeClr>
                  </a:gs>
                  <a:gs pos="65000">
                    <a:schemeClr val="accent2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06AFF5-E9E8-CE4E-A6D1-19C2855DB269}"/>
              </a:ext>
            </a:extLst>
          </p:cNvPr>
          <p:cNvSpPr/>
          <p:nvPr/>
        </p:nvSpPr>
        <p:spPr>
          <a:xfrm>
            <a:off x="5147291" y="570508"/>
            <a:ext cx="3520644" cy="46166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 b="1" cap="none" spc="0" dirty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PROJECT OVERVIEW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84E3967-87F3-CD49-9356-CFC6D0DEC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050781"/>
              </p:ext>
            </p:extLst>
          </p:nvPr>
        </p:nvGraphicFramePr>
        <p:xfrm>
          <a:off x="504092" y="1140269"/>
          <a:ext cx="4456121" cy="79360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6608">
                  <a:extLst>
                    <a:ext uri="{9D8B030D-6E8A-4147-A177-3AD203B41FA5}">
                      <a16:colId xmlns:a16="http://schemas.microsoft.com/office/drawing/2014/main" val="2344213269"/>
                    </a:ext>
                  </a:extLst>
                </a:gridCol>
                <a:gridCol w="3169513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56542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ESSENTIAL VOCABULARY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812075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2D and 3D shapes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Gill Sans MT" panose="020B0502020104020203" pitchFamily="34" charset="77"/>
                        </a:rPr>
                        <a:t>2D shapes are flat and 3D shapes are solid and can be picked up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form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Gill Sans MT" panose="020B0502020104020203" pitchFamily="34" charset="0"/>
                          <a:ea typeface="+mn-ea"/>
                          <a:cs typeface="+mn-cs"/>
                        </a:rPr>
                        <a:t>The shape or appearance of an object</a:t>
                      </a:r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8563774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product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Something that is made or improved for sale.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57742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adapt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Change something to fit a new use or situation.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595459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annotate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Add notes to a text or diagram, giving an  explanation or comment.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20535911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strengthen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Make or become stronger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5294210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stiffen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Make something stiff or rigid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2610385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support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Bear the weight of something to keep it upright.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1841805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structure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building or other object made from several parts.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4564703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texture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The feel of a surface.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870930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prototype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An early model of a product to test it out.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434774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functional 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Designed to be practical and useful, rather than attractive.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1127429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sculpture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3D art using materials like stone, metal, wood, or clay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1363844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evaluate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Carefully assess the quality or condition of something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86516651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criteria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the checklist items you use to judge </a:t>
                      </a:r>
                      <a:r>
                        <a:rPr lang="en-GB" sz="1200">
                          <a:latin typeface="Gill Sans MT" panose="020B0502020104020203" pitchFamily="34" charset="77"/>
                        </a:rPr>
                        <a:t>something, or </a:t>
                      </a:r>
                      <a:r>
                        <a:rPr lang="en-GB" sz="1200" dirty="0">
                          <a:latin typeface="Gill Sans MT" panose="020B0502020104020203" pitchFamily="34" charset="77"/>
                        </a:rPr>
                        <a:t>decide if something is good or successful,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9890198"/>
                  </a:ext>
                </a:extLst>
              </a:tr>
            </a:tbl>
          </a:graphicData>
        </a:graphic>
      </p:graphicFrame>
      <p:graphicFrame>
        <p:nvGraphicFramePr>
          <p:cNvPr id="17" name="Table 10">
            <a:extLst>
              <a:ext uri="{FF2B5EF4-FFF2-40B4-BE49-F238E27FC236}">
                <a16:creationId xmlns:a16="http://schemas.microsoft.com/office/drawing/2014/main" id="{B282761F-969F-D243-A8F6-6981A09685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739666"/>
              </p:ext>
            </p:extLst>
          </p:nvPr>
        </p:nvGraphicFramePr>
        <p:xfrm>
          <a:off x="4960212" y="6619412"/>
          <a:ext cx="4358053" cy="24568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8053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491372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Gill Sans MT" panose="020B0502020104020203" pitchFamily="34" charset="77"/>
                        </a:rPr>
                        <a:t>KEY QUESTIONS 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864142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rgbClr val="FFC000"/>
                          </a:solidFill>
                          <a:latin typeface="Gill Sans MT" panose="020B0502020104020203" pitchFamily="34" charset="77"/>
                        </a:rPr>
                        <a:t>What is innovation?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C000"/>
                          </a:solidFill>
                          <a:latin typeface="Gill Sans MT" panose="020B0502020104020203" pitchFamily="34" charset="77"/>
                        </a:rPr>
                        <a:t>How does innovation improve my life?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8563774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C000"/>
                          </a:solidFill>
                          <a:latin typeface="Gill Sans MT" panose="020B0502020104020203" pitchFamily="34" charset="77"/>
                        </a:rPr>
                        <a:t>How can my innovations help others?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57742"/>
                  </a:ext>
                </a:extLst>
              </a:tr>
              <a:tr h="491372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C000"/>
                          </a:solidFill>
                          <a:latin typeface="Gill Sans MT" panose="020B0502020104020203" pitchFamily="34" charset="77"/>
                        </a:rPr>
                        <a:t>How do we grow an idea?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595459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038693"/>
              </p:ext>
            </p:extLst>
          </p:nvPr>
        </p:nvGraphicFramePr>
        <p:xfrm>
          <a:off x="5132611" y="1159577"/>
          <a:ext cx="2307422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74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9722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Product Design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868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Products need to: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appeal to the 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audience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be 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strong and stable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meet the 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purpose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5398829"/>
              </p:ext>
            </p:extLst>
          </p:nvPr>
        </p:nvGraphicFramePr>
        <p:xfrm>
          <a:off x="5139919" y="2456428"/>
          <a:ext cx="2307422" cy="2535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74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8426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Forces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6819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A push or pull on an object. A force can cause something to speed up, slow down, change shape or change direction.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419377"/>
              </p:ext>
            </p:extLst>
          </p:nvPr>
        </p:nvGraphicFramePr>
        <p:xfrm>
          <a:off x="7550108" y="1130301"/>
          <a:ext cx="2307422" cy="233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74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1456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 makes a good innovator?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4189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Curiosity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– ask "why?" and "what if?"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Resilience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- persist through frustration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Imagination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– thinking of better ways, </a:t>
                      </a: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Self-Confidence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- believe in your  ability to figure things out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Challenging ideas 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- always look for improvement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Experiment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– test ideas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Problem-Solving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-find effective solutions.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Collaboration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- value different opinions and communicate effectively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0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Attention to Detail 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- pay attention!</a:t>
                      </a: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753288"/>
              </p:ext>
            </p:extLst>
          </p:nvPr>
        </p:nvGraphicFramePr>
        <p:xfrm>
          <a:off x="9937698" y="1140628"/>
          <a:ext cx="2359810" cy="21708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9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8253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Percussion instruments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1769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02948"/>
              </p:ext>
            </p:extLst>
          </p:nvPr>
        </p:nvGraphicFramePr>
        <p:xfrm>
          <a:off x="5119207" y="5117720"/>
          <a:ext cx="4280982" cy="1345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0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1456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Friction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4189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Friction is a force between two surfaces that are sliding, or trying to slide across one another, for example when you try to push a toy car along the floor. It always works in the direction opposite from the direction the object is moving, or trying to move, and it always slows a moving object down.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506749"/>
              </p:ext>
            </p:extLst>
          </p:nvPr>
        </p:nvGraphicFramePr>
        <p:xfrm>
          <a:off x="9505968" y="3558549"/>
          <a:ext cx="2791540" cy="296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1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7212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Magnetic poles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1400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Magnets have two poles: north-seeking and south-seeking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Opposite poles on a magnet </a:t>
                      </a:r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attract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other.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Like poles on a magnet </a:t>
                      </a:r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repel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other.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552989"/>
              </p:ext>
            </p:extLst>
          </p:nvPr>
        </p:nvGraphicFramePr>
        <p:xfrm>
          <a:off x="9491638" y="6613181"/>
          <a:ext cx="2805870" cy="245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5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393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Takis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2467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Panayiotis </a:t>
                      </a:r>
                      <a:r>
                        <a:rPr lang="en-GB" sz="1100" b="0" baseline="0" dirty="0" err="1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Vassilakis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, also known as Takis, was a self-taught Greek artist known for his kinetic sculptures. He exhibited his artworks in Europe and the United States.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431633"/>
              </p:ext>
            </p:extLst>
          </p:nvPr>
        </p:nvGraphicFramePr>
        <p:xfrm>
          <a:off x="7537501" y="3570335"/>
          <a:ext cx="1851079" cy="1468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1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5211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Magnetic Force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9374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Magnetic force is affected by: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strength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of the magnet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distance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between the magnet and the object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how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heavy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the object is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5" name="Rectangle 44">
            <a:extLst>
              <a:ext uri="{FF2B5EF4-FFF2-40B4-BE49-F238E27FC236}">
                <a16:creationId xmlns:a16="http://schemas.microsoft.com/office/drawing/2014/main" id="{229E4DC9-4D7A-4045-B8E0-194DBF237103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8627C80-3104-B24C-9CCE-10952F1B7878}"/>
              </a:ext>
            </a:extLst>
          </p:cNvPr>
          <p:cNvSpPr txBox="1"/>
          <p:nvPr/>
        </p:nvSpPr>
        <p:spPr>
          <a:xfrm>
            <a:off x="5474104" y="9316381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© Vocabulary Ninja Ltd 2021</a:t>
            </a:r>
          </a:p>
        </p:txBody>
      </p:sp>
      <p:pic>
        <p:nvPicPr>
          <p:cNvPr id="3" name="Picture 2" descr="A yellow arrow pointing to a yellow arrow&#10;&#10;AI-generated content may be incorrect.">
            <a:extLst>
              <a:ext uri="{FF2B5EF4-FFF2-40B4-BE49-F238E27FC236}">
                <a16:creationId xmlns:a16="http://schemas.microsoft.com/office/drawing/2014/main" id="{6BF2B9B5-EFC5-EF59-4B9B-E101BCF015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2055" y="5208009"/>
            <a:ext cx="2525035" cy="830947"/>
          </a:xfrm>
          <a:prstGeom prst="rect">
            <a:avLst/>
          </a:prstGeom>
        </p:spPr>
      </p:pic>
      <p:pic>
        <p:nvPicPr>
          <p:cNvPr id="7" name="Picture 6" descr="A long shot of a antenna&#10;&#10;AI-generated content may be incorrect.">
            <a:extLst>
              <a:ext uri="{FF2B5EF4-FFF2-40B4-BE49-F238E27FC236}">
                <a16:creationId xmlns:a16="http://schemas.microsoft.com/office/drawing/2014/main" id="{E0F5A70A-B96C-D4F4-1D29-8F27BF1F6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2055" y="7815555"/>
            <a:ext cx="1098014" cy="822451"/>
          </a:xfrm>
          <a:prstGeom prst="rect">
            <a:avLst/>
          </a:prstGeom>
        </p:spPr>
      </p:pic>
      <p:pic>
        <p:nvPicPr>
          <p:cNvPr id="9" name="Picture 8" descr="A close-up of a clock&#10;&#10;AI-generated content may be incorrect.">
            <a:extLst>
              <a:ext uri="{FF2B5EF4-FFF2-40B4-BE49-F238E27FC236}">
                <a16:creationId xmlns:a16="http://schemas.microsoft.com/office/drawing/2014/main" id="{AC33368F-4BFE-849F-6A3D-C0BC633FB9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6890" y="7927172"/>
            <a:ext cx="1600200" cy="1066800"/>
          </a:xfrm>
          <a:prstGeom prst="rect">
            <a:avLst/>
          </a:prstGeom>
        </p:spPr>
      </p:pic>
      <p:pic>
        <p:nvPicPr>
          <p:cNvPr id="18" name="Picture 17" descr="A group of wooden musical instruments&#10;&#10;AI-generated content may be incorrect.">
            <a:extLst>
              <a:ext uri="{FF2B5EF4-FFF2-40B4-BE49-F238E27FC236}">
                <a16:creationId xmlns:a16="http://schemas.microsoft.com/office/drawing/2014/main" id="{AE67C2E6-B3D5-7FAC-FA1C-FBFAB71F5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7525" y="1435856"/>
            <a:ext cx="2219823" cy="1751528"/>
          </a:xfrm>
          <a:prstGeom prst="rect">
            <a:avLst/>
          </a:prstGeom>
        </p:spPr>
      </p:pic>
      <p:pic>
        <p:nvPicPr>
          <p:cNvPr id="22" name="Picture 21" descr="A yellow and blue rectangular sign with a red arrow pointing to the blue and yellow rectangular sign&#10;&#10;AI-generated content may be incorrect.">
            <a:extLst>
              <a:ext uri="{FF2B5EF4-FFF2-40B4-BE49-F238E27FC236}">
                <a16:creationId xmlns:a16="http://schemas.microsoft.com/office/drawing/2014/main" id="{45996AE0-D38E-AE41-B103-C1CB6B2A4D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9238" y="6257066"/>
            <a:ext cx="1912270" cy="675765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pic>
        <p:nvPicPr>
          <p:cNvPr id="24" name="Picture 23" descr="A group of people in different sports&#10;&#10;AI-generated content may be incorrect.">
            <a:extLst>
              <a:ext uri="{FF2B5EF4-FFF2-40B4-BE49-F238E27FC236}">
                <a16:creationId xmlns:a16="http://schemas.microsoft.com/office/drawing/2014/main" id="{636D4036-D11F-12C6-BB1F-F2C0DEADC8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6116" y="3459331"/>
            <a:ext cx="2188445" cy="1457528"/>
          </a:xfrm>
          <a:prstGeom prst="rect">
            <a:avLst/>
          </a:prstGeom>
        </p:spPr>
      </p:pic>
      <p:pic>
        <p:nvPicPr>
          <p:cNvPr id="4" name="Picture 3" descr="A red and black stamp with black text&#10;&#10;AI-generated content may be incorrect.">
            <a:extLst>
              <a:ext uri="{FF2B5EF4-FFF2-40B4-BE49-F238E27FC236}">
                <a16:creationId xmlns:a16="http://schemas.microsoft.com/office/drawing/2014/main" id="{070ABB16-6525-1191-1545-08A304D336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656537" y="1731037"/>
            <a:ext cx="880964" cy="88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88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861</TotalTime>
  <Words>1007</Words>
  <Application>Microsoft Office PowerPoint</Application>
  <PresentationFormat>A3 Paper (297x420 mm)</PresentationFormat>
  <Paragraphs>135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Miss Sambles</cp:lastModifiedBy>
  <cp:revision>43</cp:revision>
  <dcterms:created xsi:type="dcterms:W3CDTF">2020-09-22T12:40:30Z</dcterms:created>
  <dcterms:modified xsi:type="dcterms:W3CDTF">2026-01-28T14:28:09Z</dcterms:modified>
</cp:coreProperties>
</file>