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handoutMasterIdLst>
    <p:handoutMasterId r:id="rId18"/>
  </p:handoutMasterIdLst>
  <p:sldIdLst>
    <p:sldId id="256" r:id="rId2"/>
    <p:sldId id="257" r:id="rId3"/>
    <p:sldId id="258" r:id="rId4"/>
    <p:sldId id="259" r:id="rId5"/>
    <p:sldId id="260" r:id="rId6"/>
    <p:sldId id="275" r:id="rId7"/>
    <p:sldId id="262" r:id="rId8"/>
    <p:sldId id="272" r:id="rId9"/>
    <p:sldId id="265" r:id="rId10"/>
    <p:sldId id="267" r:id="rId11"/>
    <p:sldId id="266" r:id="rId12"/>
    <p:sldId id="264" r:id="rId13"/>
    <p:sldId id="270" r:id="rId14"/>
    <p:sldId id="269" r:id="rId15"/>
    <p:sldId id="271" r:id="rId16"/>
    <p:sldId id="274" r:id="rId17"/>
  </p:sldIdLst>
  <p:sldSz cx="9144000" cy="6858000" type="screen4x3"/>
  <p:notesSz cx="6669088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853" autoAdjust="0"/>
    <p:restoredTop sz="94660"/>
  </p:normalViewPr>
  <p:slideViewPr>
    <p:cSldViewPr>
      <p:cViewPr varScale="1">
        <p:scale>
          <a:sx n="68" d="100"/>
          <a:sy n="68" d="100"/>
        </p:scale>
        <p:origin x="-1458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777607" y="0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A8E2631-C048-4CD8-8155-46E3C060654F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777607" y="9428583"/>
            <a:ext cx="2889938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7E31F09-27AC-4A05-B4EA-3B791645874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380731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/>
              <a:t>Click to edit Master subtitle style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en-US">
                <a:solidFill>
                  <a:schemeClr val="lt1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en-US"/>
              <a:t>Click to edit Master text styles</a:t>
            </a:r>
          </a:p>
          <a:p>
            <a:pPr lvl="1" eaLnBrk="1" latinLnBrk="0" hangingPunct="1"/>
            <a:r>
              <a:rPr lang="en-US"/>
              <a:t>Second level</a:t>
            </a:r>
          </a:p>
          <a:p>
            <a:pPr lvl="2" eaLnBrk="1" latinLnBrk="0" hangingPunct="1"/>
            <a:r>
              <a:rPr lang="en-US"/>
              <a:t>Third level</a:t>
            </a:r>
          </a:p>
          <a:p>
            <a:pPr lvl="3" eaLnBrk="1" latinLnBrk="0" hangingPunct="1"/>
            <a:r>
              <a:rPr lang="en-US"/>
              <a:t>Fourth level</a:t>
            </a:r>
          </a:p>
          <a:p>
            <a:pPr lvl="4" eaLnBrk="1" latinLnBrk="0" hangingPunct="1"/>
            <a:r>
              <a:rPr lang="en-US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en-US"/>
              <a:t>Click to edit Master title style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n-US"/>
              <a:t>Click to edit Master text styles</a:t>
            </a:r>
          </a:p>
          <a:p>
            <a:pPr lvl="1" eaLnBrk="1" latinLnBrk="0" hangingPunct="1"/>
            <a:r>
              <a:rPr kumimoji="0" lang="en-US"/>
              <a:t>Second level</a:t>
            </a:r>
          </a:p>
          <a:p>
            <a:pPr lvl="2" eaLnBrk="1" latinLnBrk="0" hangingPunct="1"/>
            <a:r>
              <a:rPr kumimoji="0" lang="en-US"/>
              <a:t>Third level</a:t>
            </a:r>
          </a:p>
          <a:p>
            <a:pPr lvl="3" eaLnBrk="1" latinLnBrk="0" hangingPunct="1"/>
            <a:r>
              <a:rPr kumimoji="0" lang="en-US"/>
              <a:t>Fourth level</a:t>
            </a:r>
          </a:p>
          <a:p>
            <a:pPr lvl="4" eaLnBrk="1" latinLnBrk="0" hangingPunct="1"/>
            <a:r>
              <a:rPr kumimoji="0" lang="en-US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44FF6FD3-6F07-423E-9C58-2A298B8B8089}" type="datetimeFigureOut">
              <a:rPr lang="en-GB" smtClean="0"/>
              <a:t>15/09/2019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884E5844-EF77-4574-A066-B50554CC1E1F}" type="slidenum">
              <a:rPr lang="en-GB" smtClean="0"/>
              <a:t>‹#›</a:t>
            </a:fld>
            <a:endParaRPr lang="en-GB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merdon.hants.sch.uk/homework-54/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hyperlink" Target="https://primarysite-prod-sorted.s3.amazonaws.com/merdon-junior-school/UploadedDocument/40a58fe519084542b4571646012edad8/home-learning-year-6-autumn-1-marvellous-mayans-2019.pdf" TargetMode="Externa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hyperlink" Target="http://www.merdon.hants.sch.uk/" TargetMode="External"/><Relationship Id="rId1" Type="http://schemas.openxmlformats.org/officeDocument/2006/relationships/slideLayout" Target="../slideLayouts/slideLayout4.xml"/><Relationship Id="rId4" Type="http://schemas.openxmlformats.org/officeDocument/2006/relationships/hyperlink" Target="https://www.merdon.hants.sch.uk/year-6-5/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6585" y="945049"/>
            <a:ext cx="6552728" cy="1108720"/>
          </a:xfrm>
        </p:spPr>
        <p:txBody>
          <a:bodyPr>
            <a:normAutofit fontScale="90000"/>
          </a:bodyPr>
          <a:lstStyle/>
          <a:p>
            <a:r>
              <a:rPr lang="en-GB" dirty="0"/>
              <a:t>Welcome to America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19984" y="2053769"/>
            <a:ext cx="5982488" cy="1752600"/>
          </a:xfrm>
        </p:spPr>
        <p:txBody>
          <a:bodyPr>
            <a:normAutofit/>
          </a:bodyPr>
          <a:lstStyle/>
          <a:p>
            <a:r>
              <a:rPr lang="en-GB" sz="4800" dirty="0"/>
              <a:t>Year 6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224" y="332656"/>
            <a:ext cx="2068846" cy="145378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38CEB1ED-2589-419E-B18B-8F4EB034A79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7400" y="2132856"/>
            <a:ext cx="2680928" cy="437183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3AA3B953-3E8A-47B3-944B-6C284832E4F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50624" y="2062116"/>
            <a:ext cx="3362512" cy="45133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67390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Aim of the meeting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Help to develop strong year group link </a:t>
            </a:r>
          </a:p>
          <a:p>
            <a:r>
              <a:rPr lang="en-GB" dirty="0"/>
              <a:t>Put a face to the names</a:t>
            </a:r>
          </a:p>
          <a:p>
            <a:r>
              <a:rPr lang="en-GB" dirty="0"/>
              <a:t>Develop the relationship between home and school</a:t>
            </a:r>
          </a:p>
          <a:p>
            <a:r>
              <a:rPr lang="en-GB" dirty="0"/>
              <a:t>Share key dates for this year.</a:t>
            </a:r>
          </a:p>
          <a:p>
            <a:r>
              <a:rPr lang="en-GB" dirty="0"/>
              <a:t>Share key systems and daily routines</a:t>
            </a:r>
          </a:p>
          <a:p>
            <a:r>
              <a:rPr lang="en-GB" dirty="0"/>
              <a:t>Hooke Court residential meeting</a:t>
            </a:r>
          </a:p>
          <a:p>
            <a:endParaRPr lang="en-GB" dirty="0"/>
          </a:p>
          <a:p>
            <a:pPr marL="13716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0028046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Team America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4925144"/>
          </a:xfrm>
        </p:spPr>
        <p:txBody>
          <a:bodyPr>
            <a:normAutofit fontScale="92500" lnSpcReduction="10000"/>
          </a:bodyPr>
          <a:lstStyle/>
          <a:p>
            <a:pPr marL="137160" indent="0" algn="ctr">
              <a:buNone/>
            </a:pPr>
            <a:r>
              <a:rPr lang="en-GB" dirty="0"/>
              <a:t>Year 6 team: </a:t>
            </a:r>
            <a:br>
              <a:rPr lang="en-GB" dirty="0"/>
            </a:br>
            <a:endParaRPr lang="en-GB" dirty="0"/>
          </a:p>
          <a:p>
            <a:pPr marL="0" indent="0" algn="ctr">
              <a:buNone/>
            </a:pPr>
            <a:r>
              <a:rPr lang="en-GB" dirty="0"/>
              <a:t>North America– Mrs Whitford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South America-  Mr Stevens</a:t>
            </a:r>
          </a:p>
          <a:p>
            <a:pPr marL="0" indent="0" algn="ctr">
              <a:buNone/>
            </a:pPr>
            <a:endParaRPr lang="en-GB" dirty="0"/>
          </a:p>
          <a:p>
            <a:pPr marL="0" indent="0" algn="ctr">
              <a:buNone/>
            </a:pPr>
            <a:r>
              <a:rPr lang="en-GB" dirty="0"/>
              <a:t>The rest of the team</a:t>
            </a:r>
          </a:p>
          <a:p>
            <a:pPr marL="0" indent="0" algn="ctr">
              <a:buNone/>
            </a:pPr>
            <a:r>
              <a:rPr lang="en-GB" dirty="0"/>
              <a:t>Miss </a:t>
            </a:r>
            <a:r>
              <a:rPr lang="en-GB" dirty="0" err="1"/>
              <a:t>Loosemore</a:t>
            </a:r>
            <a:r>
              <a:rPr lang="en-GB" dirty="0"/>
              <a:t>, Mrs Townsend, Mrs Bartlett, </a:t>
            </a:r>
          </a:p>
          <a:p>
            <a:pPr marL="0" indent="0" algn="ctr">
              <a:buNone/>
            </a:pPr>
            <a:r>
              <a:rPr lang="en-GB" dirty="0"/>
              <a:t>Mrs Caine, Miss Knight, Mrs Stroud and Mrs Buckley</a:t>
            </a: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2852071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/>
              <a:t>Weekly Homework expectations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156183"/>
            <a:ext cx="8229600" cy="4866845"/>
          </a:xfrm>
        </p:spPr>
        <p:txBody>
          <a:bodyPr>
            <a:normAutofit fontScale="85000" lnSpcReduction="10000"/>
          </a:bodyPr>
          <a:lstStyle/>
          <a:p>
            <a:r>
              <a:rPr lang="en-GB" sz="2600" dirty="0"/>
              <a:t>Reading – at least 3 times a week please! Plus a reading comprehension activity weekly.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2600" dirty="0"/>
              <a:t>Banded books are read at school-Read for pleasure at home</a:t>
            </a:r>
          </a:p>
          <a:p>
            <a:r>
              <a:rPr lang="en-GB" sz="2600" dirty="0"/>
              <a:t>Multiplication and division and related facts up to 12 x 12 This supports the 4 x a week Rockstar sessions</a:t>
            </a:r>
            <a:r>
              <a:rPr lang="en-US" sz="2600" dirty="0"/>
              <a:t> -children can practice their times tables online on </a:t>
            </a:r>
            <a:r>
              <a:rPr lang="en-US" sz="2600" dirty="0" err="1"/>
              <a:t>Rockstars</a:t>
            </a:r>
            <a:r>
              <a:rPr lang="en-US" sz="2600" dirty="0"/>
              <a:t>. They can also still use </a:t>
            </a:r>
            <a:r>
              <a:rPr lang="en-US" sz="2600" dirty="0" err="1"/>
              <a:t>Mathlectics</a:t>
            </a:r>
            <a:r>
              <a:rPr lang="en-US" sz="2600" dirty="0"/>
              <a:t> . Homework will be set weekly to revise the weeks Math topic.</a:t>
            </a:r>
            <a:endParaRPr lang="en-GB" sz="2600" dirty="0"/>
          </a:p>
          <a:p>
            <a:pPr>
              <a:buFont typeface="Wingdings" panose="05000000000000000000" pitchFamily="2" charset="2"/>
              <a:buChar char="q"/>
            </a:pPr>
            <a:r>
              <a:rPr lang="en-GB" sz="2600" dirty="0"/>
              <a:t>Spelling through Spelling Shed the words are also on the website. Weekly spelling test on Wednesdays and spelling </a:t>
            </a:r>
            <a:r>
              <a:rPr lang="en-GB" sz="2600" dirty="0" err="1"/>
              <a:t>activies</a:t>
            </a:r>
            <a:r>
              <a:rPr lang="en-GB" sz="2600" dirty="0"/>
              <a:t> during the week. Focus 5/6 spelling words.</a:t>
            </a:r>
          </a:p>
          <a:p>
            <a:r>
              <a:rPr lang="en-GB" sz="2600" dirty="0"/>
              <a:t>Their logins for Spelling Shed, Mathletics and </a:t>
            </a:r>
            <a:r>
              <a:rPr lang="en-GB" sz="2600" dirty="0" err="1"/>
              <a:t>Rockstars</a:t>
            </a:r>
            <a:r>
              <a:rPr lang="en-GB" sz="2600" dirty="0"/>
              <a:t> are the same</a:t>
            </a:r>
          </a:p>
          <a:p>
            <a:endParaRPr lang="en-GB" dirty="0"/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3C11EA65-E557-43A6-98E0-E9E71D67AC5D}"/>
              </a:ext>
            </a:extLst>
          </p:cNvPr>
          <p:cNvSpPr/>
          <p:nvPr/>
        </p:nvSpPr>
        <p:spPr>
          <a:xfrm>
            <a:off x="4211960" y="6023029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2"/>
              </a:rPr>
              <a:t>https://www.merdon.hants.sch.uk/homework-54/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959121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Mathletics Awards</a:t>
            </a:r>
          </a:p>
        </p:txBody>
      </p:sp>
      <p:sp>
        <p:nvSpPr>
          <p:cNvPr id="7" name="Content Placeholder 6">
            <a:extLst>
              <a:ext uri="{FF2B5EF4-FFF2-40B4-BE49-F238E27FC236}">
                <a16:creationId xmlns:a16="http://schemas.microsoft.com/office/drawing/2014/main" xmlns="" id="{DB96D8F7-B42D-4F3D-8F42-5840DEE818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/>
              <a:t>Bronze =  the child has earnt 1000 points in the activities they have done that week. </a:t>
            </a:r>
          </a:p>
          <a:p>
            <a:r>
              <a:rPr lang="en-US" dirty="0"/>
              <a:t>Silver = 5 x bronze awards</a:t>
            </a:r>
          </a:p>
          <a:p>
            <a:r>
              <a:rPr lang="en-US" dirty="0"/>
              <a:t>Gold = 4 x silver awards (20 weeks of sustained effort)</a:t>
            </a:r>
          </a:p>
          <a:p>
            <a:r>
              <a:rPr lang="en-US" dirty="0"/>
              <a:t>Each child can only get one award each week.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9167743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What is Home Learning?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5112608"/>
          </a:xfrm>
        </p:spPr>
        <p:txBody>
          <a:bodyPr>
            <a:normAutofit/>
          </a:bodyPr>
          <a:lstStyle/>
          <a:p>
            <a:r>
              <a:rPr lang="en-GB" dirty="0"/>
              <a:t>Topic home learning will come out at the start of each half term.  It can be creative and is led by children’s ideas.</a:t>
            </a:r>
          </a:p>
          <a:p>
            <a:r>
              <a:rPr lang="en-GB" dirty="0"/>
              <a:t>It will be displayed at the Parent Outcome. </a:t>
            </a:r>
          </a:p>
          <a:p>
            <a:endParaRPr lang="en-GB" dirty="0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xmlns="" id="{DF8B6668-968D-402F-A348-FE8EA19BBB4C}"/>
              </a:ext>
            </a:extLst>
          </p:cNvPr>
          <p:cNvSpPr/>
          <p:nvPr/>
        </p:nvSpPr>
        <p:spPr>
          <a:xfrm>
            <a:off x="683568" y="5383033"/>
            <a:ext cx="822960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hlinkClick r:id="rId2"/>
              </a:rPr>
              <a:t>https://primarysite-prod-sorted.s3.amazonaws.com/merdon-junior-school/UploadedDocument/40a58fe519084542b4571646012edad8/home-learning-year-6-autumn-1-marvellous-mayans-2019.pdf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883620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Parent Outcome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dirty="0"/>
              <a:t>These are half termly events that enable you to come in and celebrate your children’s achievements.</a:t>
            </a:r>
          </a:p>
          <a:p>
            <a:r>
              <a:rPr lang="en-GB" dirty="0"/>
              <a:t>Once a term these events will be interactive outcomes, where the children will present something to you e.g. performances to watch, or recipes to try.  </a:t>
            </a:r>
          </a:p>
          <a:p>
            <a:r>
              <a:rPr lang="en-GB" dirty="0"/>
              <a:t>At other times the outcome will be an opportunity for you to come and see what your child has been learning. </a:t>
            </a:r>
          </a:p>
        </p:txBody>
      </p:sp>
    </p:spTree>
    <p:extLst>
      <p:ext uri="{BB962C8B-B14F-4D97-AF65-F5344CB8AC3E}">
        <p14:creationId xmlns:p14="http://schemas.microsoft.com/office/powerpoint/2010/main" val="331069211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Dates for your diary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SATS 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pPr marL="137160" indent="0">
              <a:buNone/>
            </a:pPr>
            <a:r>
              <a:rPr lang="en-GB" dirty="0"/>
              <a:t>There will be an information evening later in the </a:t>
            </a:r>
          </a:p>
          <a:p>
            <a:pPr marL="137160" indent="0">
              <a:buNone/>
            </a:pPr>
            <a:r>
              <a:rPr lang="en-GB" dirty="0"/>
              <a:t>Year.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A5FC7C6E-13F4-4B5A-B2FF-EF3E052F1EF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2609" y="2169569"/>
            <a:ext cx="8638781" cy="3078747"/>
          </a:xfrm>
          <a:prstGeom prst="rect">
            <a:avLst/>
          </a:prstGeom>
        </p:spPr>
      </p:pic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5125354"/>
              </p:ext>
            </p:extLst>
          </p:nvPr>
        </p:nvGraphicFramePr>
        <p:xfrm>
          <a:off x="-14314" y="2289597"/>
          <a:ext cx="8596187" cy="283869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98992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4606259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</a:tblGrid>
              <a:tr h="394208">
                <a:tc>
                  <a:txBody>
                    <a:bodyPr/>
                    <a:lstStyle/>
                    <a:p>
                      <a:r>
                        <a:rPr lang="en-US" dirty="0"/>
                        <a:t>Date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635635">
                <a:tc>
                  <a:txBody>
                    <a:bodyPr/>
                    <a:lstStyle/>
                    <a:p>
                      <a:r>
                        <a:rPr lang="en-US" dirty="0"/>
                        <a:t>Monday 11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May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English </a:t>
                      </a:r>
                      <a:r>
                        <a:rPr lang="en-GB" dirty="0"/>
                        <a:t>Grammar, Punctuation and Spelling Test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82161">
                <a:tc>
                  <a:txBody>
                    <a:bodyPr/>
                    <a:lstStyle/>
                    <a:p>
                      <a:r>
                        <a:rPr lang="en-US" dirty="0"/>
                        <a:t>Tuesday 12</a:t>
                      </a:r>
                      <a:r>
                        <a:rPr lang="en-US" baseline="30000" dirty="0"/>
                        <a:t>th</a:t>
                      </a:r>
                      <a:r>
                        <a:rPr lang="en-US" dirty="0"/>
                        <a:t> May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English Reading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635635">
                <a:tc>
                  <a:txBody>
                    <a:bodyPr/>
                    <a:lstStyle/>
                    <a:p>
                      <a:r>
                        <a:rPr lang="en-US" dirty="0"/>
                        <a:t>Wednesday 13</a:t>
                      </a:r>
                      <a:r>
                        <a:rPr lang="en-US" baseline="30000" dirty="0"/>
                        <a:t>th</a:t>
                      </a:r>
                      <a:r>
                        <a:rPr lang="en-US" baseline="0" dirty="0"/>
                        <a:t> May 2020</a:t>
                      </a:r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Mathematics Paper 1: arithmetic; mathematics Paper 2: reasoning</a:t>
                      </a:r>
                      <a:endParaRPr 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82161">
                <a:tc>
                  <a:txBody>
                    <a:bodyPr/>
                    <a:lstStyle/>
                    <a:p>
                      <a:r>
                        <a:rPr lang="en-US" dirty="0"/>
                        <a:t>Thursday </a:t>
                      </a:r>
                      <a:r>
                        <a:rPr lang="en-US" dirty="0" smtClean="0"/>
                        <a:t>14</a:t>
                      </a:r>
                      <a:r>
                        <a:rPr lang="en-US" baseline="30000" dirty="0" smtClean="0"/>
                        <a:t>th</a:t>
                      </a:r>
                      <a:r>
                        <a:rPr lang="en-US" dirty="0" smtClean="0"/>
                        <a:t> </a:t>
                      </a:r>
                      <a:r>
                        <a:rPr lang="en-US" dirty="0"/>
                        <a:t>May 2020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800" b="0" i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Mathematics Paper 3: reasoning</a:t>
                      </a:r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9633816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xmlns="" id="{DB5A9EB0-240E-42A8-B51B-6EF3EB38AEA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0"/>
            <a:ext cx="8230313" cy="1146147"/>
          </a:xfrm>
          <a:prstGeom prst="rect">
            <a:avLst/>
          </a:prstGeom>
        </p:spPr>
      </p:pic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585" y="1484784"/>
            <a:ext cx="8579652" cy="4320480"/>
          </a:xfrm>
        </p:spPr>
        <p:txBody>
          <a:bodyPr>
            <a:normAutofit/>
          </a:bodyPr>
          <a:lstStyle/>
          <a:p>
            <a:r>
              <a:rPr lang="en-GB" sz="3600" dirty="0"/>
              <a:t>Author visit 26</a:t>
            </a:r>
            <a:r>
              <a:rPr lang="en-GB" sz="3600" baseline="30000" dirty="0"/>
              <a:t>th</a:t>
            </a:r>
            <a:r>
              <a:rPr lang="en-GB" sz="3600" dirty="0"/>
              <a:t> September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600" dirty="0"/>
              <a:t>Parent Outcome  16</a:t>
            </a:r>
            <a:r>
              <a:rPr lang="en-GB" sz="3600" baseline="30000" dirty="0"/>
              <a:t>th</a:t>
            </a:r>
            <a:r>
              <a:rPr lang="en-GB" sz="3600" dirty="0"/>
              <a:t> October  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600" dirty="0"/>
              <a:t>School photos 21</a:t>
            </a:r>
            <a:r>
              <a:rPr lang="en-GB" sz="3600" baseline="30000" dirty="0"/>
              <a:t>st</a:t>
            </a:r>
            <a:r>
              <a:rPr lang="en-GB" sz="3600" dirty="0"/>
              <a:t> October 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600" dirty="0"/>
              <a:t>INSET 25</a:t>
            </a:r>
            <a:r>
              <a:rPr lang="en-GB" sz="3600" baseline="30000" dirty="0"/>
              <a:t>th</a:t>
            </a:r>
            <a:r>
              <a:rPr lang="en-GB" sz="3600" dirty="0"/>
              <a:t> October.</a:t>
            </a:r>
          </a:p>
          <a:p>
            <a:pPr>
              <a:buFont typeface="Wingdings" panose="05000000000000000000" pitchFamily="2" charset="2"/>
              <a:buChar char="q"/>
            </a:pPr>
            <a:r>
              <a:rPr lang="en-GB" sz="3600" dirty="0"/>
              <a:t>Hooke Court 4</a:t>
            </a:r>
            <a:r>
              <a:rPr lang="en-GB" sz="3600" baseline="30000" dirty="0"/>
              <a:t>th</a:t>
            </a:r>
            <a:r>
              <a:rPr lang="en-GB" sz="3600" dirty="0"/>
              <a:t>-6</a:t>
            </a:r>
            <a:r>
              <a:rPr lang="en-GB" sz="3600" baseline="30000" dirty="0"/>
              <a:t>th</a:t>
            </a:r>
            <a:r>
              <a:rPr lang="en-GB" sz="3600" dirty="0"/>
              <a:t> November. Information to follow.</a:t>
            </a:r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11969957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2699792" y="836712"/>
            <a:ext cx="6030416" cy="5798848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/>
          <p:cNvSpPr/>
          <p:nvPr/>
        </p:nvSpPr>
        <p:spPr>
          <a:xfrm>
            <a:off x="3131840" y="919980"/>
            <a:ext cx="581439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dirty="0">
                <a:solidFill>
                  <a:srgbClr val="FF0000"/>
                </a:solidFill>
              </a:rPr>
              <a:t>                     Volunteers Wanted!!</a:t>
            </a:r>
          </a:p>
          <a:p>
            <a:r>
              <a:rPr lang="en-GB" dirty="0">
                <a:solidFill>
                  <a:srgbClr val="000000"/>
                </a:solidFill>
              </a:rPr>
              <a:t>Are you interested in becoming more involved</a:t>
            </a:r>
          </a:p>
          <a:p>
            <a:r>
              <a:rPr lang="en-GB" dirty="0">
                <a:solidFill>
                  <a:srgbClr val="000000"/>
                </a:solidFill>
              </a:rPr>
              <a:t>in school life?</a:t>
            </a:r>
          </a:p>
          <a:p>
            <a:r>
              <a:rPr lang="en-GB" dirty="0">
                <a:solidFill>
                  <a:srgbClr val="000000"/>
                </a:solidFill>
              </a:rPr>
              <a:t>Are you able to volunteer some of your time</a:t>
            </a:r>
          </a:p>
          <a:p>
            <a:r>
              <a:rPr lang="en-GB" dirty="0">
                <a:solidFill>
                  <a:srgbClr val="000000"/>
                </a:solidFill>
              </a:rPr>
              <a:t>(No matter how little!) to support us with:</a:t>
            </a:r>
          </a:p>
          <a:p>
            <a:r>
              <a:rPr lang="en-GB" dirty="0">
                <a:solidFill>
                  <a:srgbClr val="000000"/>
                </a:solidFill>
              </a:rPr>
              <a:t> Governors</a:t>
            </a:r>
          </a:p>
          <a:p>
            <a:r>
              <a:rPr lang="en-GB" dirty="0">
                <a:solidFill>
                  <a:srgbClr val="000000"/>
                </a:solidFill>
              </a:rPr>
              <a:t>PTA – </a:t>
            </a:r>
            <a:r>
              <a:rPr lang="en-GB" dirty="0" err="1">
                <a:solidFill>
                  <a:srgbClr val="000000"/>
                </a:solidFill>
              </a:rPr>
              <a:t>Merdon</a:t>
            </a:r>
            <a:r>
              <a:rPr lang="en-GB" dirty="0">
                <a:solidFill>
                  <a:srgbClr val="000000"/>
                </a:solidFill>
              </a:rPr>
              <a:t> Association </a:t>
            </a:r>
          </a:p>
          <a:p>
            <a:r>
              <a:rPr lang="en-GB" dirty="0">
                <a:solidFill>
                  <a:srgbClr val="000000"/>
                </a:solidFill>
              </a:rPr>
              <a:t> Parent Readers</a:t>
            </a:r>
          </a:p>
          <a:p>
            <a:r>
              <a:rPr lang="en-GB" dirty="0">
                <a:solidFill>
                  <a:srgbClr val="000000"/>
                </a:solidFill>
              </a:rPr>
              <a:t> Trips</a:t>
            </a:r>
          </a:p>
          <a:p>
            <a:r>
              <a:rPr lang="en-GB" dirty="0">
                <a:solidFill>
                  <a:srgbClr val="000000"/>
                </a:solidFill>
              </a:rPr>
              <a:t> Fundraising</a:t>
            </a:r>
          </a:p>
          <a:p>
            <a:r>
              <a:rPr lang="en-GB" dirty="0">
                <a:solidFill>
                  <a:srgbClr val="000000"/>
                </a:solidFill>
              </a:rPr>
              <a:t> And much, much more!!</a:t>
            </a:r>
          </a:p>
          <a:p>
            <a:endParaRPr lang="en-GB" dirty="0">
              <a:solidFill>
                <a:srgbClr val="000000"/>
              </a:solidFill>
            </a:endParaRPr>
          </a:p>
          <a:p>
            <a:r>
              <a:rPr lang="en-GB" dirty="0">
                <a:solidFill>
                  <a:srgbClr val="000000"/>
                </a:solidFill>
              </a:rPr>
              <a:t>If so, please come and talk to the office staff about completing a DBS check.</a:t>
            </a:r>
          </a:p>
        </p:txBody>
      </p:sp>
      <p:sp>
        <p:nvSpPr>
          <p:cNvPr id="6" name="Title 1"/>
          <p:cNvSpPr txBox="1">
            <a:spLocks/>
          </p:cNvSpPr>
          <p:nvPr/>
        </p:nvSpPr>
        <p:spPr>
          <a:xfrm>
            <a:off x="-1224064" y="88482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Helping in school….</a:t>
            </a:r>
          </a:p>
        </p:txBody>
      </p:sp>
    </p:spTree>
    <p:extLst>
      <p:ext uri="{BB962C8B-B14F-4D97-AF65-F5344CB8AC3E}">
        <p14:creationId xmlns:p14="http://schemas.microsoft.com/office/powerpoint/2010/main" val="38309465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6995120" cy="780696"/>
          </a:xfrm>
        </p:spPr>
        <p:txBody>
          <a:bodyPr>
            <a:normAutofit/>
          </a:bodyPr>
          <a:lstStyle/>
          <a:p>
            <a:r>
              <a:rPr lang="en-GB" dirty="0"/>
              <a:t>Systems and Routines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56792"/>
            <a:ext cx="8229600" cy="4968552"/>
          </a:xfrm>
        </p:spPr>
        <p:txBody>
          <a:bodyPr>
            <a:normAutofit/>
          </a:bodyPr>
          <a:lstStyle/>
          <a:p>
            <a:r>
              <a:rPr lang="en-GB" dirty="0"/>
              <a:t>Healthy snacks – no nuts</a:t>
            </a:r>
          </a:p>
          <a:p>
            <a:r>
              <a:rPr lang="en-GB" dirty="0"/>
              <a:t>After school clubs-letters have gone </a:t>
            </a:r>
          </a:p>
          <a:p>
            <a:r>
              <a:rPr lang="en-GB" dirty="0"/>
              <a:t>Out clubs start this week.</a:t>
            </a:r>
          </a:p>
          <a:p>
            <a:r>
              <a:rPr lang="en-GB" dirty="0"/>
              <a:t>PE days are Thursday and Friday</a:t>
            </a:r>
          </a:p>
          <a:p>
            <a:r>
              <a:rPr lang="en-GB" dirty="0"/>
              <a:t>IGNITE and HEART</a:t>
            </a:r>
          </a:p>
          <a:p>
            <a:r>
              <a:rPr lang="en-GB" dirty="0"/>
              <a:t>Working towards Awards- House points, Raffle Tickets, Pen Licence, Worker of the Week, HEART awards, HEART pin badges</a:t>
            </a:r>
          </a:p>
          <a:p>
            <a:r>
              <a:rPr lang="en-GB" dirty="0"/>
              <a:t>Home work set on Thursday for the following Tuesday.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pic>
        <p:nvPicPr>
          <p:cNvPr id="7170" name="Picture 2" descr="C:\Users\mrs.walker.MERDONJUN.005\AppData\Local\Microsoft\Windows\Temporary Internet Files\Content.IE5\ZJJHFX9G\MP900399599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288" y="1700808"/>
            <a:ext cx="1651443" cy="20648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5996833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65370"/>
            <a:ext cx="8229600" cy="1143000"/>
          </a:xfrm>
        </p:spPr>
        <p:txBody>
          <a:bodyPr/>
          <a:lstStyle/>
          <a:p>
            <a:r>
              <a:rPr lang="en-GB" dirty="0"/>
              <a:t>So far…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95536" y="1196752"/>
            <a:ext cx="8229600" cy="5328592"/>
          </a:xfrm>
        </p:spPr>
        <p:txBody>
          <a:bodyPr>
            <a:normAutofit/>
          </a:bodyPr>
          <a:lstStyle/>
          <a:p>
            <a:r>
              <a:rPr lang="en-GB" sz="3200" dirty="0"/>
              <a:t>All the children have settled in well.</a:t>
            </a:r>
          </a:p>
          <a:p>
            <a:r>
              <a:rPr lang="en-GB" sz="3200" dirty="0"/>
              <a:t>Have visited the library and have all taken out at least one book.</a:t>
            </a:r>
          </a:p>
          <a:p>
            <a:r>
              <a:rPr lang="en-GB" sz="3200" dirty="0"/>
              <a:t>Have been introduced to our topic for this term –Marvellous Mayans</a:t>
            </a:r>
          </a:p>
          <a:p>
            <a:r>
              <a:rPr lang="en-GB" sz="3200" dirty="0"/>
              <a:t>Have their Homework folders and have had their first week’s Homework</a:t>
            </a:r>
          </a:p>
          <a:p>
            <a:pPr marL="137160" indent="0">
              <a:buNone/>
            </a:pP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28329152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The Website…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half" idx="2"/>
          </p:nvPr>
        </p:nvSpPr>
        <p:spPr/>
        <p:txBody>
          <a:bodyPr>
            <a:normAutofit lnSpcReduction="10000"/>
          </a:bodyPr>
          <a:lstStyle/>
          <a:p>
            <a:r>
              <a:rPr lang="en-GB" dirty="0"/>
              <a:t>You will be able to access;</a:t>
            </a:r>
          </a:p>
          <a:p>
            <a:pPr marL="137160" indent="0">
              <a:buNone/>
            </a:pPr>
            <a:endParaRPr lang="en-GB" dirty="0"/>
          </a:p>
          <a:p>
            <a:r>
              <a:rPr lang="en-GB" sz="2000" dirty="0"/>
              <a:t>Your child’s class page with updates on learning and homework</a:t>
            </a:r>
          </a:p>
          <a:p>
            <a:r>
              <a:rPr lang="en-GB" sz="2000" dirty="0"/>
              <a:t>School calendar</a:t>
            </a:r>
          </a:p>
          <a:p>
            <a:r>
              <a:rPr lang="en-GB" sz="2000" dirty="0"/>
              <a:t>Whole school events</a:t>
            </a:r>
          </a:p>
          <a:p>
            <a:r>
              <a:rPr lang="en-GB" sz="2000" dirty="0"/>
              <a:t>Policies</a:t>
            </a:r>
          </a:p>
          <a:p>
            <a:r>
              <a:rPr lang="en-GB" sz="2000" dirty="0"/>
              <a:t>Newsletters</a:t>
            </a:r>
          </a:p>
          <a:p>
            <a:r>
              <a:rPr lang="en-GB" sz="2000" dirty="0"/>
              <a:t>Updates</a:t>
            </a:r>
          </a:p>
          <a:p>
            <a:r>
              <a:rPr lang="en-GB" sz="2000" dirty="0"/>
              <a:t>Safeguarding and E-Safety</a:t>
            </a:r>
          </a:p>
        </p:txBody>
      </p:sp>
      <p:pic>
        <p:nvPicPr>
          <p:cNvPr id="10" name="Content Placeholder 9">
            <a:hlinkClick r:id="rId2"/>
          </p:cNvPr>
          <p:cNvPicPr>
            <a:picLocks noGrp="1" noChangeAspect="1"/>
          </p:cNvPicPr>
          <p:nvPr>
            <p:ph sz="half" idx="1"/>
          </p:nvPr>
        </p:nvPicPr>
        <p:blipFill rotWithShape="1">
          <a:blip r:embed="rId3"/>
          <a:srcRect l="3874" t="12797" r="21966" b="6487"/>
          <a:stretch/>
        </p:blipFill>
        <p:spPr>
          <a:xfrm>
            <a:off x="107504" y="2348880"/>
            <a:ext cx="4353936" cy="2664296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3528" y="5949280"/>
            <a:ext cx="4572000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dirty="0">
                <a:hlinkClick r:id="rId4"/>
              </a:rPr>
              <a:t>https://www.merdon.hants.sch.uk/year-6-5/</a:t>
            </a:r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290473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 txBox="1">
            <a:spLocks/>
          </p:cNvSpPr>
          <p:nvPr/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 algn="ctr" rtl="0" eaLnBrk="1" latinLnBrk="0" hangingPunct="1">
              <a:spcBef>
                <a:spcPct val="0"/>
              </a:spcBef>
              <a:buNone/>
              <a:defRPr kumimoji="0" sz="4100" b="1" kern="1200" cap="none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en-GB" dirty="0"/>
              <a:t>Important information:</a:t>
            </a: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2"/>
          <a:srcRect l="7386" t="11610" r="21221" b="6688"/>
          <a:stretch/>
        </p:blipFill>
        <p:spPr>
          <a:xfrm>
            <a:off x="465774" y="1268760"/>
            <a:ext cx="7722208" cy="4968552"/>
          </a:xfrm>
          <a:prstGeom prst="rect">
            <a:avLst/>
          </a:prstGeom>
        </p:spPr>
      </p:pic>
      <p:sp>
        <p:nvSpPr>
          <p:cNvPr id="7" name="Left Arrow 6"/>
          <p:cNvSpPr/>
          <p:nvPr/>
        </p:nvSpPr>
        <p:spPr>
          <a:xfrm rot="20963983">
            <a:off x="2987824" y="2564904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eft Arrow 7"/>
          <p:cNvSpPr/>
          <p:nvPr/>
        </p:nvSpPr>
        <p:spPr>
          <a:xfrm rot="20963983">
            <a:off x="2996397" y="2949443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Left Arrow 8"/>
          <p:cNvSpPr/>
          <p:nvPr/>
        </p:nvSpPr>
        <p:spPr>
          <a:xfrm rot="20963983">
            <a:off x="3143721" y="5744761"/>
            <a:ext cx="936104" cy="216024"/>
          </a:xfrm>
          <a:prstGeom prst="lef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5183356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Open door policy 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GB" dirty="0"/>
              <a:t>Got some exciting news to share? Come and speak to us!</a:t>
            </a:r>
          </a:p>
          <a:p>
            <a:r>
              <a:rPr lang="en-GB" dirty="0"/>
              <a:t>To discuss your child’s progress we have parents evening on 22</a:t>
            </a:r>
            <a:r>
              <a:rPr lang="en-GB" baseline="30000" dirty="0"/>
              <a:t>nd</a:t>
            </a:r>
            <a:r>
              <a:rPr lang="en-GB" dirty="0"/>
              <a:t> and 24</a:t>
            </a:r>
            <a:r>
              <a:rPr lang="en-GB" baseline="30000" dirty="0"/>
              <a:t>th</a:t>
            </a:r>
            <a:r>
              <a:rPr lang="en-GB" dirty="0"/>
              <a:t> October. </a:t>
            </a:r>
          </a:p>
          <a:p>
            <a:r>
              <a:rPr lang="en-GB" dirty="0"/>
              <a:t>If you think you are eligible for free school meals, please speak to the office about applying.</a:t>
            </a:r>
          </a:p>
          <a:p>
            <a:r>
              <a:rPr lang="en-GB" dirty="0"/>
              <a:t>Our Designated Safeguarding Lead is Miss </a:t>
            </a:r>
            <a:r>
              <a:rPr lang="en-GB" dirty="0" err="1"/>
              <a:t>Loosemore</a:t>
            </a:r>
            <a:r>
              <a:rPr lang="en-GB" dirty="0"/>
              <a:t> and our Deputy DSL is Mrs Tones.</a:t>
            </a:r>
          </a:p>
          <a:p>
            <a:r>
              <a:rPr lang="en-GB" dirty="0"/>
              <a:t>Our pastoral team includes ELSA and FEIPS.</a:t>
            </a:r>
          </a:p>
          <a:p>
            <a:r>
              <a:rPr lang="en-GB" dirty="0"/>
              <a:t>Our </a:t>
            </a:r>
            <a:r>
              <a:rPr lang="en-GB" dirty="0" err="1"/>
              <a:t>SENCo</a:t>
            </a:r>
            <a:r>
              <a:rPr lang="en-GB" dirty="0"/>
              <a:t> is Mrs Tones.</a:t>
            </a:r>
          </a:p>
        </p:txBody>
      </p:sp>
    </p:spTree>
    <p:extLst>
      <p:ext uri="{BB962C8B-B14F-4D97-AF65-F5344CB8AC3E}">
        <p14:creationId xmlns:p14="http://schemas.microsoft.com/office/powerpoint/2010/main" val="425409649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Coming up…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07504" y="1268760"/>
            <a:ext cx="8928992" cy="4709160"/>
          </a:xfrm>
        </p:spPr>
        <p:txBody>
          <a:bodyPr>
            <a:normAutofit/>
          </a:bodyPr>
          <a:lstStyle/>
          <a:p>
            <a:endParaRPr lang="en-GB" sz="3600" dirty="0"/>
          </a:p>
          <a:p>
            <a:r>
              <a:rPr lang="en-GB" sz="3600" dirty="0"/>
              <a:t>Macmillan Coffee Morning – 27</a:t>
            </a:r>
            <a:r>
              <a:rPr lang="en-GB" sz="3600" baseline="30000" dirty="0"/>
              <a:t>th</a:t>
            </a:r>
            <a:r>
              <a:rPr lang="en-GB" sz="3600" dirty="0"/>
              <a:t> September  </a:t>
            </a:r>
          </a:p>
          <a:p>
            <a:endParaRPr lang="en-GB" sz="3600" dirty="0"/>
          </a:p>
          <a:p>
            <a:pPr marL="137160" indent="0">
              <a:buNone/>
            </a:pPr>
            <a:r>
              <a:rPr lang="en-GB" sz="3600" dirty="0"/>
              <a:t>Thank you for coming- any questions?</a:t>
            </a:r>
          </a:p>
          <a:p>
            <a:pPr marL="137160" indent="0">
              <a:buNone/>
            </a:pPr>
            <a:endParaRPr lang="en-GB" sz="3600" dirty="0"/>
          </a:p>
          <a:p>
            <a:pPr marL="137160" indent="0">
              <a:buNone/>
            </a:pPr>
            <a:r>
              <a:rPr lang="en-GB" sz="3600" dirty="0"/>
              <a:t>Hooke Court info </a:t>
            </a:r>
            <a:r>
              <a:rPr lang="en-GB" sz="3600"/>
              <a:t>to follow.</a:t>
            </a:r>
            <a:endParaRPr lang="en-GB" sz="3600" dirty="0"/>
          </a:p>
          <a:p>
            <a:endParaRPr lang="en-GB" sz="3600" dirty="0"/>
          </a:p>
        </p:txBody>
      </p:sp>
    </p:spTree>
    <p:extLst>
      <p:ext uri="{BB962C8B-B14F-4D97-AF65-F5344CB8AC3E}">
        <p14:creationId xmlns:p14="http://schemas.microsoft.com/office/powerpoint/2010/main" val="3479124991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pex">
  <a:themeElements>
    <a:clrScheme name="Custom 1">
      <a:dk1>
        <a:srgbClr val="D1282E"/>
      </a:dk1>
      <a:lt1>
        <a:srgbClr val="FFFFFF"/>
      </a:lt1>
      <a:dk2>
        <a:srgbClr val="D1282E"/>
      </a:dk2>
      <a:lt2>
        <a:srgbClr val="C8C8B1"/>
      </a:lt2>
      <a:accent1>
        <a:srgbClr val="00B050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Apex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pex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27</TotalTime>
  <Words>745</Words>
  <Application>Microsoft Office PowerPoint</Application>
  <PresentationFormat>On-screen Show (4:3)</PresentationFormat>
  <Paragraphs>118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Apex</vt:lpstr>
      <vt:lpstr>Welcome to America</vt:lpstr>
      <vt:lpstr>Aim of the meeting</vt:lpstr>
      <vt:lpstr>Team America</vt:lpstr>
      <vt:lpstr>Weekly Homework expectations</vt:lpstr>
      <vt:lpstr>Mathletics Awards</vt:lpstr>
      <vt:lpstr>What is Home Learning?</vt:lpstr>
      <vt:lpstr>Parent Outcome</vt:lpstr>
      <vt:lpstr>Dates for your diary</vt:lpstr>
      <vt:lpstr>PowerPoint Presentation</vt:lpstr>
      <vt:lpstr>PowerPoint Presentation</vt:lpstr>
      <vt:lpstr>Systems and Routines</vt:lpstr>
      <vt:lpstr>So far…</vt:lpstr>
      <vt:lpstr>PowerPoint Presentation</vt:lpstr>
      <vt:lpstr>PowerPoint Presentation</vt:lpstr>
      <vt:lpstr>Open door policy </vt:lpstr>
      <vt:lpstr>Coming up…</vt:lpstr>
    </vt:vector>
  </TitlesOfParts>
  <Company>Merdon Junior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__</dc:title>
  <dc:creator>Jo Walker</dc:creator>
  <cp:lastModifiedBy>Craig Stevens</cp:lastModifiedBy>
  <cp:revision>69</cp:revision>
  <cp:lastPrinted>2014-09-15T09:09:32Z</cp:lastPrinted>
  <dcterms:created xsi:type="dcterms:W3CDTF">2014-09-15T07:23:02Z</dcterms:created>
  <dcterms:modified xsi:type="dcterms:W3CDTF">2019-09-15T19:35:56Z</dcterms:modified>
</cp:coreProperties>
</file>