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5/5/2020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9FA0-6AAA-4459-ACCF-5710076F5DE7}"/>
              </a:ext>
            </a:extLst>
          </p:cNvPr>
          <p:cNvSpPr>
            <a:spLocks noGrp="1"/>
          </p:cNvSpPr>
          <p:nvPr>
            <p:ph type="ctrTitle"/>
          </p:nvPr>
        </p:nvSpPr>
        <p:spPr/>
        <p:txBody>
          <a:bodyPr/>
          <a:lstStyle/>
          <a:p>
            <a:r>
              <a:rPr lang="en-GB" dirty="0"/>
              <a:t> Olympics</a:t>
            </a:r>
          </a:p>
        </p:txBody>
      </p:sp>
      <p:pic>
        <p:nvPicPr>
          <p:cNvPr id="7172" name="Picture 4" descr="Modern Olympic History timeline | Timetoast timelines">
            <a:extLst>
              <a:ext uri="{FF2B5EF4-FFF2-40B4-BE49-F238E27FC236}">
                <a16:creationId xmlns:a16="http://schemas.microsoft.com/office/drawing/2014/main" id="{CC8BBB1A-14CE-4DB0-BE00-82F109F09D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434" y="397564"/>
            <a:ext cx="4081076" cy="3342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580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60DD5-AA53-45F3-8399-860C767A0178}"/>
              </a:ext>
            </a:extLst>
          </p:cNvPr>
          <p:cNvSpPr>
            <a:spLocks noGrp="1"/>
          </p:cNvSpPr>
          <p:nvPr>
            <p:ph type="title"/>
          </p:nvPr>
        </p:nvSpPr>
        <p:spPr/>
        <p:txBody>
          <a:bodyPr/>
          <a:lstStyle/>
          <a:p>
            <a:r>
              <a:rPr lang="en-GB" dirty="0"/>
              <a:t> </a:t>
            </a:r>
            <a:r>
              <a:rPr lang="en-GB"/>
              <a:t>Ancient Greeks</a:t>
            </a:r>
            <a:endParaRPr lang="en-GB" dirty="0"/>
          </a:p>
        </p:txBody>
      </p:sp>
      <p:sp>
        <p:nvSpPr>
          <p:cNvPr id="3" name="Text Placeholder 2">
            <a:extLst>
              <a:ext uri="{FF2B5EF4-FFF2-40B4-BE49-F238E27FC236}">
                <a16:creationId xmlns:a16="http://schemas.microsoft.com/office/drawing/2014/main" id="{5F793A23-EEB8-4EA4-9776-490A9D2B3287}"/>
              </a:ext>
            </a:extLst>
          </p:cNvPr>
          <p:cNvSpPr>
            <a:spLocks noGrp="1"/>
          </p:cNvSpPr>
          <p:nvPr>
            <p:ph type="body" sz="quarter" idx="13"/>
          </p:nvPr>
        </p:nvSpPr>
        <p:spPr/>
        <p:txBody>
          <a:bodyPr/>
          <a:lstStyle/>
          <a:p>
            <a:r>
              <a:rPr lang="en-GB" dirty="0"/>
              <a:t>The first Olympics started in the year 776bc when a baker </a:t>
            </a:r>
            <a:r>
              <a:rPr lang="en-GB" dirty="0" err="1"/>
              <a:t>Coroebus</a:t>
            </a:r>
            <a:r>
              <a:rPr lang="en-GB" dirty="0"/>
              <a:t> became the first Olympic champion.</a:t>
            </a:r>
          </a:p>
        </p:txBody>
      </p:sp>
      <p:sp>
        <p:nvSpPr>
          <p:cNvPr id="4" name="Text Placeholder 3">
            <a:extLst>
              <a:ext uri="{FF2B5EF4-FFF2-40B4-BE49-F238E27FC236}">
                <a16:creationId xmlns:a16="http://schemas.microsoft.com/office/drawing/2014/main" id="{1F1211EE-33AA-4BBB-A044-82B57C51637C}"/>
              </a:ext>
            </a:extLst>
          </p:cNvPr>
          <p:cNvSpPr>
            <a:spLocks noGrp="1"/>
          </p:cNvSpPr>
          <p:nvPr>
            <p:ph type="body" sz="half" idx="2"/>
          </p:nvPr>
        </p:nvSpPr>
        <p:spPr>
          <a:xfrm>
            <a:off x="2589213" y="5181599"/>
            <a:ext cx="8915400" cy="1550505"/>
          </a:xfrm>
        </p:spPr>
        <p:txBody>
          <a:bodyPr>
            <a:normAutofit/>
          </a:bodyPr>
          <a:lstStyle/>
          <a:p>
            <a:r>
              <a:rPr lang="en-GB" dirty="0"/>
              <a:t>It happened once every four years and was started by the Greeks. The games were for there top god Zeus. To start with there was only one advent and the games were heled in the same place. Only men were allowed and the winner got a crown of olive branches or a wreath.</a:t>
            </a:r>
          </a:p>
        </p:txBody>
      </p:sp>
      <p:pic>
        <p:nvPicPr>
          <p:cNvPr id="1026" name="Picture 2" descr="pentathlon | Definition, Events, History, &amp; Facts | Britannica">
            <a:extLst>
              <a:ext uri="{FF2B5EF4-FFF2-40B4-BE49-F238E27FC236}">
                <a16:creationId xmlns:a16="http://schemas.microsoft.com/office/drawing/2014/main" id="{5E378365-DB2D-4309-8804-C525D3F3D4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9812" y="292558"/>
            <a:ext cx="3024799" cy="2142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0975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EC504-E0D5-4455-8A9D-CE599C73A52E}"/>
              </a:ext>
            </a:extLst>
          </p:cNvPr>
          <p:cNvSpPr>
            <a:spLocks noGrp="1"/>
          </p:cNvSpPr>
          <p:nvPr>
            <p:ph type="title"/>
          </p:nvPr>
        </p:nvSpPr>
        <p:spPr/>
        <p:txBody>
          <a:bodyPr/>
          <a:lstStyle/>
          <a:p>
            <a:r>
              <a:rPr lang="en-GB" dirty="0"/>
              <a:t>Christian Emperor</a:t>
            </a:r>
          </a:p>
        </p:txBody>
      </p:sp>
      <p:sp>
        <p:nvSpPr>
          <p:cNvPr id="3" name="Text Placeholder 2">
            <a:extLst>
              <a:ext uri="{FF2B5EF4-FFF2-40B4-BE49-F238E27FC236}">
                <a16:creationId xmlns:a16="http://schemas.microsoft.com/office/drawing/2014/main" id="{91EA4E8C-8922-498F-98D2-CEAD0F0DB5B9}"/>
              </a:ext>
            </a:extLst>
          </p:cNvPr>
          <p:cNvSpPr>
            <a:spLocks noGrp="1"/>
          </p:cNvSpPr>
          <p:nvPr>
            <p:ph type="body" sz="quarter" idx="13"/>
          </p:nvPr>
        </p:nvSpPr>
        <p:spPr/>
        <p:txBody>
          <a:bodyPr/>
          <a:lstStyle/>
          <a:p>
            <a:r>
              <a:rPr lang="en-GB" dirty="0"/>
              <a:t>391ad a Christian Emperor Theodosius banned pagan practise. </a:t>
            </a:r>
          </a:p>
        </p:txBody>
      </p:sp>
      <p:sp>
        <p:nvSpPr>
          <p:cNvPr id="4" name="Text Placeholder 3">
            <a:extLst>
              <a:ext uri="{FF2B5EF4-FFF2-40B4-BE49-F238E27FC236}">
                <a16:creationId xmlns:a16="http://schemas.microsoft.com/office/drawing/2014/main" id="{C0BBE710-E7DD-4089-BB56-7A39D6891F5F}"/>
              </a:ext>
            </a:extLst>
          </p:cNvPr>
          <p:cNvSpPr>
            <a:spLocks noGrp="1"/>
          </p:cNvSpPr>
          <p:nvPr>
            <p:ph type="body" sz="half" idx="2"/>
          </p:nvPr>
        </p:nvSpPr>
        <p:spPr/>
        <p:txBody>
          <a:bodyPr>
            <a:normAutofit fontScale="92500" lnSpcReduction="20000"/>
          </a:bodyPr>
          <a:lstStyle/>
          <a:p>
            <a:r>
              <a:rPr lang="en-GB" dirty="0"/>
              <a:t>After, there were no more Olympic games . 1500 years later in 1896 the modern Olympics started again in Athens Greece. When it was </a:t>
            </a:r>
            <a:r>
              <a:rPr lang="en-GB" dirty="0" err="1"/>
              <a:t>reheld</a:t>
            </a:r>
            <a:r>
              <a:rPr lang="en-GB" dirty="0"/>
              <a:t> there were 241 athletes from 14 countries.</a:t>
            </a:r>
          </a:p>
        </p:txBody>
      </p:sp>
      <p:pic>
        <p:nvPicPr>
          <p:cNvPr id="2050" name="Picture 2" descr="Theodosius I, Roman Emperor - Stock Image - C037/9352 - Science ...">
            <a:extLst>
              <a:ext uri="{FF2B5EF4-FFF2-40B4-BE49-F238E27FC236}">
                <a16:creationId xmlns:a16="http://schemas.microsoft.com/office/drawing/2014/main" id="{FD1EE6DF-4131-4039-9BAA-22CA5A3EAF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9685" y="156854"/>
            <a:ext cx="2474926" cy="3350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024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597DD-CF98-4F8B-8877-8FC370440B7A}"/>
              </a:ext>
            </a:extLst>
          </p:cNvPr>
          <p:cNvSpPr>
            <a:spLocks noGrp="1"/>
          </p:cNvSpPr>
          <p:nvPr>
            <p:ph type="title"/>
          </p:nvPr>
        </p:nvSpPr>
        <p:spPr/>
        <p:txBody>
          <a:bodyPr/>
          <a:lstStyle/>
          <a:p>
            <a:r>
              <a:rPr lang="en-GB" dirty="0"/>
              <a:t>Modern Games</a:t>
            </a:r>
          </a:p>
        </p:txBody>
      </p:sp>
      <p:sp>
        <p:nvSpPr>
          <p:cNvPr id="3" name="Text Placeholder 2">
            <a:extLst>
              <a:ext uri="{FF2B5EF4-FFF2-40B4-BE49-F238E27FC236}">
                <a16:creationId xmlns:a16="http://schemas.microsoft.com/office/drawing/2014/main" id="{B067037F-E50D-413A-ACEA-7FC7D0E51D3D}"/>
              </a:ext>
            </a:extLst>
          </p:cNvPr>
          <p:cNvSpPr>
            <a:spLocks noGrp="1"/>
          </p:cNvSpPr>
          <p:nvPr>
            <p:ph type="body" sz="quarter" idx="13"/>
          </p:nvPr>
        </p:nvSpPr>
        <p:spPr/>
        <p:txBody>
          <a:bodyPr/>
          <a:lstStyle/>
          <a:p>
            <a:r>
              <a:rPr lang="en-GB" dirty="0"/>
              <a:t>Women first competed in 1900.</a:t>
            </a:r>
          </a:p>
        </p:txBody>
      </p:sp>
      <p:sp>
        <p:nvSpPr>
          <p:cNvPr id="4" name="Text Placeholder 3">
            <a:extLst>
              <a:ext uri="{FF2B5EF4-FFF2-40B4-BE49-F238E27FC236}">
                <a16:creationId xmlns:a16="http://schemas.microsoft.com/office/drawing/2014/main" id="{8429C007-83A3-4E0D-9051-C79758371A0F}"/>
              </a:ext>
            </a:extLst>
          </p:cNvPr>
          <p:cNvSpPr>
            <a:spLocks noGrp="1"/>
          </p:cNvSpPr>
          <p:nvPr>
            <p:ph type="body" sz="half" idx="2"/>
          </p:nvPr>
        </p:nvSpPr>
        <p:spPr>
          <a:xfrm>
            <a:off x="2589213" y="5181600"/>
            <a:ext cx="8915400" cy="1205948"/>
          </a:xfrm>
        </p:spPr>
        <p:txBody>
          <a:bodyPr>
            <a:normAutofit/>
          </a:bodyPr>
          <a:lstStyle/>
          <a:p>
            <a:r>
              <a:rPr lang="en-GB" dirty="0"/>
              <a:t>The Paralympics began to be held for people with disabilities and the youth games are for 14 to 18s compete. Now there’s one for the summer and one for the winter.</a:t>
            </a:r>
          </a:p>
        </p:txBody>
      </p:sp>
      <p:pic>
        <p:nvPicPr>
          <p:cNvPr id="3074" name="Picture 2" descr="Modern Olympics - Lessons - Tes Teach">
            <a:extLst>
              <a:ext uri="{FF2B5EF4-FFF2-40B4-BE49-F238E27FC236}">
                <a16:creationId xmlns:a16="http://schemas.microsoft.com/office/drawing/2014/main" id="{B90C682F-73A5-4E39-A6BE-2ABB67557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5409" y="187858"/>
            <a:ext cx="4558827" cy="2880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281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D634E-FC4E-42A1-977C-BD1C62C4B76D}"/>
              </a:ext>
            </a:extLst>
          </p:cNvPr>
          <p:cNvSpPr>
            <a:spLocks noGrp="1"/>
          </p:cNvSpPr>
          <p:nvPr>
            <p:ph type="title"/>
          </p:nvPr>
        </p:nvSpPr>
        <p:spPr>
          <a:xfrm>
            <a:off x="2589212" y="721098"/>
            <a:ext cx="8915399" cy="2880020"/>
          </a:xfrm>
        </p:spPr>
        <p:txBody>
          <a:bodyPr/>
          <a:lstStyle/>
          <a:p>
            <a:r>
              <a:rPr lang="en-GB" dirty="0"/>
              <a:t>Winners</a:t>
            </a:r>
          </a:p>
        </p:txBody>
      </p:sp>
      <p:sp>
        <p:nvSpPr>
          <p:cNvPr id="3" name="Text Placeholder 2">
            <a:extLst>
              <a:ext uri="{FF2B5EF4-FFF2-40B4-BE49-F238E27FC236}">
                <a16:creationId xmlns:a16="http://schemas.microsoft.com/office/drawing/2014/main" id="{6A60BBBF-353B-4E0A-8949-576185651137}"/>
              </a:ext>
            </a:extLst>
          </p:cNvPr>
          <p:cNvSpPr>
            <a:spLocks noGrp="1"/>
          </p:cNvSpPr>
          <p:nvPr>
            <p:ph type="body" sz="quarter" idx="13"/>
          </p:nvPr>
        </p:nvSpPr>
        <p:spPr/>
        <p:txBody>
          <a:bodyPr/>
          <a:lstStyle/>
          <a:p>
            <a:r>
              <a:rPr lang="en-GB" dirty="0"/>
              <a:t>Winners get medals</a:t>
            </a:r>
          </a:p>
        </p:txBody>
      </p:sp>
      <p:sp>
        <p:nvSpPr>
          <p:cNvPr id="4" name="Text Placeholder 3">
            <a:extLst>
              <a:ext uri="{FF2B5EF4-FFF2-40B4-BE49-F238E27FC236}">
                <a16:creationId xmlns:a16="http://schemas.microsoft.com/office/drawing/2014/main" id="{E80EB358-EFA3-4D43-8FF8-487F43C3430D}"/>
              </a:ext>
            </a:extLst>
          </p:cNvPr>
          <p:cNvSpPr>
            <a:spLocks noGrp="1"/>
          </p:cNvSpPr>
          <p:nvPr>
            <p:ph type="body" sz="half" idx="2"/>
          </p:nvPr>
        </p:nvSpPr>
        <p:spPr/>
        <p:txBody>
          <a:bodyPr>
            <a:normAutofit fontScale="85000" lnSpcReduction="10000"/>
          </a:bodyPr>
          <a:lstStyle/>
          <a:p>
            <a:r>
              <a:rPr lang="en-GB" dirty="0"/>
              <a:t>In modern Olympics, third place wins bronze, second place wins silver, first place wins gold. </a:t>
            </a:r>
          </a:p>
          <a:p>
            <a:r>
              <a:rPr lang="en-GB" dirty="0"/>
              <a:t>First place medals are not actually made of gold but silver covered in a thin layer of gold.</a:t>
            </a:r>
          </a:p>
        </p:txBody>
      </p:sp>
      <p:pic>
        <p:nvPicPr>
          <p:cNvPr id="4098" name="Picture 2" descr="Nanjing 2014 Youth Olympic Games medals unveiled! - Official ...">
            <a:extLst>
              <a:ext uri="{FF2B5EF4-FFF2-40B4-BE49-F238E27FC236}">
                <a16:creationId xmlns:a16="http://schemas.microsoft.com/office/drawing/2014/main" id="{4E7C9231-F466-4E7D-BDEA-16F5AFBFC4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3478" y="862012"/>
            <a:ext cx="4497457" cy="25981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2998BAF-86F4-410C-89CB-D7F9C07219D1}"/>
              </a:ext>
            </a:extLst>
          </p:cNvPr>
          <p:cNvSpPr txBox="1"/>
          <p:nvPr/>
        </p:nvSpPr>
        <p:spPr>
          <a:xfrm>
            <a:off x="9395791" y="3717830"/>
            <a:ext cx="926857" cy="369332"/>
          </a:xfrm>
          <a:prstGeom prst="rect">
            <a:avLst/>
          </a:prstGeom>
          <a:noFill/>
        </p:spPr>
        <p:txBody>
          <a:bodyPr wrap="none" rtlCol="0">
            <a:spAutoFit/>
          </a:bodyPr>
          <a:lstStyle/>
          <a:p>
            <a:r>
              <a:rPr lang="en-GB" dirty="0"/>
              <a:t>Bronze</a:t>
            </a:r>
          </a:p>
        </p:txBody>
      </p:sp>
      <p:sp>
        <p:nvSpPr>
          <p:cNvPr id="11" name="TextBox 10">
            <a:extLst>
              <a:ext uri="{FF2B5EF4-FFF2-40B4-BE49-F238E27FC236}">
                <a16:creationId xmlns:a16="http://schemas.microsoft.com/office/drawing/2014/main" id="{F9D27AE7-820F-46CB-821E-65DD307884FE}"/>
              </a:ext>
            </a:extLst>
          </p:cNvPr>
          <p:cNvSpPr txBox="1"/>
          <p:nvPr/>
        </p:nvSpPr>
        <p:spPr>
          <a:xfrm>
            <a:off x="6096000" y="3716443"/>
            <a:ext cx="740908" cy="369332"/>
          </a:xfrm>
          <a:prstGeom prst="rect">
            <a:avLst/>
          </a:prstGeom>
          <a:noFill/>
        </p:spPr>
        <p:txBody>
          <a:bodyPr wrap="none" rtlCol="0">
            <a:spAutoFit/>
          </a:bodyPr>
          <a:lstStyle/>
          <a:p>
            <a:r>
              <a:rPr lang="en-GB" dirty="0"/>
              <a:t>Silver</a:t>
            </a:r>
          </a:p>
        </p:txBody>
      </p:sp>
      <p:sp>
        <p:nvSpPr>
          <p:cNvPr id="12" name="TextBox 11">
            <a:extLst>
              <a:ext uri="{FF2B5EF4-FFF2-40B4-BE49-F238E27FC236}">
                <a16:creationId xmlns:a16="http://schemas.microsoft.com/office/drawing/2014/main" id="{9600761E-E402-45E9-8F77-6AA13D0416FD}"/>
              </a:ext>
            </a:extLst>
          </p:cNvPr>
          <p:cNvSpPr txBox="1"/>
          <p:nvPr/>
        </p:nvSpPr>
        <p:spPr>
          <a:xfrm>
            <a:off x="7840950" y="3745388"/>
            <a:ext cx="742511" cy="369332"/>
          </a:xfrm>
          <a:prstGeom prst="rect">
            <a:avLst/>
          </a:prstGeom>
          <a:noFill/>
        </p:spPr>
        <p:txBody>
          <a:bodyPr wrap="none" rtlCol="0">
            <a:spAutoFit/>
          </a:bodyPr>
          <a:lstStyle/>
          <a:p>
            <a:r>
              <a:rPr lang="en-GB" dirty="0"/>
              <a:t>Gold</a:t>
            </a:r>
          </a:p>
        </p:txBody>
      </p:sp>
    </p:spTree>
    <p:extLst>
      <p:ext uri="{BB962C8B-B14F-4D97-AF65-F5344CB8AC3E}">
        <p14:creationId xmlns:p14="http://schemas.microsoft.com/office/powerpoint/2010/main" val="100336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1D1F3-6321-4403-B911-16B0C112B60B}"/>
              </a:ext>
            </a:extLst>
          </p:cNvPr>
          <p:cNvSpPr>
            <a:spLocks noGrp="1"/>
          </p:cNvSpPr>
          <p:nvPr>
            <p:ph type="title"/>
          </p:nvPr>
        </p:nvSpPr>
        <p:spPr>
          <a:xfrm flipH="1">
            <a:off x="3551582" y="686290"/>
            <a:ext cx="2716696" cy="1828310"/>
          </a:xfrm>
        </p:spPr>
        <p:txBody>
          <a:bodyPr>
            <a:normAutofit/>
          </a:bodyPr>
          <a:lstStyle/>
          <a:p>
            <a:r>
              <a:rPr lang="en-GB" dirty="0"/>
              <a:t>Rings</a:t>
            </a:r>
          </a:p>
        </p:txBody>
      </p:sp>
      <p:sp>
        <p:nvSpPr>
          <p:cNvPr id="3" name="Text Placeholder 2">
            <a:extLst>
              <a:ext uri="{FF2B5EF4-FFF2-40B4-BE49-F238E27FC236}">
                <a16:creationId xmlns:a16="http://schemas.microsoft.com/office/drawing/2014/main" id="{D1E38C9C-6738-4DE1-88DE-2238150386FC}"/>
              </a:ext>
            </a:extLst>
          </p:cNvPr>
          <p:cNvSpPr>
            <a:spLocks noGrp="1"/>
          </p:cNvSpPr>
          <p:nvPr>
            <p:ph type="body" sz="quarter" idx="13"/>
          </p:nvPr>
        </p:nvSpPr>
        <p:spPr/>
        <p:txBody>
          <a:bodyPr/>
          <a:lstStyle/>
          <a:p>
            <a:r>
              <a:rPr lang="en-GB" dirty="0"/>
              <a:t>The rings interlock.</a:t>
            </a:r>
          </a:p>
        </p:txBody>
      </p:sp>
      <p:sp>
        <p:nvSpPr>
          <p:cNvPr id="4" name="Text Placeholder 3">
            <a:extLst>
              <a:ext uri="{FF2B5EF4-FFF2-40B4-BE49-F238E27FC236}">
                <a16:creationId xmlns:a16="http://schemas.microsoft.com/office/drawing/2014/main" id="{619293F3-B306-400C-B2E0-19A6CF820D78}"/>
              </a:ext>
            </a:extLst>
          </p:cNvPr>
          <p:cNvSpPr>
            <a:spLocks noGrp="1"/>
          </p:cNvSpPr>
          <p:nvPr>
            <p:ph type="body" sz="half" idx="2"/>
          </p:nvPr>
        </p:nvSpPr>
        <p:spPr/>
        <p:txBody>
          <a:bodyPr/>
          <a:lstStyle/>
          <a:p>
            <a:r>
              <a:rPr lang="en-GB" dirty="0"/>
              <a:t>The colours are blue, yellow, black, green and red. The colours are because every flag in the world had at least one of those colours on it.</a:t>
            </a:r>
          </a:p>
        </p:txBody>
      </p:sp>
      <p:pic>
        <p:nvPicPr>
          <p:cNvPr id="5122" name="Picture 2" descr="Olympic symbols - Wikipedia">
            <a:extLst>
              <a:ext uri="{FF2B5EF4-FFF2-40B4-BE49-F238E27FC236}">
                <a16:creationId xmlns:a16="http://schemas.microsoft.com/office/drawing/2014/main" id="{3C7D5ABB-83B0-4763-987E-BD8F5F23CA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8995" y="1110616"/>
            <a:ext cx="5422011" cy="2503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367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79A0B-6C86-4988-AA2D-AADDD88D67FB}"/>
              </a:ext>
            </a:extLst>
          </p:cNvPr>
          <p:cNvSpPr>
            <a:spLocks noGrp="1"/>
          </p:cNvSpPr>
          <p:nvPr>
            <p:ph type="title"/>
          </p:nvPr>
        </p:nvSpPr>
        <p:spPr/>
        <p:txBody>
          <a:bodyPr/>
          <a:lstStyle/>
          <a:p>
            <a:r>
              <a:rPr lang="en-GB" dirty="0"/>
              <a:t>Flame</a:t>
            </a:r>
          </a:p>
        </p:txBody>
      </p:sp>
      <p:sp>
        <p:nvSpPr>
          <p:cNvPr id="3" name="Text Placeholder 2">
            <a:extLst>
              <a:ext uri="{FF2B5EF4-FFF2-40B4-BE49-F238E27FC236}">
                <a16:creationId xmlns:a16="http://schemas.microsoft.com/office/drawing/2014/main" id="{4F10F05C-C5CF-4535-B540-2B278DCD0117}"/>
              </a:ext>
            </a:extLst>
          </p:cNvPr>
          <p:cNvSpPr>
            <a:spLocks noGrp="1"/>
          </p:cNvSpPr>
          <p:nvPr>
            <p:ph type="body" sz="quarter" idx="13"/>
          </p:nvPr>
        </p:nvSpPr>
        <p:spPr/>
        <p:txBody>
          <a:bodyPr/>
          <a:lstStyle/>
          <a:p>
            <a:r>
              <a:rPr lang="en-GB" dirty="0"/>
              <a:t>The lighting of the torch is a reminder of the ancient myth when Prometheus stole fire.</a:t>
            </a:r>
          </a:p>
        </p:txBody>
      </p:sp>
      <p:sp>
        <p:nvSpPr>
          <p:cNvPr id="4" name="Text Placeholder 3">
            <a:extLst>
              <a:ext uri="{FF2B5EF4-FFF2-40B4-BE49-F238E27FC236}">
                <a16:creationId xmlns:a16="http://schemas.microsoft.com/office/drawing/2014/main" id="{3E8E55DB-57F6-40A7-8842-776F53E7D8D0}"/>
              </a:ext>
            </a:extLst>
          </p:cNvPr>
          <p:cNvSpPr>
            <a:spLocks noGrp="1"/>
          </p:cNvSpPr>
          <p:nvPr>
            <p:ph type="body" sz="half" idx="2"/>
          </p:nvPr>
        </p:nvSpPr>
        <p:spPr/>
        <p:txBody>
          <a:bodyPr/>
          <a:lstStyle/>
          <a:p>
            <a:r>
              <a:rPr lang="en-GB" dirty="0"/>
              <a:t>The torch lights a cauldron that stays lit until the last day of the games. When the flame is out it marks the official end of the games.</a:t>
            </a:r>
          </a:p>
        </p:txBody>
      </p:sp>
      <p:pic>
        <p:nvPicPr>
          <p:cNvPr id="6146" name="Picture 2" descr="Tokyo 2020: Olympic torch designed to showcase &quot;hope&quot;">
            <a:extLst>
              <a:ext uri="{FF2B5EF4-FFF2-40B4-BE49-F238E27FC236}">
                <a16:creationId xmlns:a16="http://schemas.microsoft.com/office/drawing/2014/main" id="{F86C00EE-BDFF-4A0B-B804-1FDA5D12EA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1114" y="135602"/>
            <a:ext cx="6733827" cy="2176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14629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133</TotalTime>
  <Words>297</Words>
  <Application>Microsoft Office PowerPoint</Application>
  <PresentationFormat>Widescreen</PresentationFormat>
  <Paragraphs>23</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Wisp</vt:lpstr>
      <vt:lpstr> Olympics</vt:lpstr>
      <vt:lpstr> Ancient Greeks</vt:lpstr>
      <vt:lpstr>Christian Emperor</vt:lpstr>
      <vt:lpstr>Modern Games</vt:lpstr>
      <vt:lpstr>Winners</vt:lpstr>
      <vt:lpstr>Rings</vt:lpstr>
      <vt:lpstr>Flame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Olympics</dc:title>
  <dc:creator>Sarah Smith</dc:creator>
  <cp:lastModifiedBy>Merdon Junior School</cp:lastModifiedBy>
  <cp:revision>13</cp:revision>
  <dcterms:created xsi:type="dcterms:W3CDTF">2020-05-05T10:26:10Z</dcterms:created>
  <dcterms:modified xsi:type="dcterms:W3CDTF">2020-05-05T15:09:12Z</dcterms:modified>
</cp:coreProperties>
</file>