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D2F2"/>
    <a:srgbClr val="FDB9C1"/>
    <a:srgbClr val="FC4EC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6975" autoAdjust="0"/>
    <p:restoredTop sz="94660"/>
  </p:normalViewPr>
  <p:slideViewPr>
    <p:cSldViewPr snapToGrid="0">
      <p:cViewPr varScale="1">
        <p:scale>
          <a:sx n="67" d="100"/>
          <a:sy n="67" d="100"/>
        </p:scale>
        <p:origin x="568" y="10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3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66B78BC-2B0F-46BA-B73F-0099A51F5A90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B1E6AE20-4271-4F35-A31D-CF48DE821A0B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47EEAA6-F288-4010-928B-83A6FECB58D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4C50E565-3C07-437A-829B-995726EB5B8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602E1E5-B358-40F2-95A5-4540F314027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01229839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299A5EF3-0801-4513-A37A-6CF69151F4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13AB37FA-7D13-4D25-92A6-AE707EFCF54B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7DC8DCA7-4F53-44CB-B53C-34E83EEBC2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C6DF57DB-9266-4244-A8A1-D501C9C186F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3D24751-8DE5-4F0C-9C3D-CCCD8C5F1AF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514656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8591A9C-07D1-437F-8069-E14C9300CFB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16CE77A6-E97A-401B-AE95-D5CF76B63002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68E974B-AF51-40A9-8DB2-0440A2DC157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28485D5-67AF-4767-A0CF-731A8937122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CEA18480-2001-47D5-9FEA-7BC35772BBDF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68070796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900B721-BF66-4923-9338-769444B3A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46C29F2-E7F6-4ABD-8525-6603464C3CB5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E56E429-9E2F-485B-9164-389C40CBF509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012245F9-1D27-41DF-A8C3-6614BF2E82E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DD895222-5009-4077-B55A-480024336BF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30B50937-A9FE-49C1-B470-19341CC9F9B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7577549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80A7ACF-8EAC-4883-B0AE-830393B53171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35A3AE09-AF2B-4411-9105-4666AA7ECFD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2BC79B-5673-48F5-81FD-0508D7E1CE8C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E49DDF8E-5586-453A-BF69-691DA8584174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999765E4-E3B9-4EC4-9F7E-0ADAB0091B83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DA0B2C8C-E8AF-4F82-B75E-0FC63B955664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A746D0DF-2324-4D19-A192-A233A71E232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7B91711E-917D-4F9D-8549-3DE9F3760ED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2364011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8ED0EC1-F5C9-4DF5-AB59-E19DD94463B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442D4CCF-383B-42B0-ACA1-0FBA8197F5A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8A6302FD-8D9C-48C9-B86D-5BA9E2B9FF7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6DF5BF2-6B88-4FD9-BC11-147B2CE3AF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73676980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EEC3FE19-008C-4CF9-AD41-FACA145B862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BAC57573-B4FC-46FD-90AF-A89812145C1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5739E823-2C0D-4A0C-9E30-8F29AA3F057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428366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C806EB0-B0FF-4840-BF2A-158CB6B56EB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79EBE782-4B41-4304-A054-2411D162025D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8CD765F-C004-4BEC-8AFA-DE44BDB737F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11D25978-3229-44EC-9524-8B96B21F0B0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F521B32-D152-4BC8-98A6-C3B45040E84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6810E891-0B09-47FC-A76A-B6C00A77D395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51475092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E4A5A59-771D-4616-B407-5F7DD1B3978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D211720E-E6E8-4BFD-9916-82D408F9C94E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BB0A4BE1-61B5-470C-B7EE-8C382FDCFA61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670024C9-7515-4CB9-B7A1-5FD3F0F3FA6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9A735E0D-556D-4151-8B2F-A14E7DF61AEE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0C183269-1540-450D-9D1D-3A474E5FD22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9970259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717E5EC8-2548-4F9F-9D7D-5B8D1F4F71A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31108FF-8CDE-43F1-B021-3B7A38E5CA80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CDA944B-992C-4F66-8083-3E55C732CC8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6B53B7E5-4C23-4E51-8E28-BF1195601A3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805852B-2D38-45E0-AD8F-537B04FC6651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2035181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AFB676D2-7C20-4B5B-9D91-D4EEF53767F7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D0A00AB4-A8E1-4A16-8B7E-D487D2BF3D4B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0C566CA-7F1B-4661-81D1-725B997C672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37BB6599-E926-46FD-9484-0D20BB8A6CC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2E125F10-EE20-40E0-BAD7-383B0EBED06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4559711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0861458D-E33D-4A8C-91A6-6AABCDD7AE3C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4042B849-A807-4F81-B292-465CB6ED8CF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37BF4011-7C6C-4FCF-A1F2-DA38F84A448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22107C-E330-4FC1-A939-CAF8AEB818C0}" type="datetimeFigureOut">
              <a:rPr lang="en-GB" smtClean="0"/>
              <a:t>08/02/2021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00A3BD7-9417-4C3E-BC4D-BE5B885F4C09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A48005D3-0128-4F7E-9A8B-AD1D4AC004A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708AFFE-A338-4755-9012-068B2BCE513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1263715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hyperlink" Target="https://kids.kiddle.co/2012_Olympics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5" Type="http://schemas.openxmlformats.org/officeDocument/2006/relationships/hyperlink" Target="https://kids.kiddle.co/Metre" TargetMode="External"/><Relationship Id="rId4" Type="http://schemas.openxmlformats.org/officeDocument/2006/relationships/hyperlink" Target="https://kids.kiddle.co/Gold_medal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Star: 32 Points 4">
            <a:extLst>
              <a:ext uri="{FF2B5EF4-FFF2-40B4-BE49-F238E27FC236}">
                <a16:creationId xmlns:a16="http://schemas.microsoft.com/office/drawing/2014/main" id="{15569B55-31CB-4887-84C4-E95D4345C7DB}"/>
              </a:ext>
            </a:extLst>
          </p:cNvPr>
          <p:cNvSpPr/>
          <p:nvPr/>
        </p:nvSpPr>
        <p:spPr>
          <a:xfrm>
            <a:off x="-142875" y="-161925"/>
            <a:ext cx="2790825" cy="2238375"/>
          </a:xfrm>
          <a:prstGeom prst="star32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1026" name="Picture 2" descr="Image result for mo farah">
            <a:extLst>
              <a:ext uri="{FF2B5EF4-FFF2-40B4-BE49-F238E27FC236}">
                <a16:creationId xmlns:a16="http://schemas.microsoft.com/office/drawing/2014/main" id="{0BACF192-83E3-4217-913B-1968AD26AA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4211" y="2428081"/>
            <a:ext cx="2943577" cy="165576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7" name="TextBox 6">
            <a:extLst>
              <a:ext uri="{FF2B5EF4-FFF2-40B4-BE49-F238E27FC236}">
                <a16:creationId xmlns:a16="http://schemas.microsoft.com/office/drawing/2014/main" id="{08EFDFB1-3BE9-4A28-84E7-93DAC453E65A}"/>
              </a:ext>
            </a:extLst>
          </p:cNvPr>
          <p:cNvSpPr txBox="1"/>
          <p:nvPr/>
        </p:nvSpPr>
        <p:spPr>
          <a:xfrm>
            <a:off x="460344" y="449430"/>
            <a:ext cx="1982913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000" dirty="0"/>
              <a:t>Mo Farah is a famous athlete runner</a:t>
            </a:r>
          </a:p>
        </p:txBody>
      </p:sp>
      <p:sp>
        <p:nvSpPr>
          <p:cNvPr id="8" name="Star: 6 Points 7">
            <a:extLst>
              <a:ext uri="{FF2B5EF4-FFF2-40B4-BE49-F238E27FC236}">
                <a16:creationId xmlns:a16="http://schemas.microsoft.com/office/drawing/2014/main" id="{D4A39B8B-9ADA-41C4-93F4-0EF403D4F61B}"/>
              </a:ext>
            </a:extLst>
          </p:cNvPr>
          <p:cNvSpPr/>
          <p:nvPr/>
        </p:nvSpPr>
        <p:spPr>
          <a:xfrm>
            <a:off x="9873652" y="94501"/>
            <a:ext cx="1880171" cy="1655762"/>
          </a:xfrm>
          <a:prstGeom prst="star6">
            <a:avLst/>
          </a:prstGeom>
          <a:solidFill>
            <a:srgbClr val="FFFF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1B5E165-9205-475A-B608-08A65194DAE7}"/>
              </a:ext>
            </a:extLst>
          </p:cNvPr>
          <p:cNvSpPr txBox="1"/>
          <p:nvPr/>
        </p:nvSpPr>
        <p:spPr>
          <a:xfrm>
            <a:off x="10266049" y="599216"/>
            <a:ext cx="109537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Mo Farah was born in 23 of march 1983</a:t>
            </a:r>
          </a:p>
        </p:txBody>
      </p:sp>
      <p:sp>
        <p:nvSpPr>
          <p:cNvPr id="10" name="Rectangle: Beveled 9">
            <a:extLst>
              <a:ext uri="{FF2B5EF4-FFF2-40B4-BE49-F238E27FC236}">
                <a16:creationId xmlns:a16="http://schemas.microsoft.com/office/drawing/2014/main" id="{ABB923FF-3E05-4858-A5A5-28F5D3D3ABA5}"/>
              </a:ext>
            </a:extLst>
          </p:cNvPr>
          <p:cNvSpPr/>
          <p:nvPr/>
        </p:nvSpPr>
        <p:spPr>
          <a:xfrm>
            <a:off x="3174459" y="5317735"/>
            <a:ext cx="1955621" cy="1131383"/>
          </a:xfrm>
          <a:prstGeom prst="bevel">
            <a:avLst/>
          </a:prstGeom>
          <a:solidFill>
            <a:schemeClr val="accent4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CC57BC0C-9DCD-4A91-8469-B534755339C1}"/>
              </a:ext>
            </a:extLst>
          </p:cNvPr>
          <p:cNvSpPr txBox="1"/>
          <p:nvPr/>
        </p:nvSpPr>
        <p:spPr>
          <a:xfrm>
            <a:off x="3440799" y="5487712"/>
            <a:ext cx="1457325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600" dirty="0"/>
              <a:t>He was born in Somalia not England</a:t>
            </a:r>
          </a:p>
        </p:txBody>
      </p:sp>
      <p:sp>
        <p:nvSpPr>
          <p:cNvPr id="12" name="Explosion: 8 Points 11">
            <a:extLst>
              <a:ext uri="{FF2B5EF4-FFF2-40B4-BE49-F238E27FC236}">
                <a16:creationId xmlns:a16="http://schemas.microsoft.com/office/drawing/2014/main" id="{40581A2F-4D5F-436E-B152-8AC5DADE0131}"/>
              </a:ext>
            </a:extLst>
          </p:cNvPr>
          <p:cNvSpPr/>
          <p:nvPr/>
        </p:nvSpPr>
        <p:spPr>
          <a:xfrm>
            <a:off x="8228614" y="4531766"/>
            <a:ext cx="2524125" cy="1655762"/>
          </a:xfrm>
          <a:prstGeom prst="irregularSeal1">
            <a:avLst/>
          </a:prstGeom>
          <a:solidFill>
            <a:schemeClr val="accent6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6DAEEA87-23DB-482D-8875-5F27A930A355}"/>
              </a:ext>
            </a:extLst>
          </p:cNvPr>
          <p:cNvSpPr txBox="1"/>
          <p:nvPr/>
        </p:nvSpPr>
        <p:spPr>
          <a:xfrm>
            <a:off x="9058411" y="4982862"/>
            <a:ext cx="120015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He has  won loads of GOLD meds</a:t>
            </a:r>
          </a:p>
        </p:txBody>
      </p:sp>
      <p:sp>
        <p:nvSpPr>
          <p:cNvPr id="16" name="Pentagon 15">
            <a:extLst>
              <a:ext uri="{FF2B5EF4-FFF2-40B4-BE49-F238E27FC236}">
                <a16:creationId xmlns:a16="http://schemas.microsoft.com/office/drawing/2014/main" id="{B0AEE9CE-02D4-4B8F-AD4A-0A643A429BDB}"/>
              </a:ext>
            </a:extLst>
          </p:cNvPr>
          <p:cNvSpPr/>
          <p:nvPr/>
        </p:nvSpPr>
        <p:spPr>
          <a:xfrm>
            <a:off x="5829299" y="1134339"/>
            <a:ext cx="1514475" cy="1241944"/>
          </a:xfrm>
          <a:prstGeom prst="pentagon">
            <a:avLst/>
          </a:prstGeom>
          <a:gradFill flip="none" rotWithShape="1">
            <a:gsLst>
              <a:gs pos="0">
                <a:srgbClr val="FF0000">
                  <a:tint val="66000"/>
                  <a:satMod val="160000"/>
                </a:srgbClr>
              </a:gs>
              <a:gs pos="50000">
                <a:srgbClr val="FF0000">
                  <a:tint val="44500"/>
                  <a:satMod val="160000"/>
                </a:srgbClr>
              </a:gs>
              <a:gs pos="100000">
                <a:srgbClr val="FF0000">
                  <a:tint val="23500"/>
                  <a:satMod val="160000"/>
                </a:srgbClr>
              </a:gs>
            </a:gsLst>
            <a:path path="circle">
              <a:fillToRect l="100000" t="100000"/>
            </a:path>
            <a:tileRect r="-100000" b="-100000"/>
          </a:gra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pSp>
        <p:nvGrpSpPr>
          <p:cNvPr id="28" name="Group 27">
            <a:extLst>
              <a:ext uri="{FF2B5EF4-FFF2-40B4-BE49-F238E27FC236}">
                <a16:creationId xmlns:a16="http://schemas.microsoft.com/office/drawing/2014/main" id="{E12B5241-2DE5-4EFC-B247-6B4D83E0A224}"/>
              </a:ext>
            </a:extLst>
          </p:cNvPr>
          <p:cNvGrpSpPr/>
          <p:nvPr/>
        </p:nvGrpSpPr>
        <p:grpSpPr>
          <a:xfrm rot="1585432">
            <a:off x="9850133" y="3134502"/>
            <a:ext cx="2162174" cy="1982838"/>
            <a:chOff x="11187234" y="-1811111"/>
            <a:chExt cx="2343150" cy="2019300"/>
          </a:xfrm>
        </p:grpSpPr>
        <p:sp>
          <p:nvSpPr>
            <p:cNvPr id="17" name="Heart 16">
              <a:extLst>
                <a:ext uri="{FF2B5EF4-FFF2-40B4-BE49-F238E27FC236}">
                  <a16:creationId xmlns:a16="http://schemas.microsoft.com/office/drawing/2014/main" id="{3424B41F-2386-460C-9A69-847419DABA53}"/>
                </a:ext>
              </a:extLst>
            </p:cNvPr>
            <p:cNvSpPr/>
            <p:nvPr/>
          </p:nvSpPr>
          <p:spPr>
            <a:xfrm>
              <a:off x="11187234" y="-1811111"/>
              <a:ext cx="2343150" cy="2019300"/>
            </a:xfrm>
            <a:prstGeom prst="heart">
              <a:avLst/>
            </a:prstGeom>
            <a:solidFill>
              <a:srgbClr val="FF0000"/>
            </a:solidFill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GB"/>
            </a:p>
          </p:txBody>
        </p:sp>
        <p:sp>
          <p:nvSpPr>
            <p:cNvPr id="18" name="TextBox 17">
              <a:extLst>
                <a:ext uri="{FF2B5EF4-FFF2-40B4-BE49-F238E27FC236}">
                  <a16:creationId xmlns:a16="http://schemas.microsoft.com/office/drawing/2014/main" id="{F1D86486-DBCE-4EF5-B10A-F2504B25F122}"/>
                </a:ext>
              </a:extLst>
            </p:cNvPr>
            <p:cNvSpPr txBox="1"/>
            <p:nvPr/>
          </p:nvSpPr>
          <p:spPr>
            <a:xfrm>
              <a:off x="11747012" y="-1306088"/>
              <a:ext cx="1752600" cy="1015663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GB" sz="1200" b="0" i="0" dirty="0">
                  <a:solidFill>
                    <a:srgbClr val="222222"/>
                  </a:solidFill>
                  <a:effectLst/>
                  <a:latin typeface="Helvetica Neue"/>
                </a:rPr>
                <a:t>In the </a:t>
              </a:r>
              <a:r>
                <a:rPr lang="en-GB" sz="1200" b="0" i="0" u="none" strike="noStrike" dirty="0">
                  <a:solidFill>
                    <a:srgbClr val="002BB8"/>
                  </a:solidFill>
                  <a:effectLst/>
                  <a:latin typeface="Helvetica Neue"/>
                  <a:hlinkClick r:id="rId3" tooltip="2012 Olympics"/>
                </a:rPr>
                <a:t>2012 Olympics</a:t>
              </a:r>
              <a:r>
                <a:rPr lang="en-GB" sz="1200" b="0" i="0" dirty="0">
                  <a:solidFill>
                    <a:srgbClr val="222222"/>
                  </a:solidFill>
                  <a:effectLst/>
                  <a:latin typeface="Helvetica Neue"/>
                </a:rPr>
                <a:t> he won </a:t>
              </a:r>
              <a:r>
                <a:rPr lang="en-GB" sz="1200" b="0" i="0" u="none" strike="noStrike" dirty="0">
                  <a:solidFill>
                    <a:srgbClr val="002BB8"/>
                  </a:solidFill>
                  <a:effectLst/>
                  <a:latin typeface="Helvetica Neue"/>
                  <a:hlinkClick r:id="rId4" tooltip="Gold medal"/>
                </a:rPr>
                <a:t>gold</a:t>
              </a:r>
              <a:r>
                <a:rPr lang="en-GB" sz="1200" b="0" i="0" dirty="0">
                  <a:solidFill>
                    <a:srgbClr val="222222"/>
                  </a:solidFill>
                  <a:effectLst/>
                  <a:latin typeface="Helvetica Neue"/>
                </a:rPr>
                <a:t> in the 10,000 </a:t>
              </a:r>
              <a:r>
                <a:rPr lang="en-GB" sz="1200" b="0" i="0" u="none" strike="noStrike" dirty="0">
                  <a:solidFill>
                    <a:srgbClr val="002BB8"/>
                  </a:solidFill>
                  <a:effectLst/>
                  <a:latin typeface="Helvetica Neue"/>
                  <a:hlinkClick r:id="rId5" tooltip="Metre"/>
                </a:rPr>
                <a:t>metres</a:t>
              </a:r>
              <a:r>
                <a:rPr lang="en-GB" sz="1200" b="0" i="0" dirty="0">
                  <a:solidFill>
                    <a:srgbClr val="222222"/>
                  </a:solidFill>
                  <a:effectLst/>
                  <a:latin typeface="Helvetica Neue"/>
                </a:rPr>
                <a:t> and the 5,000 metres</a:t>
              </a:r>
              <a:endParaRPr lang="en-GB" sz="1200" dirty="0"/>
            </a:p>
          </p:txBody>
        </p:sp>
      </p:grpSp>
      <p:sp>
        <p:nvSpPr>
          <p:cNvPr id="19" name="TextBox 18">
            <a:extLst>
              <a:ext uri="{FF2B5EF4-FFF2-40B4-BE49-F238E27FC236}">
                <a16:creationId xmlns:a16="http://schemas.microsoft.com/office/drawing/2014/main" id="{36810154-300B-4E32-844A-A6C3D0874962}"/>
              </a:ext>
            </a:extLst>
          </p:cNvPr>
          <p:cNvSpPr txBox="1"/>
          <p:nvPr/>
        </p:nvSpPr>
        <p:spPr>
          <a:xfrm>
            <a:off x="6096000" y="1587848"/>
            <a:ext cx="110490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>
                <a:solidFill>
                  <a:srgbClr val="1A1A1A"/>
                </a:solidFill>
                <a:latin typeface="Georgia" panose="02040502050405020303" pitchFamily="18" charset="0"/>
              </a:rPr>
              <a:t>Mo</a:t>
            </a:r>
            <a:r>
              <a:rPr lang="en-GB" sz="1200" b="0" i="0" dirty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 has a twin brother, Hassan</a:t>
            </a:r>
            <a:endParaRPr lang="en-GB" sz="1200" dirty="0"/>
          </a:p>
        </p:txBody>
      </p:sp>
      <p:sp>
        <p:nvSpPr>
          <p:cNvPr id="20" name="Teardrop 19">
            <a:extLst>
              <a:ext uri="{FF2B5EF4-FFF2-40B4-BE49-F238E27FC236}">
                <a16:creationId xmlns:a16="http://schemas.microsoft.com/office/drawing/2014/main" id="{5D60EDC7-170E-404F-BFEF-7324AEA90D81}"/>
              </a:ext>
            </a:extLst>
          </p:cNvPr>
          <p:cNvSpPr/>
          <p:nvPr/>
        </p:nvSpPr>
        <p:spPr>
          <a:xfrm>
            <a:off x="8494624" y="1917545"/>
            <a:ext cx="2234293" cy="1252024"/>
          </a:xfrm>
          <a:prstGeom prst="teardrop">
            <a:avLst/>
          </a:prstGeom>
          <a:solidFill>
            <a:schemeClr val="accent1">
              <a:lumMod val="40000"/>
              <a:lumOff val="6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id="{8EA83D13-AF2F-4358-911F-7D1A517CC71D}"/>
              </a:ext>
            </a:extLst>
          </p:cNvPr>
          <p:cNvSpPr txBox="1"/>
          <p:nvPr/>
        </p:nvSpPr>
        <p:spPr>
          <a:xfrm>
            <a:off x="8929771" y="2233688"/>
            <a:ext cx="17621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b="0" i="0" dirty="0">
                <a:solidFill>
                  <a:srgbClr val="1A1A1A"/>
                </a:solidFill>
                <a:effectLst/>
                <a:latin typeface="Georgia" panose="02040502050405020303" pitchFamily="18" charset="0"/>
              </a:rPr>
              <a:t>Mo won a dual gold medals at the London Olympics.</a:t>
            </a:r>
            <a:endParaRPr lang="en-GB" sz="1200" dirty="0"/>
          </a:p>
        </p:txBody>
      </p:sp>
      <p:sp>
        <p:nvSpPr>
          <p:cNvPr id="22" name="Isosceles Triangle 21">
            <a:extLst>
              <a:ext uri="{FF2B5EF4-FFF2-40B4-BE49-F238E27FC236}">
                <a16:creationId xmlns:a16="http://schemas.microsoft.com/office/drawing/2014/main" id="{6CDB2FC0-7F71-44F6-AB66-93A74F3580B4}"/>
              </a:ext>
            </a:extLst>
          </p:cNvPr>
          <p:cNvSpPr/>
          <p:nvPr/>
        </p:nvSpPr>
        <p:spPr>
          <a:xfrm>
            <a:off x="85726" y="4581526"/>
            <a:ext cx="2819400" cy="2019299"/>
          </a:xfrm>
          <a:prstGeom prst="triangle">
            <a:avLst/>
          </a:prstGeom>
          <a:solidFill>
            <a:srgbClr val="FC4EC6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TextBox 22">
            <a:extLst>
              <a:ext uri="{FF2B5EF4-FFF2-40B4-BE49-F238E27FC236}">
                <a16:creationId xmlns:a16="http://schemas.microsoft.com/office/drawing/2014/main" id="{0D337E36-C455-4757-AFFB-A16916571F27}"/>
              </a:ext>
            </a:extLst>
          </p:cNvPr>
          <p:cNvSpPr txBox="1"/>
          <p:nvPr/>
        </p:nvSpPr>
        <p:spPr>
          <a:xfrm>
            <a:off x="857251" y="5526640"/>
            <a:ext cx="1504950" cy="7694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b="0" i="0" dirty="0">
                <a:solidFill>
                  <a:srgbClr val="444444"/>
                </a:solidFill>
                <a:effectLst/>
                <a:latin typeface="Open Sans"/>
              </a:rPr>
              <a:t>He wanted to play for Arsenal Football Club as a right winger</a:t>
            </a:r>
            <a:endParaRPr lang="en-GB" sz="1100" dirty="0"/>
          </a:p>
        </p:txBody>
      </p:sp>
      <p:sp>
        <p:nvSpPr>
          <p:cNvPr id="24" name="Cloud 23">
            <a:extLst>
              <a:ext uri="{FF2B5EF4-FFF2-40B4-BE49-F238E27FC236}">
                <a16:creationId xmlns:a16="http://schemas.microsoft.com/office/drawing/2014/main" id="{129ABE1A-966B-48BF-85F9-5BE953DCD8F8}"/>
              </a:ext>
            </a:extLst>
          </p:cNvPr>
          <p:cNvSpPr/>
          <p:nvPr/>
        </p:nvSpPr>
        <p:spPr>
          <a:xfrm>
            <a:off x="2590144" y="725379"/>
            <a:ext cx="2289613" cy="1254963"/>
          </a:xfrm>
          <a:prstGeom prst="cloud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TextBox 24">
            <a:extLst>
              <a:ext uri="{FF2B5EF4-FFF2-40B4-BE49-F238E27FC236}">
                <a16:creationId xmlns:a16="http://schemas.microsoft.com/office/drawing/2014/main" id="{AD5D1566-7CFB-4612-842B-CCBABD52B760}"/>
              </a:ext>
            </a:extLst>
          </p:cNvPr>
          <p:cNvSpPr txBox="1"/>
          <p:nvPr/>
        </p:nvSpPr>
        <p:spPr>
          <a:xfrm>
            <a:off x="3067720" y="1091808"/>
            <a:ext cx="1450073" cy="6001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100" dirty="0"/>
              <a:t>He always try's his hardest and gives 110%</a:t>
            </a:r>
          </a:p>
        </p:txBody>
      </p:sp>
      <p:sp>
        <p:nvSpPr>
          <p:cNvPr id="26" name="Flowchart: Decision 25">
            <a:extLst>
              <a:ext uri="{FF2B5EF4-FFF2-40B4-BE49-F238E27FC236}">
                <a16:creationId xmlns:a16="http://schemas.microsoft.com/office/drawing/2014/main" id="{A92112F4-819B-4032-AFFF-81FD8190BDB5}"/>
              </a:ext>
            </a:extLst>
          </p:cNvPr>
          <p:cNvSpPr/>
          <p:nvPr/>
        </p:nvSpPr>
        <p:spPr>
          <a:xfrm>
            <a:off x="7290628" y="670472"/>
            <a:ext cx="2289613" cy="1655762"/>
          </a:xfrm>
          <a:prstGeom prst="flowChartDecision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TextBox 26">
            <a:extLst>
              <a:ext uri="{FF2B5EF4-FFF2-40B4-BE49-F238E27FC236}">
                <a16:creationId xmlns:a16="http://schemas.microsoft.com/office/drawing/2014/main" id="{81C10DFA-2101-4E21-B591-172F515AA2F3}"/>
              </a:ext>
            </a:extLst>
          </p:cNvPr>
          <p:cNvSpPr txBox="1"/>
          <p:nvPr/>
        </p:nvSpPr>
        <p:spPr>
          <a:xfrm>
            <a:off x="7938374" y="1068039"/>
            <a:ext cx="1110146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Mo runs 126 to 135 miles a day. That is a lot!!</a:t>
            </a:r>
          </a:p>
        </p:txBody>
      </p:sp>
      <p:sp>
        <p:nvSpPr>
          <p:cNvPr id="29" name="Cloud 28">
            <a:extLst>
              <a:ext uri="{FF2B5EF4-FFF2-40B4-BE49-F238E27FC236}">
                <a16:creationId xmlns:a16="http://schemas.microsoft.com/office/drawing/2014/main" id="{C0CC62ED-7DA1-4C40-BB6B-86FBD6C1088F}"/>
              </a:ext>
            </a:extLst>
          </p:cNvPr>
          <p:cNvSpPr/>
          <p:nvPr/>
        </p:nvSpPr>
        <p:spPr>
          <a:xfrm>
            <a:off x="85726" y="3170351"/>
            <a:ext cx="2284486" cy="1201495"/>
          </a:xfrm>
          <a:prstGeom prst="cloud">
            <a:avLst/>
          </a:prstGeom>
          <a:solidFill>
            <a:schemeClr val="accent1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TextBox 29">
            <a:extLst>
              <a:ext uri="{FF2B5EF4-FFF2-40B4-BE49-F238E27FC236}">
                <a16:creationId xmlns:a16="http://schemas.microsoft.com/office/drawing/2014/main" id="{787501C1-A408-4A54-914F-C3C87381F615}"/>
              </a:ext>
            </a:extLst>
          </p:cNvPr>
          <p:cNvSpPr txBox="1"/>
          <p:nvPr/>
        </p:nvSpPr>
        <p:spPr>
          <a:xfrm>
            <a:off x="456207" y="3397583"/>
            <a:ext cx="1609725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Mo Sometimes trains on a treadmill underwater. Wow</a:t>
            </a:r>
          </a:p>
        </p:txBody>
      </p:sp>
      <p:sp>
        <p:nvSpPr>
          <p:cNvPr id="31" name="Heart 30">
            <a:extLst>
              <a:ext uri="{FF2B5EF4-FFF2-40B4-BE49-F238E27FC236}">
                <a16:creationId xmlns:a16="http://schemas.microsoft.com/office/drawing/2014/main" id="{3150AD87-076D-47F6-BE35-1C26B13B1ED2}"/>
              </a:ext>
            </a:extLst>
          </p:cNvPr>
          <p:cNvSpPr/>
          <p:nvPr/>
        </p:nvSpPr>
        <p:spPr>
          <a:xfrm rot="20421683">
            <a:off x="2177610" y="2132577"/>
            <a:ext cx="2024139" cy="1743029"/>
          </a:xfrm>
          <a:prstGeom prst="heart">
            <a:avLst/>
          </a:prstGeom>
          <a:solidFill>
            <a:srgbClr val="FDB9C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TextBox 31">
            <a:extLst>
              <a:ext uri="{FF2B5EF4-FFF2-40B4-BE49-F238E27FC236}">
                <a16:creationId xmlns:a16="http://schemas.microsoft.com/office/drawing/2014/main" id="{1E5F9D4B-3947-42AA-BC7B-56EAB6C1A241}"/>
              </a:ext>
            </a:extLst>
          </p:cNvPr>
          <p:cNvSpPr txBox="1"/>
          <p:nvPr/>
        </p:nvSpPr>
        <p:spPr>
          <a:xfrm>
            <a:off x="2457083" y="2789480"/>
            <a:ext cx="1171942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Mo has a wife and 4 children</a:t>
            </a:r>
          </a:p>
        </p:txBody>
      </p:sp>
      <p:sp>
        <p:nvSpPr>
          <p:cNvPr id="33" name="Flowchart: Terminator 32">
            <a:extLst>
              <a:ext uri="{FF2B5EF4-FFF2-40B4-BE49-F238E27FC236}">
                <a16:creationId xmlns:a16="http://schemas.microsoft.com/office/drawing/2014/main" id="{9A324B55-73C8-44A0-80BA-0AF7F60F02B3}"/>
              </a:ext>
            </a:extLst>
          </p:cNvPr>
          <p:cNvSpPr/>
          <p:nvPr/>
        </p:nvSpPr>
        <p:spPr>
          <a:xfrm>
            <a:off x="4643844" y="4352108"/>
            <a:ext cx="2634998" cy="965627"/>
          </a:xfrm>
          <a:prstGeom prst="flowChartTerminator">
            <a:avLst/>
          </a:prstGeom>
          <a:solidFill>
            <a:srgbClr val="00B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TextBox 33">
            <a:extLst>
              <a:ext uri="{FF2B5EF4-FFF2-40B4-BE49-F238E27FC236}">
                <a16:creationId xmlns:a16="http://schemas.microsoft.com/office/drawing/2014/main" id="{C3184A02-BA34-4701-9515-E231EC273E6A}"/>
              </a:ext>
            </a:extLst>
          </p:cNvPr>
          <p:cNvSpPr txBox="1"/>
          <p:nvPr/>
        </p:nvSpPr>
        <p:spPr>
          <a:xfrm>
            <a:off x="5111321" y="4460628"/>
            <a:ext cx="1955621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One day Mo would like to work with Children and raise the next generation of athletes</a:t>
            </a:r>
          </a:p>
        </p:txBody>
      </p:sp>
      <p:sp>
        <p:nvSpPr>
          <p:cNvPr id="35" name="Flowchart: Preparation 34">
            <a:extLst>
              <a:ext uri="{FF2B5EF4-FFF2-40B4-BE49-F238E27FC236}">
                <a16:creationId xmlns:a16="http://schemas.microsoft.com/office/drawing/2014/main" id="{060C5A9A-FF06-42BB-9FEA-51C5C5396F88}"/>
              </a:ext>
            </a:extLst>
          </p:cNvPr>
          <p:cNvSpPr/>
          <p:nvPr/>
        </p:nvSpPr>
        <p:spPr>
          <a:xfrm>
            <a:off x="6288802" y="5639926"/>
            <a:ext cx="2375855" cy="861220"/>
          </a:xfrm>
          <a:prstGeom prst="flowChartPreparation">
            <a:avLst/>
          </a:prstGeom>
          <a:solidFill>
            <a:srgbClr val="E8D2F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TextBox 35">
            <a:extLst>
              <a:ext uri="{FF2B5EF4-FFF2-40B4-BE49-F238E27FC236}">
                <a16:creationId xmlns:a16="http://schemas.microsoft.com/office/drawing/2014/main" id="{0260743C-AE8B-44DF-A61E-30322EA82DE5}"/>
              </a:ext>
            </a:extLst>
          </p:cNvPr>
          <p:cNvSpPr txBox="1"/>
          <p:nvPr/>
        </p:nvSpPr>
        <p:spPr>
          <a:xfrm>
            <a:off x="6868460" y="5655038"/>
            <a:ext cx="1470462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Hi Motto is Keep climbing that ladder…..but don’t lose sight of the fun</a:t>
            </a:r>
          </a:p>
        </p:txBody>
      </p:sp>
      <p:sp>
        <p:nvSpPr>
          <p:cNvPr id="37" name="Rectangle: Diagonal Corners Rounded 36">
            <a:extLst>
              <a:ext uri="{FF2B5EF4-FFF2-40B4-BE49-F238E27FC236}">
                <a16:creationId xmlns:a16="http://schemas.microsoft.com/office/drawing/2014/main" id="{A0D4B577-72E9-4F4A-9795-CF9BB8192EC1}"/>
              </a:ext>
            </a:extLst>
          </p:cNvPr>
          <p:cNvSpPr/>
          <p:nvPr/>
        </p:nvSpPr>
        <p:spPr>
          <a:xfrm rot="20318011">
            <a:off x="2076450" y="4083843"/>
            <a:ext cx="1861961" cy="769441"/>
          </a:xfrm>
          <a:prstGeom prst="round2Diag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TextBox 37">
            <a:extLst>
              <a:ext uri="{FF2B5EF4-FFF2-40B4-BE49-F238E27FC236}">
                <a16:creationId xmlns:a16="http://schemas.microsoft.com/office/drawing/2014/main" id="{2F1B713D-2731-4189-8B3E-241A53F0063B}"/>
              </a:ext>
            </a:extLst>
          </p:cNvPr>
          <p:cNvSpPr txBox="1"/>
          <p:nvPr/>
        </p:nvSpPr>
        <p:spPr>
          <a:xfrm rot="20378196">
            <a:off x="2171700" y="4175551"/>
            <a:ext cx="1660737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Mo is a very determined person</a:t>
            </a:r>
          </a:p>
        </p:txBody>
      </p:sp>
      <p:sp>
        <p:nvSpPr>
          <p:cNvPr id="39" name="Flowchart: Display 38">
            <a:extLst>
              <a:ext uri="{FF2B5EF4-FFF2-40B4-BE49-F238E27FC236}">
                <a16:creationId xmlns:a16="http://schemas.microsoft.com/office/drawing/2014/main" id="{35944594-C885-4A58-9569-EC0AE37861F6}"/>
              </a:ext>
            </a:extLst>
          </p:cNvPr>
          <p:cNvSpPr/>
          <p:nvPr/>
        </p:nvSpPr>
        <p:spPr>
          <a:xfrm>
            <a:off x="10567987" y="5739605"/>
            <a:ext cx="1470462" cy="932844"/>
          </a:xfrm>
          <a:prstGeom prst="flowChartDisplay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TextBox 39">
            <a:extLst>
              <a:ext uri="{FF2B5EF4-FFF2-40B4-BE49-F238E27FC236}">
                <a16:creationId xmlns:a16="http://schemas.microsoft.com/office/drawing/2014/main" id="{F2BF37F8-0FD4-4381-9F9C-577C1092360F}"/>
              </a:ext>
            </a:extLst>
          </p:cNvPr>
          <p:cNvSpPr txBox="1"/>
          <p:nvPr/>
        </p:nvSpPr>
        <p:spPr>
          <a:xfrm>
            <a:off x="10783156" y="5841452"/>
            <a:ext cx="1046894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1200" dirty="0"/>
              <a:t>Mo Has won the great north run 4 times</a:t>
            </a:r>
          </a:p>
        </p:txBody>
      </p:sp>
      <p:sp>
        <p:nvSpPr>
          <p:cNvPr id="41" name="Rectangle 40">
            <a:extLst>
              <a:ext uri="{FF2B5EF4-FFF2-40B4-BE49-F238E27FC236}">
                <a16:creationId xmlns:a16="http://schemas.microsoft.com/office/drawing/2014/main" id="{B40F8F7F-F4F2-4911-BFD4-A45AEA977BA6}"/>
              </a:ext>
            </a:extLst>
          </p:cNvPr>
          <p:cNvSpPr/>
          <p:nvPr/>
        </p:nvSpPr>
        <p:spPr>
          <a:xfrm>
            <a:off x="2540774" y="-147727"/>
            <a:ext cx="6357381" cy="923330"/>
          </a:xfrm>
          <a:prstGeom prst="rect">
            <a:avLst/>
          </a:prstGeom>
          <a:noFill/>
        </p:spPr>
        <p:txBody>
          <a:bodyPr wrap="none" lIns="91440" tIns="45720" rIns="91440" bIns="45720">
            <a:spAutoFit/>
          </a:bodyPr>
          <a:lstStyle/>
          <a:p>
            <a:pPr algn="ctr"/>
            <a:r>
              <a:rPr lang="en-US" sz="5400" b="1" cap="none" spc="0" dirty="0">
                <a:ln w="1016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Sir Mohammad </a:t>
            </a:r>
            <a:r>
              <a:rPr lang="en-US" sz="5400" b="1" dirty="0">
                <a:ln w="10160">
                  <a:solidFill>
                    <a:srgbClr val="FFC000"/>
                  </a:solidFill>
                  <a:prstDash val="solid"/>
                </a:ln>
                <a:solidFill>
                  <a:srgbClr val="FFFF00"/>
                </a:solidFill>
                <a:effectLst>
                  <a:outerShdw blurRad="38100" dist="22860" dir="5400000" algn="tl" rotWithShape="0">
                    <a:srgbClr val="000000">
                      <a:alpha val="30000"/>
                    </a:srgbClr>
                  </a:outerShdw>
                </a:effectLst>
              </a:rPr>
              <a:t>Farah</a:t>
            </a:r>
            <a:endParaRPr lang="en-US" sz="5400" b="1" cap="none" spc="0" dirty="0">
              <a:ln w="10160">
                <a:solidFill>
                  <a:srgbClr val="FFC000"/>
                </a:solidFill>
                <a:prstDash val="solid"/>
              </a:ln>
              <a:solidFill>
                <a:srgbClr val="FFFF00"/>
              </a:solidFill>
              <a:effectLst>
                <a:outerShdw blurRad="38100" dist="22860" dir="5400000" algn="tl" rotWithShape="0">
                  <a:srgbClr val="000000">
                    <a:alpha val="30000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99653162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205</TotalTime>
  <Words>163</Words>
  <Application>Microsoft Office PowerPoint</Application>
  <PresentationFormat>Widescreen</PresentationFormat>
  <Paragraphs>17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8" baseType="lpstr">
      <vt:lpstr>Arial</vt:lpstr>
      <vt:lpstr>Calibri</vt:lpstr>
      <vt:lpstr>Calibri Light</vt:lpstr>
      <vt:lpstr>Georgia</vt:lpstr>
      <vt:lpstr>Helvetica Neue</vt:lpstr>
      <vt:lpstr>Open Sans</vt:lpstr>
      <vt:lpstr>Office Theme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marie allan</dc:creator>
  <cp:lastModifiedBy>marie allan</cp:lastModifiedBy>
  <cp:revision>7</cp:revision>
  <dcterms:created xsi:type="dcterms:W3CDTF">2021-02-08T15:11:05Z</dcterms:created>
  <dcterms:modified xsi:type="dcterms:W3CDTF">2021-02-08T18:36:26Z</dcterms:modified>
</cp:coreProperties>
</file>