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9" r:id="rId1"/>
  </p:sldMasterIdLst>
  <p:notesMasterIdLst>
    <p:notesMasterId r:id="rId32"/>
  </p:notesMasterIdLst>
  <p:sldIdLst>
    <p:sldId id="256"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Lst>
  <p:sldSz cx="9144000" cy="5143500" type="screen16x9"/>
  <p:notesSz cx="6858000" cy="9144000"/>
  <p:embeddedFontLst>
    <p:embeddedFont>
      <p:font typeface="Cambria Math" panose="02040503050406030204" pitchFamily="18" charset="0"/>
      <p:regular r:id="rId33"/>
    </p:embeddedFont>
    <p:embeddedFont>
      <p:font typeface="Nunito Sans SemiBold" panose="020B0604020202020204" charset="0"/>
      <p:regular r:id="rId34"/>
      <p:bold r:id="rId35"/>
      <p:italic r:id="rId36"/>
      <p:boldItalic r:id="rId37"/>
    </p:embeddedFont>
    <p:embeddedFont>
      <p:font typeface="Nunito" panose="020B0604020202020204" charset="0"/>
      <p:regular r:id="rId38"/>
      <p:bold r:id="rId39"/>
      <p:italic r:id="rId40"/>
      <p:boldItalic r:id="rId4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83593"/>
    <a:srgbClr val="64A0FC"/>
    <a:srgbClr val="2779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759"/>
    <p:restoredTop sz="84615" autoAdjust="0"/>
  </p:normalViewPr>
  <p:slideViewPr>
    <p:cSldViewPr snapToGrid="0">
      <p:cViewPr varScale="1">
        <p:scale>
          <a:sx n="78" d="100"/>
          <a:sy n="78" d="100"/>
        </p:scale>
        <p:origin x="1278"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2.fntdata"/><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1.fntdata"/><Relationship Id="rId38"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font" Target="fonts/font5.fntdata"/><Relationship Id="rId40" Type="http://schemas.openxmlformats.org/officeDocument/2006/relationships/font" Target="fonts/font8.fntdata"/><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3.fntdata"/><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c3bc65d59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c3bc65d59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16782516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4888286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 DfE Key Stage 2 access arrangements guidance (https://</a:t>
            </a:r>
            <a:r>
              <a:rPr lang="en-GB" dirty="0" err="1"/>
              <a:t>www.gov.uk</a:t>
            </a:r>
            <a:r>
              <a:rPr lang="en-GB" dirty="0"/>
              <a:t>/government/publications/key-stage-2-tests-access-arrangements) gives more details on this, including which arrangements need prior permission. </a:t>
            </a:r>
          </a:p>
          <a:p>
            <a:pPr marL="158750" indent="0">
              <a:buNone/>
            </a:pPr>
            <a:r>
              <a:rPr lang="en-GB" dirty="0"/>
              <a:t>It should be noted that there are cases when pupils can have access to multiple arrangements (e.g. addition time and a scribe). These are detailed in the above document. </a:t>
            </a:r>
          </a:p>
          <a:p>
            <a:pPr marL="158750" indent="0">
              <a:buNone/>
            </a:pPr>
            <a:r>
              <a:rPr lang="en-GB" dirty="0"/>
              <a:t>Also note, any pupil can ask for a question to be read to them, though not explained to them. In mathematics, words and numbers may be read but mathematical symbols cannot be read. </a:t>
            </a:r>
          </a:p>
        </p:txBody>
      </p:sp>
    </p:spTree>
    <p:extLst>
      <p:ext uri="{BB962C8B-B14F-4D97-AF65-F5344CB8AC3E}">
        <p14:creationId xmlns:p14="http://schemas.microsoft.com/office/powerpoint/2010/main" val="10851540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There is no separate test that would indicate a pupil is working above the national standard.</a:t>
            </a:r>
          </a:p>
          <a:p>
            <a:pPr marL="158750" indent="0">
              <a:buNone/>
            </a:pPr>
            <a:r>
              <a:rPr lang="en-GB" dirty="0"/>
              <a:t>A scaled score of less than 99 would indicate a pupil is working below the national standard. </a:t>
            </a:r>
          </a:p>
          <a:p>
            <a:pPr marL="158750" indent="0">
              <a:buNone/>
            </a:pPr>
            <a:r>
              <a:rPr lang="en-GB" dirty="0"/>
              <a:t>To have a scaled score, pupils must have a minimum raw score (determined each year). If the pupil does not achieve the minimum raw score, they have not demonstrated sufficient understanding of the KS2 curriculum in the subject. </a:t>
            </a:r>
          </a:p>
        </p:txBody>
      </p:sp>
    </p:spTree>
    <p:extLst>
      <p:ext uri="{BB962C8B-B14F-4D97-AF65-F5344CB8AC3E}">
        <p14:creationId xmlns:p14="http://schemas.microsoft.com/office/powerpoint/2010/main" val="18105224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32405782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 question types include:</a:t>
            </a:r>
          </a:p>
          <a:p>
            <a:pPr marL="457200" indent="-298450">
              <a:buFontTx/>
              <a:buChar char="-"/>
            </a:pPr>
            <a:r>
              <a:rPr lang="en-GB" dirty="0"/>
              <a:t>Circling</a:t>
            </a:r>
          </a:p>
          <a:p>
            <a:pPr marL="457200" indent="-298450">
              <a:buFontTx/>
              <a:buChar char="-"/>
            </a:pPr>
            <a:r>
              <a:rPr lang="en-GB" dirty="0"/>
              <a:t>Drawing lines to connect</a:t>
            </a:r>
          </a:p>
          <a:p>
            <a:pPr marL="457200" indent="-298450">
              <a:buFontTx/>
              <a:buChar char="-"/>
            </a:pPr>
            <a:r>
              <a:rPr lang="en-GB" dirty="0"/>
              <a:t>Multiple choice questions (including ticking tables)</a:t>
            </a:r>
          </a:p>
          <a:p>
            <a:pPr marL="457200" indent="-298450">
              <a:buFontTx/>
              <a:buChar char="-"/>
            </a:pPr>
            <a:r>
              <a:rPr lang="en-GB" dirty="0"/>
              <a:t>One-word answers</a:t>
            </a:r>
          </a:p>
          <a:p>
            <a:pPr marL="457200" indent="-298450">
              <a:buFontTx/>
              <a:buChar char="-"/>
            </a:pPr>
            <a:r>
              <a:rPr lang="en-GB" dirty="0"/>
              <a:t>Short answer questions </a:t>
            </a:r>
          </a:p>
        </p:txBody>
      </p:sp>
    </p:spTree>
    <p:extLst>
      <p:ext uri="{BB962C8B-B14F-4D97-AF65-F5344CB8AC3E}">
        <p14:creationId xmlns:p14="http://schemas.microsoft.com/office/powerpoint/2010/main" val="36192387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Questions are from the 2024 GPS SATs paper. </a:t>
            </a:r>
            <a:br>
              <a:rPr lang="en-GB" dirty="0"/>
            </a:br>
            <a:r>
              <a:rPr lang="en-GB" dirty="0"/>
              <a:t>For question 47 the answer scheme details several correct answers and answers that should not be accepted (e.g. misspellings of verb forms or errors in punctuation or capitalisation.)</a:t>
            </a:r>
          </a:p>
        </p:txBody>
      </p:sp>
    </p:spTree>
    <p:extLst>
      <p:ext uri="{BB962C8B-B14F-4D97-AF65-F5344CB8AC3E}">
        <p14:creationId xmlns:p14="http://schemas.microsoft.com/office/powerpoint/2010/main" val="33768405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Questions are from the 2024 Spelling SATs paper. </a:t>
            </a:r>
          </a:p>
        </p:txBody>
      </p:sp>
    </p:spTree>
    <p:extLst>
      <p:ext uri="{BB962C8B-B14F-4D97-AF65-F5344CB8AC3E}">
        <p14:creationId xmlns:p14="http://schemas.microsoft.com/office/powerpoint/2010/main" val="30842306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2024 Reading SATs paper. </a:t>
            </a:r>
          </a:p>
          <a:p>
            <a:pPr marL="158750" indent="0">
              <a:buNone/>
            </a:pPr>
            <a:r>
              <a:rPr lang="en-GB" dirty="0"/>
              <a:t>Question styles include: </a:t>
            </a:r>
          </a:p>
          <a:p>
            <a:pPr marL="457200" indent="-298450">
              <a:buFontTx/>
              <a:buChar char="-"/>
            </a:pPr>
            <a:r>
              <a:rPr lang="en-GB" dirty="0"/>
              <a:t>Multiple choice questions</a:t>
            </a:r>
          </a:p>
          <a:p>
            <a:pPr marL="457200" indent="-298450">
              <a:buFontTx/>
              <a:buChar char="-"/>
            </a:pPr>
            <a:r>
              <a:rPr lang="en-GB" dirty="0"/>
              <a:t>One-word answers</a:t>
            </a:r>
          </a:p>
          <a:p>
            <a:pPr marL="457200" indent="-298450">
              <a:buFontTx/>
              <a:buChar char="-"/>
            </a:pPr>
            <a:r>
              <a:rPr lang="en-GB" dirty="0"/>
              <a:t>Short answer questions</a:t>
            </a:r>
          </a:p>
          <a:p>
            <a:pPr marL="457200" indent="-298450">
              <a:buFontTx/>
              <a:buChar char="-"/>
            </a:pPr>
            <a:r>
              <a:rPr lang="en-GB" dirty="0"/>
              <a:t>Multiple mark (long answer) questions</a:t>
            </a:r>
          </a:p>
        </p:txBody>
      </p:sp>
    </p:spTree>
    <p:extLst>
      <p:ext uri="{BB962C8B-B14F-4D97-AF65-F5344CB8AC3E}">
        <p14:creationId xmlns:p14="http://schemas.microsoft.com/office/powerpoint/2010/main" val="492140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2024 Reading SATs paper. </a:t>
            </a:r>
          </a:p>
          <a:p>
            <a:pPr marL="158750" indent="0">
              <a:buNone/>
            </a:pPr>
            <a:endParaRPr lang="en-GB" dirty="0"/>
          </a:p>
        </p:txBody>
      </p:sp>
    </p:spTree>
    <p:extLst>
      <p:ext uri="{BB962C8B-B14F-4D97-AF65-F5344CB8AC3E}">
        <p14:creationId xmlns:p14="http://schemas.microsoft.com/office/powerpoint/2010/main" val="29832257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2024 Reading SATs paper. </a:t>
            </a:r>
          </a:p>
          <a:p>
            <a:pPr marL="158750" indent="0">
              <a:buNone/>
            </a:pPr>
            <a:endParaRPr lang="en-GB" dirty="0"/>
          </a:p>
        </p:txBody>
      </p:sp>
    </p:spTree>
    <p:extLst>
      <p:ext uri="{BB962C8B-B14F-4D97-AF65-F5344CB8AC3E}">
        <p14:creationId xmlns:p14="http://schemas.microsoft.com/office/powerpoint/2010/main" val="12848163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2% of questions: summarising main ideas from more than one paragraph.</a:t>
            </a:r>
          </a:p>
          <a:p>
            <a:pPr marL="158750" indent="0">
              <a:buNone/>
            </a:pPr>
            <a:r>
              <a:rPr lang="en-GB" dirty="0"/>
              <a:t>6% of questions: making comparisons within the text</a:t>
            </a:r>
          </a:p>
          <a:p>
            <a:pPr marL="158750" indent="0">
              <a:buNone/>
            </a:pPr>
            <a:r>
              <a:rPr lang="en-GB" dirty="0"/>
              <a:t>Example questions to ask at home:</a:t>
            </a:r>
          </a:p>
          <a:p>
            <a:pPr marL="457200" indent="-298450">
              <a:buFontTx/>
              <a:buChar char="-"/>
            </a:pPr>
            <a:r>
              <a:rPr lang="en-GB" dirty="0"/>
              <a:t>What does this word mean? </a:t>
            </a:r>
          </a:p>
          <a:p>
            <a:pPr marL="457200" indent="-298450">
              <a:buFontTx/>
              <a:buChar char="-"/>
            </a:pPr>
            <a:r>
              <a:rPr lang="en-GB" dirty="0"/>
              <a:t>Which word in this paragraph is the closest in meaning to…?</a:t>
            </a:r>
          </a:p>
          <a:p>
            <a:pPr marL="457200" indent="-298450">
              <a:buFontTx/>
              <a:buChar char="-"/>
            </a:pPr>
            <a:r>
              <a:rPr lang="en-GB" dirty="0"/>
              <a:t>What [character] doing when [event] happened?</a:t>
            </a:r>
          </a:p>
          <a:p>
            <a:pPr marL="457200" indent="-298450">
              <a:buFontTx/>
              <a:buChar char="-"/>
            </a:pPr>
            <a:r>
              <a:rPr lang="en-GB" dirty="0"/>
              <a:t>True or false questions about a paragraph/ text.</a:t>
            </a:r>
          </a:p>
          <a:p>
            <a:pPr marL="457200" indent="-298450">
              <a:buFontTx/>
              <a:buChar char="-"/>
            </a:pPr>
            <a:r>
              <a:rPr lang="en-GB" dirty="0"/>
              <a:t>Why do you [character] did [event]? Can you think of another reason?</a:t>
            </a:r>
          </a:p>
        </p:txBody>
      </p:sp>
    </p:spTree>
    <p:extLst>
      <p:ext uri="{BB962C8B-B14F-4D97-AF65-F5344CB8AC3E}">
        <p14:creationId xmlns:p14="http://schemas.microsoft.com/office/powerpoint/2010/main" val="28222140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2024 Arithmetic SATs paper. </a:t>
            </a:r>
          </a:p>
          <a:p>
            <a:pPr marL="158750" indent="0">
              <a:buNone/>
            </a:pPr>
            <a:r>
              <a:rPr lang="en-GB" dirty="0"/>
              <a:t>Identify that there are some questions that have 2 marks and some that have 1. </a:t>
            </a:r>
          </a:p>
        </p:txBody>
      </p:sp>
    </p:spTree>
    <p:extLst>
      <p:ext uri="{BB962C8B-B14F-4D97-AF65-F5344CB8AC3E}">
        <p14:creationId xmlns:p14="http://schemas.microsoft.com/office/powerpoint/2010/main" val="23542371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2024 Arithmetic SATs paper. </a:t>
            </a:r>
          </a:p>
          <a:p>
            <a:pPr marL="158750" indent="0">
              <a:buNone/>
            </a:pPr>
            <a:r>
              <a:rPr lang="en-GB" dirty="0"/>
              <a:t>These are examples of how children could solve the calculations. There are some that could/ should be solved mentally as it is far quicker that way (40 marks in 30 minutes does not allow for 1 minute + per mark). </a:t>
            </a:r>
          </a:p>
          <a:p>
            <a:pPr marL="158750" indent="0">
              <a:buNone/>
            </a:pPr>
            <a:r>
              <a:rPr lang="en-GB" dirty="0"/>
              <a:t>Answers should always be given in their simplest form unless stated otherwise.</a:t>
            </a:r>
          </a:p>
          <a:p>
            <a:pPr marL="158750" indent="0">
              <a:buNone/>
            </a:pPr>
            <a:r>
              <a:rPr lang="en-GB" dirty="0"/>
              <a:t>Note that for question 18, equivalent fractions e.g. ¾ are accepted. </a:t>
            </a:r>
          </a:p>
        </p:txBody>
      </p:sp>
    </p:spTree>
    <p:extLst>
      <p:ext uri="{BB962C8B-B14F-4D97-AF65-F5344CB8AC3E}">
        <p14:creationId xmlns:p14="http://schemas.microsoft.com/office/powerpoint/2010/main" val="25720462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2024 Arithmetic SATs paper. </a:t>
            </a:r>
          </a:p>
          <a:p>
            <a:pPr marL="158750" indent="0">
              <a:buNone/>
            </a:pPr>
            <a:endParaRPr lang="en-GB" dirty="0"/>
          </a:p>
        </p:txBody>
      </p:sp>
    </p:spTree>
    <p:extLst>
      <p:ext uri="{BB962C8B-B14F-4D97-AF65-F5344CB8AC3E}">
        <p14:creationId xmlns:p14="http://schemas.microsoft.com/office/powerpoint/2010/main" val="27190493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In general, the questions get progressively harder throughout the paper. As this is the case, it is not unusual for children to be unable to complete the entire paper in the given time. </a:t>
            </a:r>
          </a:p>
        </p:txBody>
      </p:sp>
    </p:spTree>
    <p:extLst>
      <p:ext uri="{BB962C8B-B14F-4D97-AF65-F5344CB8AC3E}">
        <p14:creationId xmlns:p14="http://schemas.microsoft.com/office/powerpoint/2010/main" val="22667614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2024 paper 2 Reasoning SATs paper. </a:t>
            </a:r>
          </a:p>
          <a:p>
            <a:pPr marL="158750" indent="0">
              <a:buNone/>
            </a:pPr>
            <a:endParaRPr lang="en-GB" dirty="0"/>
          </a:p>
        </p:txBody>
      </p:sp>
    </p:spTree>
    <p:extLst>
      <p:ext uri="{BB962C8B-B14F-4D97-AF65-F5344CB8AC3E}">
        <p14:creationId xmlns:p14="http://schemas.microsoft.com/office/powerpoint/2010/main" val="3783006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2024 paper 2 Reasoning SATs paper. </a:t>
            </a:r>
          </a:p>
          <a:p>
            <a:pPr marL="158750" indent="0">
              <a:buNone/>
            </a:pPr>
            <a:endParaRPr lang="en-GB" dirty="0"/>
          </a:p>
        </p:txBody>
      </p:sp>
    </p:spTree>
    <p:extLst>
      <p:ext uri="{BB962C8B-B14F-4D97-AF65-F5344CB8AC3E}">
        <p14:creationId xmlns:p14="http://schemas.microsoft.com/office/powerpoint/2010/main" val="2182592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2024 paper 3 Reasoning SATs paper. </a:t>
            </a:r>
          </a:p>
          <a:p>
            <a:pPr marL="158750" indent="0">
              <a:buNone/>
            </a:pPr>
            <a:endParaRPr lang="en-GB" dirty="0"/>
          </a:p>
        </p:txBody>
      </p:sp>
    </p:spTree>
    <p:extLst>
      <p:ext uri="{BB962C8B-B14F-4D97-AF65-F5344CB8AC3E}">
        <p14:creationId xmlns:p14="http://schemas.microsoft.com/office/powerpoint/2010/main" val="42128180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2024 paper 3 Reasoning SATs paper. </a:t>
            </a:r>
          </a:p>
          <a:p>
            <a:pPr marL="158750" indent="0">
              <a:buNone/>
            </a:pPr>
            <a:r>
              <a:rPr lang="en-GB" dirty="0"/>
              <a:t>Note that this is a three mark question.</a:t>
            </a:r>
          </a:p>
        </p:txBody>
      </p:sp>
    </p:spTree>
    <p:extLst>
      <p:ext uri="{BB962C8B-B14F-4D97-AF65-F5344CB8AC3E}">
        <p14:creationId xmlns:p14="http://schemas.microsoft.com/office/powerpoint/2010/main" val="41933890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Encourage parents not to use past papers at home. If they want to use past papers with tutors, suggest that they could take copies of completed test home to work through with tutors. This may help them to work through </a:t>
            </a:r>
            <a:r>
              <a:rPr lang="en-GB"/>
              <a:t>specific misunderstandings. </a:t>
            </a:r>
          </a:p>
        </p:txBody>
      </p:sp>
    </p:spTree>
    <p:extLst>
      <p:ext uri="{BB962C8B-B14F-4D97-AF65-F5344CB8AC3E}">
        <p14:creationId xmlns:p14="http://schemas.microsoft.com/office/powerpoint/2010/main" val="38393777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Note that some schools will want to remove the first bullet point, encouraging pupils not to revise at home and instead keep revision in school.</a:t>
            </a:r>
          </a:p>
        </p:txBody>
      </p:sp>
    </p:spTree>
    <p:extLst>
      <p:ext uri="{BB962C8B-B14F-4D97-AF65-F5344CB8AC3E}">
        <p14:creationId xmlns:p14="http://schemas.microsoft.com/office/powerpoint/2010/main" val="37028077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It may also be appropriate to discuss if there are any changes at home that could add stress to the child (e.g. moving house, a new sibling, recent bereavement).</a:t>
            </a:r>
          </a:p>
          <a:p>
            <a:pPr marL="158750" indent="0">
              <a:buNone/>
            </a:pPr>
            <a:r>
              <a:rPr lang="en-GB" dirty="0"/>
              <a:t>There may be media coverage around the SATs, parents may want to discuss this with their children (positive or negative). </a:t>
            </a:r>
          </a:p>
        </p:txBody>
      </p:sp>
    </p:spTree>
    <p:extLst>
      <p:ext uri="{BB962C8B-B14F-4D97-AF65-F5344CB8AC3E}">
        <p14:creationId xmlns:p14="http://schemas.microsoft.com/office/powerpoint/2010/main" val="210789081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11" name="Google Shape;11;p2"/>
          <p:cNvSpPr/>
          <p:nvPr/>
        </p:nvSpPr>
        <p:spPr>
          <a:xfrm>
            <a:off x="0" y="0"/>
            <a:ext cx="9144000" cy="5143500"/>
          </a:xfrm>
          <a:prstGeom prst="rect">
            <a:avLst/>
          </a:prstGeom>
          <a:solidFill>
            <a:srgbClr val="1043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3" name="Google Shape;13;p2"/>
          <p:cNvPicPr preferRelativeResize="0"/>
          <p:nvPr/>
        </p:nvPicPr>
        <p:blipFill>
          <a:blip r:embed="rId2">
            <a:alphaModFix/>
          </a:blip>
          <a:stretch>
            <a:fillRect/>
          </a:stretch>
        </p:blipFill>
        <p:spPr>
          <a:xfrm>
            <a:off x="4028000" y="1335094"/>
            <a:ext cx="1011651" cy="892000"/>
          </a:xfrm>
          <a:prstGeom prst="rect">
            <a:avLst/>
          </a:prstGeom>
          <a:noFill/>
          <a:ln>
            <a:noFill/>
          </a:ln>
        </p:spPr>
      </p:pic>
      <p:sp>
        <p:nvSpPr>
          <p:cNvPr id="14" name="Google Shape;14;p2"/>
          <p:cNvSpPr txBox="1">
            <a:spLocks noGrp="1"/>
          </p:cNvSpPr>
          <p:nvPr>
            <p:ph type="title"/>
          </p:nvPr>
        </p:nvSpPr>
        <p:spPr>
          <a:xfrm>
            <a:off x="311700" y="2636725"/>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FFFFFF"/>
              </a:buClr>
              <a:buSzPts val="3100"/>
              <a:buFont typeface="Nunito"/>
              <a:buNone/>
              <a:defRPr sz="3100">
                <a:solidFill>
                  <a:srgbClr val="FFFFFF"/>
                </a:solidFill>
                <a:latin typeface="+mj-lt"/>
                <a:ea typeface="Nunito"/>
                <a:cs typeface="Nunito"/>
                <a:sym typeface="Nunito"/>
              </a:defRPr>
            </a:lvl1pPr>
            <a:lvl2pPr lvl="1"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2pPr>
            <a:lvl3pPr lvl="2"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3pPr>
            <a:lvl4pPr lvl="3"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4pPr>
            <a:lvl5pPr lvl="4"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5pPr>
            <a:lvl6pPr lvl="5"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6pPr>
            <a:lvl7pPr lvl="6"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7pPr>
            <a:lvl8pPr lvl="7"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8pPr>
            <a:lvl9pPr lvl="8"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9pPr>
          </a:lstStyle>
          <a:p>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217850" y="207250"/>
            <a:ext cx="8520600" cy="434776"/>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sz="1800">
                <a:latin typeface="+mn-lt"/>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31" name="Google Shape;31;p6"/>
          <p:cNvSpPr txBox="1">
            <a:spLocks noGrp="1"/>
          </p:cNvSpPr>
          <p:nvPr>
            <p:ph type="body" idx="1"/>
          </p:nvPr>
        </p:nvSpPr>
        <p:spPr>
          <a:xfrm>
            <a:off x="311700" y="739302"/>
            <a:ext cx="8520600" cy="3829573"/>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Font typeface="Nunito"/>
              <a:buChar char="●"/>
              <a:defRPr sz="1600">
                <a:solidFill>
                  <a:schemeClr val="tx1"/>
                </a:solidFill>
                <a:latin typeface="+mn-lt"/>
                <a:ea typeface="Nunito"/>
                <a:cs typeface="Nunito"/>
                <a:sym typeface="Nunito"/>
              </a:defRPr>
            </a:lvl1pPr>
            <a:lvl2pPr marL="914400" lvl="1" indent="-317500" rtl="0">
              <a:spcBef>
                <a:spcPts val="1600"/>
              </a:spcBef>
              <a:spcAft>
                <a:spcPts val="0"/>
              </a:spcAft>
              <a:buSzPts val="1400"/>
              <a:buFont typeface="Nunito"/>
              <a:buChar char="○"/>
              <a:defRPr>
                <a:latin typeface="Nunito"/>
                <a:ea typeface="Nunito"/>
                <a:cs typeface="Nunito"/>
                <a:sym typeface="Nunito"/>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Font typeface="Nunito"/>
              <a:buChar char="●"/>
              <a:defRPr>
                <a:latin typeface="Nunito"/>
                <a:ea typeface="Nunito"/>
                <a:cs typeface="Nunito"/>
                <a:sym typeface="Nunito"/>
              </a:defRPr>
            </a:lvl4pPr>
            <a:lvl5pPr marL="2286000" lvl="4" indent="-317500" rtl="0">
              <a:spcBef>
                <a:spcPts val="1600"/>
              </a:spcBef>
              <a:spcAft>
                <a:spcPts val="0"/>
              </a:spcAft>
              <a:buSzPts val="1400"/>
              <a:buFont typeface="Nunito"/>
              <a:buChar char="○"/>
              <a:defRPr>
                <a:latin typeface="Nunito"/>
                <a:ea typeface="Nunito"/>
                <a:cs typeface="Nunito"/>
                <a:sym typeface="Nunito"/>
              </a:defRPr>
            </a:lvl5pPr>
            <a:lvl6pPr marL="2743200" lvl="5" indent="-317500" rtl="0">
              <a:spcBef>
                <a:spcPts val="1600"/>
              </a:spcBef>
              <a:spcAft>
                <a:spcPts val="0"/>
              </a:spcAft>
              <a:buSzPts val="1400"/>
              <a:buFont typeface="Nunito"/>
              <a:buChar char="■"/>
              <a:defRPr>
                <a:latin typeface="Nunito"/>
                <a:ea typeface="Nunito"/>
                <a:cs typeface="Nunito"/>
                <a:sym typeface="Nunito"/>
              </a:defRPr>
            </a:lvl6pPr>
            <a:lvl7pPr marL="3200400" lvl="6" indent="-317500" rtl="0">
              <a:spcBef>
                <a:spcPts val="1600"/>
              </a:spcBef>
              <a:spcAft>
                <a:spcPts val="0"/>
              </a:spcAft>
              <a:buSzPts val="1400"/>
              <a:buFont typeface="Nunito"/>
              <a:buChar char="●"/>
              <a:defRPr>
                <a:latin typeface="Nunito"/>
                <a:ea typeface="Nunito"/>
                <a:cs typeface="Nunito"/>
                <a:sym typeface="Nunito"/>
              </a:defRPr>
            </a:lvl7pPr>
            <a:lvl8pPr marL="3657600" lvl="7" indent="-317500" rtl="0">
              <a:spcBef>
                <a:spcPts val="1600"/>
              </a:spcBef>
              <a:spcAft>
                <a:spcPts val="0"/>
              </a:spcAft>
              <a:buSzPts val="1400"/>
              <a:buFont typeface="Nunito"/>
              <a:buChar char="○"/>
              <a:defRPr>
                <a:latin typeface="Nunito"/>
                <a:ea typeface="Nunito"/>
                <a:cs typeface="Nunito"/>
                <a:sym typeface="Nunito"/>
              </a:defRPr>
            </a:lvl8pPr>
            <a:lvl9pPr marL="4114800" lvl="8" indent="-317500" rtl="0">
              <a:spcBef>
                <a:spcPts val="1600"/>
              </a:spcBef>
              <a:spcAft>
                <a:spcPts val="1600"/>
              </a:spcAft>
              <a:buSzPts val="1400"/>
              <a:buFont typeface="Nunito"/>
              <a:buChar char="■"/>
              <a:defRPr>
                <a:latin typeface="Nunito"/>
                <a:ea typeface="Nunito"/>
                <a:cs typeface="Nunito"/>
                <a:sym typeface="Nunito"/>
              </a:defRPr>
            </a:lvl9pPr>
          </a:lstStyle>
          <a:p>
            <a:endParaRPr dirty="0"/>
          </a:p>
        </p:txBody>
      </p:sp>
      <p:sp>
        <p:nvSpPr>
          <p:cNvPr id="32" name="Google Shape;32;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atin typeface="+mn-lt"/>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pic>
        <p:nvPicPr>
          <p:cNvPr id="33" name="Google Shape;33;p6"/>
          <p:cNvPicPr preferRelativeResize="0"/>
          <p:nvPr/>
        </p:nvPicPr>
        <p:blipFill>
          <a:blip r:embed="rId2">
            <a:alphaModFix/>
          </a:blip>
          <a:stretch>
            <a:fillRect/>
          </a:stretch>
        </p:blipFill>
        <p:spPr>
          <a:xfrm>
            <a:off x="0" y="4449300"/>
            <a:ext cx="1619337" cy="6942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3">
  <p:cSld name="TITLE_3">
    <p:spTree>
      <p:nvGrpSpPr>
        <p:cNvPr id="1" name="Shape 107"/>
        <p:cNvGrpSpPr/>
        <p:nvPr/>
      </p:nvGrpSpPr>
      <p:grpSpPr>
        <a:xfrm>
          <a:off x="0" y="0"/>
          <a:ext cx="0" cy="0"/>
          <a:chOff x="0" y="0"/>
          <a:chExt cx="0" cy="0"/>
        </a:xfrm>
      </p:grpSpPr>
      <p:sp>
        <p:nvSpPr>
          <p:cNvPr id="108" name="Google Shape;108;p2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atin typeface="+mn-lt"/>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dirty="0"/>
          </a:p>
        </p:txBody>
      </p:sp>
      <p:sp>
        <p:nvSpPr>
          <p:cNvPr id="109" name="Google Shape;109;p2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atin typeface="+mn-lt"/>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dirty="0"/>
          </a:p>
        </p:txBody>
      </p:sp>
      <p:sp>
        <p:nvSpPr>
          <p:cNvPr id="110" name="Google Shape;110;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1pPr>
            <a:lvl2pPr lvl="1"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2pPr>
            <a:lvl3pPr lvl="2"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3pPr>
            <a:lvl4pPr lvl="3"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4pPr>
            <a:lvl5pPr lvl="4"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5pPr>
            <a:lvl6pPr lvl="5"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6pPr>
            <a:lvl7pPr lvl="6"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7pPr>
            <a:lvl8pPr lvl="7"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8pPr>
            <a:lvl9pPr lvl="8"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9pPr>
          </a:lstStyle>
          <a:p>
            <a:endParaRPr dirty="0"/>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Font typeface="Nunito Sans SemiBold"/>
              <a:buChar char="●"/>
              <a:defRPr sz="1800">
                <a:solidFill>
                  <a:schemeClr val="dk2"/>
                </a:solidFill>
                <a:latin typeface="Nunito Sans SemiBold"/>
                <a:ea typeface="Nunito Sans SemiBold"/>
                <a:cs typeface="Nunito Sans SemiBold"/>
                <a:sym typeface="Nunito Sans SemiBold"/>
              </a:defRPr>
            </a:lvl1pPr>
            <a:lvl2pPr marL="914400" lvl="1"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2pPr>
            <a:lvl3pPr marL="1371600" lvl="2"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3pPr>
            <a:lvl4pPr marL="1828800" lvl="3"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4pPr>
            <a:lvl5pPr marL="2286000" lvl="4"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5pPr>
            <a:lvl6pPr marL="2743200" lvl="5"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6pPr>
            <a:lvl7pPr marL="3200400" lvl="6"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7pPr>
            <a:lvl8pPr marL="3657600" lvl="7"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8pPr>
            <a:lvl9pPr marL="4114800" lvl="8" indent="-317500" rtl="0">
              <a:lnSpc>
                <a:spcPct val="115000"/>
              </a:lnSpc>
              <a:spcBef>
                <a:spcPts val="1600"/>
              </a:spcBef>
              <a:spcAft>
                <a:spcPts val="160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9pPr>
          </a:lstStyle>
          <a:p>
            <a:endParaRPr dirty="0"/>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latin typeface="+mn-lt"/>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fld id="{00000000-1234-1234-1234-123412341234}" type="slidenum">
              <a:rPr lang="en" smtClean="0"/>
              <a:pPr/>
              <a:t>‹#›</a:t>
            </a:fld>
            <a:endParaRPr lang="en"/>
          </a:p>
        </p:txBody>
      </p:sp>
    </p:spTree>
  </p:cSld>
  <p:clrMap bg1="lt1" tx1="dk1" bg2="dk2" tx2="lt2" accent1="accent1" accent2="accent2" accent3="accent3" accent4="accent4" accent5="accent5" accent6="accent6" hlink="hlink" folHlink="folHlink"/>
  <p:sldLayoutIdLst>
    <p:sldLayoutId id="2147483648" r:id="rId1"/>
    <p:sldLayoutId id="2147483652" r:id="rId2"/>
    <p:sldLayoutId id="2147483668" r:id="rId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600" b="0" i="0" u="none" strike="noStrike" cap="none">
          <a:solidFill>
            <a:schemeClr val="tx1"/>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thirdspacelearning.com/blog/category/for-parents/"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hyperlink" Target="http://mathshub.thirdspacelearning.com/"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F4989"/>
        </a:solidFill>
        <a:effectLst/>
      </p:bgPr>
    </p:bg>
    <p:spTree>
      <p:nvGrpSpPr>
        <p:cNvPr id="1" name="Shape 114"/>
        <p:cNvGrpSpPr/>
        <p:nvPr/>
      </p:nvGrpSpPr>
      <p:grpSpPr>
        <a:xfrm>
          <a:off x="0" y="0"/>
          <a:ext cx="0" cy="0"/>
          <a:chOff x="0" y="0"/>
          <a:chExt cx="0" cy="0"/>
        </a:xfrm>
      </p:grpSpPr>
      <p:sp>
        <p:nvSpPr>
          <p:cNvPr id="115" name="Google Shape;115;p23"/>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23"/>
          <p:cNvSpPr txBox="1">
            <a:spLocks noGrp="1"/>
          </p:cNvSpPr>
          <p:nvPr>
            <p:ph type="ctrTitle"/>
          </p:nvPr>
        </p:nvSpPr>
        <p:spPr>
          <a:xfrm>
            <a:off x="311700" y="2836625"/>
            <a:ext cx="8520600" cy="141672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dirty="0">
              <a:solidFill>
                <a:schemeClr val="bg1"/>
              </a:solidFill>
              <a:latin typeface="+mj-lt"/>
              <a:ea typeface="Nunito"/>
              <a:cs typeface="Nunito"/>
              <a:sym typeface="Nunito"/>
            </a:endParaRPr>
          </a:p>
          <a:p>
            <a:pPr marL="0" lvl="0" indent="0" algn="ctr" rtl="0">
              <a:spcBef>
                <a:spcPts val="0"/>
              </a:spcBef>
              <a:spcAft>
                <a:spcPts val="0"/>
              </a:spcAft>
              <a:buNone/>
            </a:pPr>
            <a:endParaRPr sz="4800" dirty="0">
              <a:solidFill>
                <a:schemeClr val="bg1"/>
              </a:solidFill>
              <a:latin typeface="+mj-lt"/>
              <a:ea typeface="Nunito"/>
              <a:cs typeface="Nunito"/>
              <a:sym typeface="Nunito"/>
            </a:endParaRPr>
          </a:p>
          <a:p>
            <a:r>
              <a:rPr lang="en-US" sz="4000" dirty="0">
                <a:solidFill>
                  <a:schemeClr val="bg1"/>
                </a:solidFill>
                <a:latin typeface="+mj-lt"/>
                <a:ea typeface="Arial"/>
                <a:cs typeface="Arial"/>
                <a:sym typeface="Arial"/>
              </a:rPr>
              <a:t>Year 6 SATs 2025 Presentation for Parents, </a:t>
            </a:r>
            <a:r>
              <a:rPr lang="en-US" sz="4000" dirty="0" err="1">
                <a:solidFill>
                  <a:schemeClr val="bg1"/>
                </a:solidFill>
                <a:latin typeface="+mj-lt"/>
                <a:ea typeface="Arial"/>
                <a:cs typeface="Arial"/>
                <a:sym typeface="Arial"/>
              </a:rPr>
              <a:t>Carers</a:t>
            </a:r>
            <a:r>
              <a:rPr lang="en-US" sz="4000" dirty="0">
                <a:solidFill>
                  <a:schemeClr val="bg1"/>
                </a:solidFill>
                <a:latin typeface="+mj-lt"/>
                <a:ea typeface="Arial"/>
                <a:cs typeface="Arial"/>
                <a:sym typeface="Arial"/>
              </a:rPr>
              <a:t> &amp; Guardians</a:t>
            </a:r>
            <a:endParaRPr sz="3800" dirty="0">
              <a:solidFill>
                <a:schemeClr val="bg1"/>
              </a:solidFill>
              <a:latin typeface="+mj-lt"/>
              <a:ea typeface="Nunito Sans Light"/>
              <a:cs typeface="Nunito Sans Light"/>
              <a:sym typeface="Nunito Sans Light"/>
            </a:endParaRPr>
          </a:p>
        </p:txBody>
      </p:sp>
      <p:pic>
        <p:nvPicPr>
          <p:cNvPr id="117" name="Google Shape;117;p23"/>
          <p:cNvPicPr preferRelativeResize="0"/>
          <p:nvPr/>
        </p:nvPicPr>
        <p:blipFill>
          <a:blip r:embed="rId3">
            <a:alphaModFix/>
          </a:blip>
          <a:stretch>
            <a:fillRect/>
          </a:stretch>
        </p:blipFill>
        <p:spPr>
          <a:xfrm>
            <a:off x="4028000" y="1335094"/>
            <a:ext cx="1011651" cy="8920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48D09-8212-4940-A569-83B8A8554B68}"/>
              </a:ext>
            </a:extLst>
          </p:cNvPr>
          <p:cNvSpPr>
            <a:spLocks noGrp="1"/>
          </p:cNvSpPr>
          <p:nvPr>
            <p:ph type="title"/>
          </p:nvPr>
        </p:nvSpPr>
        <p:spPr/>
        <p:txBody>
          <a:bodyPr/>
          <a:lstStyle/>
          <a:p>
            <a:r>
              <a:rPr lang="en-GB" dirty="0"/>
              <a:t>What are the SATs? </a:t>
            </a:r>
          </a:p>
        </p:txBody>
      </p:sp>
      <p:sp>
        <p:nvSpPr>
          <p:cNvPr id="3" name="Text Placeholder 2">
            <a:extLst>
              <a:ext uri="{FF2B5EF4-FFF2-40B4-BE49-F238E27FC236}">
                <a16:creationId xmlns:a16="http://schemas.microsoft.com/office/drawing/2014/main" id="{56103980-1C0A-42FB-A6A8-22E664322B67}"/>
              </a:ext>
            </a:extLst>
          </p:cNvPr>
          <p:cNvSpPr>
            <a:spLocks noGrp="1"/>
          </p:cNvSpPr>
          <p:nvPr>
            <p:ph type="body" idx="1"/>
          </p:nvPr>
        </p:nvSpPr>
        <p:spPr>
          <a:xfrm>
            <a:off x="311700" y="739302"/>
            <a:ext cx="8520600" cy="4033589"/>
          </a:xfrm>
        </p:spPr>
        <p:txBody>
          <a:bodyPr/>
          <a:lstStyle/>
          <a:p>
            <a:r>
              <a:rPr lang="en-GB" dirty="0"/>
              <a:t>SATs are the Standardised Assessment Tests that are given to children at the end of Key Stage 2. </a:t>
            </a:r>
          </a:p>
          <a:p>
            <a:r>
              <a:rPr lang="en-GB" dirty="0"/>
              <a:t>The SATs take place over four days, starting on </a:t>
            </a:r>
            <a:r>
              <a:rPr lang="en-GB" dirty="0">
                <a:solidFill>
                  <a:srgbClr val="283593"/>
                </a:solidFill>
              </a:rPr>
              <a:t>Monday 12</a:t>
            </a:r>
            <a:r>
              <a:rPr lang="en-GB" baseline="30000" dirty="0">
                <a:solidFill>
                  <a:srgbClr val="283593"/>
                </a:solidFill>
              </a:rPr>
              <a:t>th</a:t>
            </a:r>
            <a:r>
              <a:rPr lang="en-GB" dirty="0">
                <a:solidFill>
                  <a:srgbClr val="283593"/>
                </a:solidFill>
              </a:rPr>
              <a:t> May </a:t>
            </a:r>
            <a:r>
              <a:rPr lang="en-GB" dirty="0"/>
              <a:t>ending on </a:t>
            </a:r>
            <a:r>
              <a:rPr lang="en-GB" dirty="0">
                <a:solidFill>
                  <a:srgbClr val="283593"/>
                </a:solidFill>
              </a:rPr>
              <a:t>Thursday 15</a:t>
            </a:r>
            <a:r>
              <a:rPr lang="en-GB" baseline="30000" dirty="0">
                <a:solidFill>
                  <a:srgbClr val="283593"/>
                </a:solidFill>
              </a:rPr>
              <a:t>th</a:t>
            </a:r>
            <a:r>
              <a:rPr lang="en-GB" dirty="0">
                <a:solidFill>
                  <a:srgbClr val="283593"/>
                </a:solidFill>
              </a:rPr>
              <a:t> May.</a:t>
            </a:r>
          </a:p>
          <a:p>
            <a:r>
              <a:rPr lang="en-GB" dirty="0"/>
              <a:t>The SATs papers consist of:</a:t>
            </a:r>
          </a:p>
          <a:p>
            <a:pPr lvl="1">
              <a:lnSpc>
                <a:spcPct val="100000"/>
              </a:lnSpc>
              <a:spcBef>
                <a:spcPts val="0"/>
              </a:spcBef>
            </a:pPr>
            <a:r>
              <a:rPr lang="en-GB" dirty="0">
                <a:solidFill>
                  <a:srgbClr val="283593"/>
                </a:solidFill>
                <a:latin typeface="+mn-lt"/>
              </a:rPr>
              <a:t>Grammar, punctuation and spelling (paper 1: GPS) – Monday 12</a:t>
            </a:r>
            <a:r>
              <a:rPr lang="en-GB" baseline="30000" dirty="0">
                <a:solidFill>
                  <a:srgbClr val="283593"/>
                </a:solidFill>
                <a:latin typeface="+mn-lt"/>
              </a:rPr>
              <a:t>th</a:t>
            </a:r>
            <a:r>
              <a:rPr lang="en-GB" dirty="0">
                <a:solidFill>
                  <a:srgbClr val="283593"/>
                </a:solidFill>
                <a:latin typeface="+mn-lt"/>
              </a:rPr>
              <a:t> May</a:t>
            </a:r>
          </a:p>
          <a:p>
            <a:pPr lvl="1">
              <a:lnSpc>
                <a:spcPct val="100000"/>
              </a:lnSpc>
              <a:spcBef>
                <a:spcPts val="0"/>
              </a:spcBef>
            </a:pPr>
            <a:r>
              <a:rPr lang="en-GB" dirty="0">
                <a:solidFill>
                  <a:srgbClr val="283593"/>
                </a:solidFill>
                <a:latin typeface="+mn-lt"/>
              </a:rPr>
              <a:t>Grammar, punctuation and spelling (paper 2: Spelling) – Monday 12</a:t>
            </a:r>
            <a:r>
              <a:rPr lang="en-GB" baseline="30000" dirty="0">
                <a:solidFill>
                  <a:srgbClr val="283593"/>
                </a:solidFill>
                <a:latin typeface="+mn-lt"/>
              </a:rPr>
              <a:t>th</a:t>
            </a:r>
            <a:r>
              <a:rPr lang="en-GB" dirty="0">
                <a:solidFill>
                  <a:srgbClr val="283593"/>
                </a:solidFill>
                <a:latin typeface="+mn-lt"/>
              </a:rPr>
              <a:t> May</a:t>
            </a:r>
          </a:p>
          <a:p>
            <a:pPr lvl="1">
              <a:lnSpc>
                <a:spcPct val="100000"/>
              </a:lnSpc>
              <a:spcBef>
                <a:spcPts val="0"/>
              </a:spcBef>
            </a:pPr>
            <a:r>
              <a:rPr lang="en-GB" dirty="0">
                <a:solidFill>
                  <a:srgbClr val="283593"/>
                </a:solidFill>
                <a:latin typeface="+mn-lt"/>
              </a:rPr>
              <a:t>Reading – Tuesday 13</a:t>
            </a:r>
            <a:r>
              <a:rPr lang="en-GB" baseline="30000" dirty="0">
                <a:solidFill>
                  <a:srgbClr val="283593"/>
                </a:solidFill>
                <a:latin typeface="+mn-lt"/>
              </a:rPr>
              <a:t>th</a:t>
            </a:r>
            <a:r>
              <a:rPr lang="en-GB" dirty="0">
                <a:solidFill>
                  <a:srgbClr val="283593"/>
                </a:solidFill>
                <a:latin typeface="+mn-lt"/>
              </a:rPr>
              <a:t> May</a:t>
            </a:r>
          </a:p>
          <a:p>
            <a:pPr lvl="1">
              <a:lnSpc>
                <a:spcPct val="100000"/>
              </a:lnSpc>
              <a:spcBef>
                <a:spcPts val="0"/>
              </a:spcBef>
            </a:pPr>
            <a:r>
              <a:rPr lang="en-GB" dirty="0">
                <a:solidFill>
                  <a:srgbClr val="283593"/>
                </a:solidFill>
                <a:latin typeface="+mn-lt"/>
              </a:rPr>
              <a:t>Maths (paper 1: Arithmetic) – Wednesday 14</a:t>
            </a:r>
            <a:r>
              <a:rPr lang="en-GB" baseline="30000" dirty="0">
                <a:solidFill>
                  <a:srgbClr val="283593"/>
                </a:solidFill>
                <a:latin typeface="+mn-lt"/>
              </a:rPr>
              <a:t>th</a:t>
            </a:r>
            <a:r>
              <a:rPr lang="en-GB" dirty="0">
                <a:solidFill>
                  <a:srgbClr val="283593"/>
                </a:solidFill>
                <a:latin typeface="+mn-lt"/>
              </a:rPr>
              <a:t> May </a:t>
            </a:r>
          </a:p>
          <a:p>
            <a:pPr lvl="1">
              <a:lnSpc>
                <a:spcPct val="100000"/>
              </a:lnSpc>
              <a:spcBef>
                <a:spcPts val="0"/>
              </a:spcBef>
            </a:pPr>
            <a:r>
              <a:rPr lang="en-GB" dirty="0">
                <a:solidFill>
                  <a:srgbClr val="283593"/>
                </a:solidFill>
                <a:latin typeface="+mn-lt"/>
              </a:rPr>
              <a:t>Maths (paper 2: Reasoning) – Wednesday 14</a:t>
            </a:r>
            <a:r>
              <a:rPr lang="en-GB" baseline="30000" dirty="0">
                <a:solidFill>
                  <a:srgbClr val="283593"/>
                </a:solidFill>
                <a:latin typeface="+mn-lt"/>
              </a:rPr>
              <a:t>th</a:t>
            </a:r>
            <a:r>
              <a:rPr lang="en-GB" dirty="0">
                <a:solidFill>
                  <a:srgbClr val="283593"/>
                </a:solidFill>
                <a:latin typeface="+mn-lt"/>
              </a:rPr>
              <a:t> May </a:t>
            </a:r>
          </a:p>
          <a:p>
            <a:pPr lvl="1">
              <a:lnSpc>
                <a:spcPct val="100000"/>
              </a:lnSpc>
              <a:spcBef>
                <a:spcPts val="0"/>
              </a:spcBef>
            </a:pPr>
            <a:r>
              <a:rPr lang="en-GB" dirty="0">
                <a:solidFill>
                  <a:srgbClr val="283593"/>
                </a:solidFill>
                <a:latin typeface="+mn-lt"/>
              </a:rPr>
              <a:t>Maths (paper 3: Reasoning) – Thursday 15</a:t>
            </a:r>
            <a:r>
              <a:rPr lang="en-GB" baseline="30000" dirty="0">
                <a:solidFill>
                  <a:srgbClr val="283593"/>
                </a:solidFill>
                <a:latin typeface="+mn-lt"/>
              </a:rPr>
              <a:t>th</a:t>
            </a:r>
            <a:r>
              <a:rPr lang="en-GB" dirty="0">
                <a:solidFill>
                  <a:srgbClr val="283593"/>
                </a:solidFill>
                <a:latin typeface="+mn-lt"/>
              </a:rPr>
              <a:t> May</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600" b="0" i="0" u="none" strike="noStrike" kern="0" cap="none" spc="0" normalizeH="0" baseline="0" noProof="0" dirty="0">
                <a:ln>
                  <a:noFill/>
                </a:ln>
                <a:solidFill>
                  <a:srgbClr val="000000"/>
                </a:solidFill>
                <a:effectLst/>
                <a:uLnTx/>
                <a:uFillTx/>
                <a:latin typeface="Arial"/>
                <a:sym typeface="Nunito"/>
              </a:rPr>
              <a:t>Writing is assessed using evidence collected throughout Year 6. There is no Year 6 SATs writing test. </a:t>
            </a:r>
          </a:p>
          <a:p>
            <a:pPr marL="114300" marR="0" lvl="0" indent="0" algn="l" defTabSz="914400" rtl="0" eaLnBrk="1" fontAlgn="auto" latinLnBrk="0" hangingPunct="1">
              <a:lnSpc>
                <a:spcPct val="115000"/>
              </a:lnSpc>
              <a:spcBef>
                <a:spcPts val="0"/>
              </a:spcBef>
              <a:spcAft>
                <a:spcPts val="0"/>
              </a:spcAft>
              <a:buClr>
                <a:srgbClr val="595959"/>
              </a:buClr>
              <a:buSzPts val="1800"/>
              <a:buNone/>
              <a:tabLst/>
              <a:defRPr/>
            </a:pPr>
            <a:r>
              <a:rPr kumimoji="0" lang="en-GB" sz="1050" b="0" i="1" u="none" strike="noStrike" kern="0" cap="none" spc="0" normalizeH="0" baseline="0" dirty="0">
                <a:ln>
                  <a:noFill/>
                </a:ln>
                <a:solidFill>
                  <a:srgbClr val="000000"/>
                </a:solidFill>
                <a:effectLst/>
                <a:uLnTx/>
                <a:uFillTx/>
                <a:latin typeface="Arial"/>
                <a:ea typeface="Arial"/>
                <a:cs typeface="Arial"/>
                <a:sym typeface="Arial"/>
              </a:rPr>
              <a:t>The key stage 2 tests will be taken on set dates unless your child is absent, in which case they may be able to take them up to 5 school days afterwards.</a:t>
            </a:r>
            <a:endParaRPr kumimoji="0" lang="en-GB" sz="1100" b="0" i="0" u="none" strike="noStrike" kern="0" cap="none" spc="0" normalizeH="0" baseline="0" dirty="0">
              <a:ln>
                <a:noFill/>
              </a:ln>
              <a:solidFill>
                <a:srgbClr val="000000"/>
              </a:solidFill>
              <a:effectLst/>
              <a:uLnTx/>
              <a:uFillTx/>
              <a:latin typeface="Arial"/>
              <a:sym typeface="Nunito"/>
            </a:endParaRPr>
          </a:p>
        </p:txBody>
      </p:sp>
      <p:sp>
        <p:nvSpPr>
          <p:cNvPr id="4" name="Slide Number Placeholder 3">
            <a:extLst>
              <a:ext uri="{FF2B5EF4-FFF2-40B4-BE49-F238E27FC236}">
                <a16:creationId xmlns:a16="http://schemas.microsoft.com/office/drawing/2014/main" id="{1E03E430-207B-4F9B-B8E8-7F55E45BBAFE}"/>
              </a:ext>
            </a:extLst>
          </p:cNvPr>
          <p:cNvSpPr>
            <a:spLocks noGrp="1"/>
          </p:cNvSpPr>
          <p:nvPr>
            <p:ph type="sldNum" idx="12"/>
          </p:nvPr>
        </p:nvSpPr>
        <p:spPr/>
        <p:txBody>
          <a:bodyPr/>
          <a:lstStyle/>
          <a:p>
            <a:fld id="{00000000-1234-1234-1234-123412341234}" type="slidenum">
              <a:rPr lang="en" smtClean="0"/>
              <a:pPr/>
              <a:t>2</a:t>
            </a:fld>
            <a:endParaRPr lang="en"/>
          </a:p>
        </p:txBody>
      </p:sp>
    </p:spTree>
    <p:extLst>
      <p:ext uri="{BB962C8B-B14F-4D97-AF65-F5344CB8AC3E}">
        <p14:creationId xmlns:p14="http://schemas.microsoft.com/office/powerpoint/2010/main" val="2009406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500"/>
                                        <p:tgtEl>
                                          <p:spTgt spid="3">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500"/>
                                        <p:tgtEl>
                                          <p:spTgt spid="3">
                                            <p:txEl>
                                              <p:pRg st="6" end="6"/>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500"/>
                                        <p:tgtEl>
                                          <p:spTgt spid="3">
                                            <p:txEl>
                                              <p:pRg st="8" end="8"/>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3">
                                            <p:txEl>
                                              <p:pRg st="9" end="9"/>
                                            </p:txEl>
                                          </p:spTgt>
                                        </p:tgtEl>
                                        <p:attrNameLst>
                                          <p:attrName>style.visibility</p:attrName>
                                        </p:attrNameLst>
                                      </p:cBhvr>
                                      <p:to>
                                        <p:strVal val="visible"/>
                                      </p:to>
                                    </p:set>
                                    <p:animEffect transition="in" filter="fade">
                                      <p:cBhvr>
                                        <p:cTn id="40" dur="500"/>
                                        <p:tgtEl>
                                          <p:spTgt spid="3">
                                            <p:txEl>
                                              <p:pRg st="9" end="9"/>
                                            </p:txEl>
                                          </p:spTgt>
                                        </p:tgtEl>
                                      </p:cBhvr>
                                    </p:animEffect>
                                  </p:childTnLst>
                                </p:cTn>
                              </p:par>
                              <p:par>
                                <p:cTn id="41" presetID="10" presetClass="entr" presetSubtype="0" fill="hold" nodeType="with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animEffect transition="in" filter="fade">
                                      <p:cBhvr>
                                        <p:cTn id="43"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7DE5FF-3D46-4346-8ED5-FFC1BA5C83C5}"/>
              </a:ext>
            </a:extLst>
          </p:cNvPr>
          <p:cNvSpPr>
            <a:spLocks noGrp="1"/>
          </p:cNvSpPr>
          <p:nvPr>
            <p:ph type="title"/>
          </p:nvPr>
        </p:nvSpPr>
        <p:spPr/>
        <p:txBody>
          <a:bodyPr/>
          <a:lstStyle/>
          <a:p>
            <a:r>
              <a:rPr lang="en-GB" dirty="0"/>
              <a:t>When and how the SATs are completed</a:t>
            </a:r>
          </a:p>
        </p:txBody>
      </p:sp>
      <p:sp>
        <p:nvSpPr>
          <p:cNvPr id="3" name="Text Placeholder 2">
            <a:extLst>
              <a:ext uri="{FF2B5EF4-FFF2-40B4-BE49-F238E27FC236}">
                <a16:creationId xmlns:a16="http://schemas.microsoft.com/office/drawing/2014/main" id="{FC313F71-6D3C-4F11-94CD-6EDBD9291EF5}"/>
              </a:ext>
            </a:extLst>
          </p:cNvPr>
          <p:cNvSpPr>
            <a:spLocks noGrp="1"/>
          </p:cNvSpPr>
          <p:nvPr>
            <p:ph type="body" idx="1"/>
          </p:nvPr>
        </p:nvSpPr>
        <p:spPr/>
        <p:txBody>
          <a:bodyPr/>
          <a:lstStyle/>
          <a:p>
            <a:r>
              <a:rPr lang="en-GB" dirty="0"/>
              <a:t>The tests take place during normal school hours, under exam conditions. </a:t>
            </a:r>
          </a:p>
          <a:p>
            <a:r>
              <a:rPr lang="en-GB" dirty="0"/>
              <a:t>Children are not allowed to talk to each other from the moment the assessments are handed out until they are collected at the end of the test. </a:t>
            </a:r>
          </a:p>
          <a:p>
            <a:r>
              <a:rPr lang="en-GB" dirty="0"/>
              <a:t>After the tests are completed, the papers are sent away to be marked </a:t>
            </a:r>
            <a:r>
              <a:rPr lang="en-GB" dirty="0">
                <a:solidFill>
                  <a:srgbClr val="283593"/>
                </a:solidFill>
              </a:rPr>
              <a:t>externally</a:t>
            </a:r>
            <a:r>
              <a:rPr lang="en-GB" dirty="0"/>
              <a:t>. </a:t>
            </a:r>
          </a:p>
          <a:p>
            <a:r>
              <a:rPr lang="en-GB" dirty="0"/>
              <a:t>The results are then sent to the school in July. </a:t>
            </a:r>
          </a:p>
          <a:p>
            <a:r>
              <a:rPr lang="en-GB" dirty="0"/>
              <a:t>Each test lasts no longer than 60 minutes: </a:t>
            </a:r>
          </a:p>
          <a:p>
            <a:pPr lvl="1">
              <a:lnSpc>
                <a:spcPct val="100000"/>
              </a:lnSpc>
              <a:spcBef>
                <a:spcPts val="0"/>
              </a:spcBef>
            </a:pPr>
            <a:r>
              <a:rPr lang="en-GB" dirty="0">
                <a:solidFill>
                  <a:srgbClr val="283593"/>
                </a:solidFill>
                <a:latin typeface="+mn-lt"/>
              </a:rPr>
              <a:t>Spelling, punctuation and grammar (paper 1: Grammar/ Punctuation) – 45 minutes</a:t>
            </a:r>
          </a:p>
          <a:p>
            <a:pPr lvl="1">
              <a:lnSpc>
                <a:spcPct val="100000"/>
              </a:lnSpc>
              <a:spcBef>
                <a:spcPts val="0"/>
              </a:spcBef>
            </a:pPr>
            <a:r>
              <a:rPr lang="en-GB" dirty="0">
                <a:solidFill>
                  <a:srgbClr val="283593"/>
                </a:solidFill>
                <a:latin typeface="+mn-lt"/>
              </a:rPr>
              <a:t>Spelling, punctuation and grammar (paper 2: Spelling) – 15 minutes</a:t>
            </a:r>
          </a:p>
          <a:p>
            <a:pPr lvl="1">
              <a:lnSpc>
                <a:spcPct val="100000"/>
              </a:lnSpc>
              <a:spcBef>
                <a:spcPts val="0"/>
              </a:spcBef>
            </a:pPr>
            <a:r>
              <a:rPr lang="en-GB" dirty="0">
                <a:solidFill>
                  <a:srgbClr val="283593"/>
                </a:solidFill>
                <a:latin typeface="+mn-lt"/>
              </a:rPr>
              <a:t>Reading – 60 minutes </a:t>
            </a:r>
          </a:p>
          <a:p>
            <a:pPr lvl="1">
              <a:lnSpc>
                <a:spcPct val="100000"/>
              </a:lnSpc>
              <a:spcBef>
                <a:spcPts val="0"/>
              </a:spcBef>
            </a:pPr>
            <a:r>
              <a:rPr lang="en-GB" dirty="0">
                <a:solidFill>
                  <a:srgbClr val="283593"/>
                </a:solidFill>
                <a:latin typeface="+mn-lt"/>
              </a:rPr>
              <a:t>Maths (paper 1: Arithmetic) – 30 minutes</a:t>
            </a:r>
          </a:p>
          <a:p>
            <a:pPr lvl="1">
              <a:lnSpc>
                <a:spcPct val="100000"/>
              </a:lnSpc>
              <a:spcBef>
                <a:spcPts val="0"/>
              </a:spcBef>
            </a:pPr>
            <a:r>
              <a:rPr lang="en-GB" dirty="0">
                <a:solidFill>
                  <a:srgbClr val="283593"/>
                </a:solidFill>
                <a:latin typeface="+mn-lt"/>
              </a:rPr>
              <a:t>Maths (paper 2: Reasoning) – 40 minutes</a:t>
            </a:r>
          </a:p>
          <a:p>
            <a:pPr lvl="1">
              <a:lnSpc>
                <a:spcPct val="100000"/>
              </a:lnSpc>
              <a:spcBef>
                <a:spcPts val="0"/>
              </a:spcBef>
            </a:pPr>
            <a:r>
              <a:rPr lang="en-GB" dirty="0">
                <a:solidFill>
                  <a:srgbClr val="283593"/>
                </a:solidFill>
                <a:latin typeface="+mn-lt"/>
              </a:rPr>
              <a:t>Maths (paper 3: Reasoning) – 40 minutes</a:t>
            </a:r>
          </a:p>
        </p:txBody>
      </p:sp>
      <p:sp>
        <p:nvSpPr>
          <p:cNvPr id="4" name="Slide Number Placeholder 3">
            <a:extLst>
              <a:ext uri="{FF2B5EF4-FFF2-40B4-BE49-F238E27FC236}">
                <a16:creationId xmlns:a16="http://schemas.microsoft.com/office/drawing/2014/main" id="{CF2C5B0C-4EBD-493E-9998-063167204C39}"/>
              </a:ext>
            </a:extLst>
          </p:cNvPr>
          <p:cNvSpPr>
            <a:spLocks noGrp="1"/>
          </p:cNvSpPr>
          <p:nvPr>
            <p:ph type="sldNum" idx="12"/>
          </p:nvPr>
        </p:nvSpPr>
        <p:spPr/>
        <p:txBody>
          <a:bodyPr/>
          <a:lstStyle/>
          <a:p>
            <a:fld id="{00000000-1234-1234-1234-123412341234}" type="slidenum">
              <a:rPr lang="en" smtClean="0"/>
              <a:pPr/>
              <a:t>3</a:t>
            </a:fld>
            <a:endParaRPr lang="en"/>
          </a:p>
        </p:txBody>
      </p:sp>
    </p:spTree>
    <p:extLst>
      <p:ext uri="{BB962C8B-B14F-4D97-AF65-F5344CB8AC3E}">
        <p14:creationId xmlns:p14="http://schemas.microsoft.com/office/powerpoint/2010/main" val="2568652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fade">
                                      <p:cBhvr>
                                        <p:cTn id="30" dur="500"/>
                                        <p:tgtEl>
                                          <p:spTgt spid="3">
                                            <p:txEl>
                                              <p:pRg st="5" end="5"/>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fade">
                                      <p:cBhvr>
                                        <p:cTn id="33" dur="500"/>
                                        <p:tgtEl>
                                          <p:spTgt spid="3">
                                            <p:txEl>
                                              <p:pRg st="6" end="6"/>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fade">
                                      <p:cBhvr>
                                        <p:cTn id="36" dur="500"/>
                                        <p:tgtEl>
                                          <p:spTgt spid="3">
                                            <p:txEl>
                                              <p:pRg st="7" end="7"/>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fade">
                                      <p:cBhvr>
                                        <p:cTn id="39" dur="500"/>
                                        <p:tgtEl>
                                          <p:spTgt spid="3">
                                            <p:txEl>
                                              <p:pRg st="8" end="8"/>
                                            </p:txEl>
                                          </p:spTgt>
                                        </p:tgtEl>
                                      </p:cBhvr>
                                    </p:animEffect>
                                  </p:childTnLst>
                                </p:cTn>
                              </p:par>
                              <p:par>
                                <p:cTn id="40" presetID="10" presetClass="entr" presetSubtype="0" fill="hold" nodeType="with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500"/>
                                        <p:tgtEl>
                                          <p:spTgt spid="3">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3">
                                            <p:txEl>
                                              <p:pRg st="10" end="10"/>
                                            </p:txEl>
                                          </p:spTgt>
                                        </p:tgtEl>
                                        <p:attrNameLst>
                                          <p:attrName>style.visibility</p:attrName>
                                        </p:attrNameLst>
                                      </p:cBhvr>
                                      <p:to>
                                        <p:strVal val="visible"/>
                                      </p:to>
                                    </p:set>
                                    <p:animEffect transition="in" filter="fade">
                                      <p:cBhvr>
                                        <p:cTn id="45"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9B287-D4A7-45AC-844A-74E21AB22604}"/>
              </a:ext>
            </a:extLst>
          </p:cNvPr>
          <p:cNvSpPr>
            <a:spLocks noGrp="1"/>
          </p:cNvSpPr>
          <p:nvPr>
            <p:ph type="title"/>
          </p:nvPr>
        </p:nvSpPr>
        <p:spPr/>
        <p:txBody>
          <a:bodyPr/>
          <a:lstStyle/>
          <a:p>
            <a:r>
              <a:rPr lang="en-GB" dirty="0"/>
              <a:t>Specific arrangements for SATs</a:t>
            </a:r>
          </a:p>
        </p:txBody>
      </p:sp>
      <p:sp>
        <p:nvSpPr>
          <p:cNvPr id="3" name="Text Placeholder 2">
            <a:extLst>
              <a:ext uri="{FF2B5EF4-FFF2-40B4-BE49-F238E27FC236}">
                <a16:creationId xmlns:a16="http://schemas.microsoft.com/office/drawing/2014/main" id="{FB09FA8A-9677-4CD5-B12B-7EA5891ECBB0}"/>
              </a:ext>
            </a:extLst>
          </p:cNvPr>
          <p:cNvSpPr>
            <a:spLocks noGrp="1"/>
          </p:cNvSpPr>
          <p:nvPr>
            <p:ph type="body" idx="1"/>
          </p:nvPr>
        </p:nvSpPr>
        <p:spPr/>
        <p:txBody>
          <a:bodyPr/>
          <a:lstStyle/>
          <a:p>
            <a:pPr marL="114300" indent="0">
              <a:buNone/>
            </a:pPr>
            <a:r>
              <a:rPr lang="en-GB" dirty="0"/>
              <a:t>Children with additional needs (who have similar support as part of day-to-day learning in school) may be allotted specific arrangements, including:</a:t>
            </a:r>
          </a:p>
          <a:p>
            <a:r>
              <a:rPr lang="en-GB" dirty="0"/>
              <a:t>Additional (extra) time;</a:t>
            </a:r>
          </a:p>
          <a:p>
            <a:r>
              <a:rPr lang="en-GB" dirty="0"/>
              <a:t>Tests being opened early to be modified;</a:t>
            </a:r>
          </a:p>
          <a:p>
            <a:r>
              <a:rPr lang="en-GB" dirty="0"/>
              <a:t>An adult to scribe (write) for them;</a:t>
            </a:r>
          </a:p>
          <a:p>
            <a:r>
              <a:rPr lang="en-GB" dirty="0"/>
              <a:t>Using word processors independently; </a:t>
            </a:r>
          </a:p>
          <a:p>
            <a:r>
              <a:rPr lang="en-GB" dirty="0"/>
              <a:t>An adult to read for them (including a translator);</a:t>
            </a:r>
          </a:p>
          <a:p>
            <a:r>
              <a:rPr lang="en-GB" dirty="0"/>
              <a:t>The use of prompts or rest breaks;</a:t>
            </a:r>
          </a:p>
          <a:p>
            <a:r>
              <a:rPr lang="en-GB" dirty="0"/>
              <a:t>Arrangements for children who are ill or injured at the time of the tests. </a:t>
            </a:r>
          </a:p>
          <a:p>
            <a:pPr marL="114300" indent="0">
              <a:buNone/>
            </a:pPr>
            <a:endParaRPr lang="en-GB" dirty="0"/>
          </a:p>
          <a:p>
            <a:pPr marL="114300" indent="0">
              <a:buNone/>
            </a:pPr>
            <a:r>
              <a:rPr kumimoji="0" lang="en-GB" sz="1050" b="0" i="1" u="none" strike="noStrike" kern="0" cap="none" spc="0" normalizeH="0" baseline="0" dirty="0">
                <a:ln>
                  <a:noFill/>
                </a:ln>
                <a:solidFill>
                  <a:srgbClr val="000000"/>
                </a:solidFill>
                <a:effectLst/>
                <a:uLnTx/>
                <a:uFillTx/>
                <a:latin typeface="Arial"/>
                <a:ea typeface="Arial"/>
                <a:cs typeface="Arial"/>
                <a:sym typeface="Arial"/>
              </a:rPr>
              <a:t>Pupils with an EHCP are automatically allowed up to 25% additional time (except for the spelling paper, which is not strictly timed). Pupils who use the modified large print or braille versions of the tests are automatically allowed up to 100% additional time.</a:t>
            </a:r>
            <a:endParaRPr lang="en-GB" sz="700" i="1" dirty="0"/>
          </a:p>
        </p:txBody>
      </p:sp>
      <p:sp>
        <p:nvSpPr>
          <p:cNvPr id="4" name="Slide Number Placeholder 3">
            <a:extLst>
              <a:ext uri="{FF2B5EF4-FFF2-40B4-BE49-F238E27FC236}">
                <a16:creationId xmlns:a16="http://schemas.microsoft.com/office/drawing/2014/main" id="{7F1F3E47-6F53-4882-989A-63594D25EBDB}"/>
              </a:ext>
            </a:extLst>
          </p:cNvPr>
          <p:cNvSpPr>
            <a:spLocks noGrp="1"/>
          </p:cNvSpPr>
          <p:nvPr>
            <p:ph type="sldNum" idx="12"/>
          </p:nvPr>
        </p:nvSpPr>
        <p:spPr/>
        <p:txBody>
          <a:bodyPr/>
          <a:lstStyle/>
          <a:p>
            <a:fld id="{00000000-1234-1234-1234-123412341234}" type="slidenum">
              <a:rPr lang="en" smtClean="0"/>
              <a:pPr/>
              <a:t>4</a:t>
            </a:fld>
            <a:endParaRPr lang="en"/>
          </a:p>
        </p:txBody>
      </p:sp>
    </p:spTree>
    <p:extLst>
      <p:ext uri="{BB962C8B-B14F-4D97-AF65-F5344CB8AC3E}">
        <p14:creationId xmlns:p14="http://schemas.microsoft.com/office/powerpoint/2010/main" val="2713275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8EB87-34E2-4FA1-BF4C-1A73D8B2D8D7}"/>
              </a:ext>
            </a:extLst>
          </p:cNvPr>
          <p:cNvSpPr>
            <a:spLocks noGrp="1"/>
          </p:cNvSpPr>
          <p:nvPr>
            <p:ph type="title"/>
          </p:nvPr>
        </p:nvSpPr>
        <p:spPr/>
        <p:txBody>
          <a:bodyPr/>
          <a:lstStyle/>
          <a:p>
            <a:r>
              <a:rPr lang="en-GB" dirty="0"/>
              <a:t>The results</a:t>
            </a:r>
          </a:p>
        </p:txBody>
      </p:sp>
      <p:sp>
        <p:nvSpPr>
          <p:cNvPr id="3" name="Text Placeholder 2">
            <a:extLst>
              <a:ext uri="{FF2B5EF4-FFF2-40B4-BE49-F238E27FC236}">
                <a16:creationId xmlns:a16="http://schemas.microsoft.com/office/drawing/2014/main" id="{3E834413-BBEC-4484-B7A4-0F7F630A4700}"/>
              </a:ext>
            </a:extLst>
          </p:cNvPr>
          <p:cNvSpPr>
            <a:spLocks noGrp="1"/>
          </p:cNvSpPr>
          <p:nvPr>
            <p:ph type="body" idx="1"/>
          </p:nvPr>
        </p:nvSpPr>
        <p:spPr/>
        <p:txBody>
          <a:bodyPr/>
          <a:lstStyle/>
          <a:p>
            <a:pPr marL="114300" indent="0">
              <a:buNone/>
            </a:pPr>
            <a:r>
              <a:rPr lang="en-GB" dirty="0"/>
              <a:t>Tests are marked externally. Once marked, the tests will be given the following scores:</a:t>
            </a:r>
          </a:p>
          <a:p>
            <a:r>
              <a:rPr lang="en-GB" dirty="0"/>
              <a:t>A raw score (total number of marks achieved for each paper);</a:t>
            </a:r>
          </a:p>
          <a:p>
            <a:r>
              <a:rPr lang="en-GB" dirty="0"/>
              <a:t>A scaled score (see below);</a:t>
            </a:r>
          </a:p>
          <a:p>
            <a:r>
              <a:rPr lang="en-GB" dirty="0"/>
              <a:t>A judgement on if the National Standard has been met. </a:t>
            </a:r>
          </a:p>
          <a:p>
            <a:endParaRPr lang="en-GB" dirty="0"/>
          </a:p>
          <a:p>
            <a:pPr marL="114300" indent="0">
              <a:buNone/>
            </a:pPr>
            <a:r>
              <a:rPr lang="en-GB" dirty="0"/>
              <a:t>After marking each test, the external marker will convert the raw score to a scaled score. Even though the tests are made to the same standard each year, the questions must be different. This means the difficulty of the tests may vary. Scaled scores ensures an accurate comparison of performance over time.</a:t>
            </a:r>
          </a:p>
          <a:p>
            <a:pPr marL="114300" indent="0">
              <a:buNone/>
            </a:pPr>
            <a:endParaRPr lang="en-GB" dirty="0"/>
          </a:p>
          <a:p>
            <a:pPr marL="114300" indent="0">
              <a:buNone/>
            </a:pPr>
            <a:r>
              <a:rPr lang="en-GB" dirty="0"/>
              <a:t>Scaled scores range from 80 to 120. </a:t>
            </a:r>
          </a:p>
          <a:p>
            <a:pPr marL="114300" indent="0">
              <a:buNone/>
            </a:pPr>
            <a:r>
              <a:rPr lang="en-GB" dirty="0">
                <a:solidFill>
                  <a:srgbClr val="283593"/>
                </a:solidFill>
              </a:rPr>
              <a:t>A scaled score of 100 or more shows the pupil is meeting the National Standard. </a:t>
            </a:r>
          </a:p>
        </p:txBody>
      </p:sp>
      <p:sp>
        <p:nvSpPr>
          <p:cNvPr id="4" name="Slide Number Placeholder 3">
            <a:extLst>
              <a:ext uri="{FF2B5EF4-FFF2-40B4-BE49-F238E27FC236}">
                <a16:creationId xmlns:a16="http://schemas.microsoft.com/office/drawing/2014/main" id="{B1E5C3B9-0714-42EF-9E79-93F44F8F6E3B}"/>
              </a:ext>
            </a:extLst>
          </p:cNvPr>
          <p:cNvSpPr>
            <a:spLocks noGrp="1"/>
          </p:cNvSpPr>
          <p:nvPr>
            <p:ph type="sldNum" idx="12"/>
          </p:nvPr>
        </p:nvSpPr>
        <p:spPr/>
        <p:txBody>
          <a:bodyPr/>
          <a:lstStyle/>
          <a:p>
            <a:fld id="{00000000-1234-1234-1234-123412341234}" type="slidenum">
              <a:rPr lang="en" smtClean="0"/>
              <a:pPr/>
              <a:t>5</a:t>
            </a:fld>
            <a:endParaRPr lang="en"/>
          </a:p>
        </p:txBody>
      </p:sp>
    </p:spTree>
    <p:extLst>
      <p:ext uri="{BB962C8B-B14F-4D97-AF65-F5344CB8AC3E}">
        <p14:creationId xmlns:p14="http://schemas.microsoft.com/office/powerpoint/2010/main" val="960689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500"/>
                                        <p:tgtEl>
                                          <p:spTgt spid="3">
                                            <p:txEl>
                                              <p:pRg st="5" end="5"/>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fade">
                                      <p:cBhvr>
                                        <p:cTn id="10" dur="500"/>
                                        <p:tgtEl>
                                          <p:spTgt spid="3">
                                            <p:txEl>
                                              <p:pRg st="7" end="7"/>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Effect transition="in" filter="fade">
                                      <p:cBhvr>
                                        <p:cTn id="13"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0291D-AFEA-4124-B1F8-9952DA88D993}"/>
              </a:ext>
            </a:extLst>
          </p:cNvPr>
          <p:cNvSpPr>
            <a:spLocks noGrp="1"/>
          </p:cNvSpPr>
          <p:nvPr>
            <p:ph type="title"/>
          </p:nvPr>
        </p:nvSpPr>
        <p:spPr/>
        <p:txBody>
          <a:bodyPr/>
          <a:lstStyle/>
          <a:p>
            <a:r>
              <a:rPr lang="en-GB" dirty="0"/>
              <a:t>Grammar, Punctuation and Spelling: Monday 12</a:t>
            </a:r>
            <a:r>
              <a:rPr lang="en-GB" baseline="30000" dirty="0"/>
              <a:t>th</a:t>
            </a:r>
            <a:r>
              <a:rPr lang="en-GB" dirty="0"/>
              <a:t> May</a:t>
            </a:r>
          </a:p>
        </p:txBody>
      </p:sp>
      <p:sp>
        <p:nvSpPr>
          <p:cNvPr id="3" name="Text Placeholder 2">
            <a:extLst>
              <a:ext uri="{FF2B5EF4-FFF2-40B4-BE49-F238E27FC236}">
                <a16:creationId xmlns:a16="http://schemas.microsoft.com/office/drawing/2014/main" id="{A0C704FD-CCA7-4A19-AB0F-1FE779016FE4}"/>
              </a:ext>
            </a:extLst>
          </p:cNvPr>
          <p:cNvSpPr>
            <a:spLocks noGrp="1"/>
          </p:cNvSpPr>
          <p:nvPr>
            <p:ph type="body" idx="1"/>
          </p:nvPr>
        </p:nvSpPr>
        <p:spPr/>
        <p:txBody>
          <a:bodyPr/>
          <a:lstStyle/>
          <a:p>
            <a:pPr marL="114300" indent="0">
              <a:buNone/>
            </a:pPr>
            <a:r>
              <a:rPr lang="en-GB" dirty="0"/>
              <a:t>Grammar, punctuation and spelling consists of two papers.</a:t>
            </a:r>
          </a:p>
          <a:p>
            <a:pPr marL="114300" indent="0">
              <a:buNone/>
            </a:pPr>
            <a:endParaRPr lang="en-GB" dirty="0"/>
          </a:p>
          <a:p>
            <a:r>
              <a:rPr lang="en-GB" dirty="0"/>
              <a:t>Paper 1 focuses on all three elements (grammar, punctuation and spelling or GPS). The paper lasts for </a:t>
            </a:r>
            <a:r>
              <a:rPr lang="en-GB" dirty="0">
                <a:solidFill>
                  <a:srgbClr val="283593"/>
                </a:solidFill>
              </a:rPr>
              <a:t>45 minutes</a:t>
            </a:r>
            <a:r>
              <a:rPr lang="en-GB" dirty="0"/>
              <a:t>. </a:t>
            </a:r>
          </a:p>
          <a:p>
            <a:endParaRPr lang="en-GB" dirty="0"/>
          </a:p>
          <a:p>
            <a:r>
              <a:rPr lang="en-GB" dirty="0"/>
              <a:t>Paper 2 consists of a spelling test only. It should take approximately </a:t>
            </a:r>
            <a:r>
              <a:rPr lang="en-GB" dirty="0">
                <a:solidFill>
                  <a:srgbClr val="283593"/>
                </a:solidFill>
              </a:rPr>
              <a:t>15 minutes</a:t>
            </a:r>
            <a:r>
              <a:rPr lang="en-GB" dirty="0"/>
              <a:t>, although this is not a set amount of time (pupils should be given as much time as they need to complete the test).</a:t>
            </a:r>
          </a:p>
        </p:txBody>
      </p:sp>
      <p:sp>
        <p:nvSpPr>
          <p:cNvPr id="4" name="Slide Number Placeholder 3">
            <a:extLst>
              <a:ext uri="{FF2B5EF4-FFF2-40B4-BE49-F238E27FC236}">
                <a16:creationId xmlns:a16="http://schemas.microsoft.com/office/drawing/2014/main" id="{5B2C3E17-BA74-4697-B4C5-1419E32E1876}"/>
              </a:ext>
            </a:extLst>
          </p:cNvPr>
          <p:cNvSpPr>
            <a:spLocks noGrp="1"/>
          </p:cNvSpPr>
          <p:nvPr>
            <p:ph type="sldNum" idx="12"/>
          </p:nvPr>
        </p:nvSpPr>
        <p:spPr/>
        <p:txBody>
          <a:bodyPr/>
          <a:lstStyle/>
          <a:p>
            <a:fld id="{00000000-1234-1234-1234-123412341234}" type="slidenum">
              <a:rPr lang="en" smtClean="0"/>
              <a:pPr/>
              <a:t>6</a:t>
            </a:fld>
            <a:endParaRPr lang="en"/>
          </a:p>
        </p:txBody>
      </p:sp>
    </p:spTree>
    <p:extLst>
      <p:ext uri="{BB962C8B-B14F-4D97-AF65-F5344CB8AC3E}">
        <p14:creationId xmlns:p14="http://schemas.microsoft.com/office/powerpoint/2010/main" val="4105212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dirty="0"/>
              <a:t>Grammar, Punctuation and Spelling: Paper 1 (GPS)</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p:txBody>
          <a:bodyPr/>
          <a:lstStyle/>
          <a:p>
            <a:pPr marL="114300" indent="0">
              <a:buNone/>
            </a:pPr>
            <a:r>
              <a:rPr lang="en-GB" dirty="0"/>
              <a:t>The children will have been working hard with their class teacher on developing and securing their knowledge of the technical vocabulary needed in this test.</a:t>
            </a:r>
          </a:p>
          <a:p>
            <a:pPr marL="114300" indent="0">
              <a:buNone/>
            </a:pPr>
            <a:endParaRPr lang="en-GB" dirty="0"/>
          </a:p>
          <a:p>
            <a:pPr marL="114300" indent="0">
              <a:buNone/>
            </a:pPr>
            <a:r>
              <a:rPr lang="en-GB" dirty="0"/>
              <a:t>This test focuses on:</a:t>
            </a:r>
          </a:p>
          <a:p>
            <a:r>
              <a:rPr lang="en-GB" dirty="0">
                <a:solidFill>
                  <a:srgbClr val="283593"/>
                </a:solidFill>
                <a:latin typeface="+mn-lt"/>
              </a:rPr>
              <a:t>Grammatical terms/ word classes;</a:t>
            </a:r>
          </a:p>
          <a:p>
            <a:r>
              <a:rPr lang="en-GB" dirty="0">
                <a:solidFill>
                  <a:srgbClr val="283593"/>
                </a:solidFill>
              </a:rPr>
              <a:t>Functions of sentences;</a:t>
            </a:r>
          </a:p>
          <a:p>
            <a:r>
              <a:rPr lang="en-GB" dirty="0">
                <a:solidFill>
                  <a:srgbClr val="283593"/>
                </a:solidFill>
                <a:latin typeface="+mn-lt"/>
              </a:rPr>
              <a:t>Combining words, phrases and clauses;</a:t>
            </a:r>
          </a:p>
          <a:p>
            <a:r>
              <a:rPr lang="en-GB" dirty="0">
                <a:solidFill>
                  <a:srgbClr val="283593"/>
                </a:solidFill>
              </a:rPr>
              <a:t>Verb forms, tenses and consistency;</a:t>
            </a:r>
          </a:p>
          <a:p>
            <a:r>
              <a:rPr lang="en-GB" dirty="0">
                <a:solidFill>
                  <a:srgbClr val="283593"/>
                </a:solidFill>
              </a:rPr>
              <a:t>Punctuation;</a:t>
            </a:r>
          </a:p>
          <a:p>
            <a:r>
              <a:rPr lang="en-GB" dirty="0">
                <a:solidFill>
                  <a:srgbClr val="283593"/>
                </a:solidFill>
                <a:latin typeface="+mn-lt"/>
              </a:rPr>
              <a:t>Vocabulary;</a:t>
            </a:r>
            <a:endParaRPr lang="en-GB" dirty="0">
              <a:solidFill>
                <a:srgbClr val="283593"/>
              </a:solidFill>
            </a:endParaRPr>
          </a:p>
          <a:p>
            <a:r>
              <a:rPr lang="en-GB" dirty="0">
                <a:solidFill>
                  <a:srgbClr val="283593"/>
                </a:solidFill>
                <a:latin typeface="+mn-lt"/>
              </a:rPr>
              <a:t>Standard English and formality.</a:t>
            </a:r>
          </a:p>
          <a:p>
            <a:pPr marL="114300" indent="0">
              <a:buNone/>
            </a:pPr>
            <a:endParaRPr lang="en-GB" dirty="0"/>
          </a:p>
          <a:p>
            <a:pPr marL="114300" indent="0">
              <a:buNone/>
            </a:pPr>
            <a:r>
              <a:rPr lang="en-GB" dirty="0"/>
              <a:t>This test requires a range of answer types but does not require longer formal answers.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7</a:t>
            </a:fld>
            <a:endParaRPr lang="en"/>
          </a:p>
        </p:txBody>
      </p:sp>
    </p:spTree>
    <p:extLst>
      <p:ext uri="{BB962C8B-B14F-4D97-AF65-F5344CB8AC3E}">
        <p14:creationId xmlns:p14="http://schemas.microsoft.com/office/powerpoint/2010/main" val="766086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0A06471C-ED3A-7840-A52D-A10ED78927C5}"/>
              </a:ext>
            </a:extLst>
          </p:cNvPr>
          <p:cNvPicPr>
            <a:picLocks noChangeAspect="1"/>
          </p:cNvPicPr>
          <p:nvPr/>
        </p:nvPicPr>
        <p:blipFill>
          <a:blip r:embed="rId3"/>
          <a:stretch>
            <a:fillRect/>
          </a:stretch>
        </p:blipFill>
        <p:spPr>
          <a:xfrm>
            <a:off x="1067366" y="3881764"/>
            <a:ext cx="4609317" cy="1044867"/>
          </a:xfrm>
          <a:prstGeom prst="rect">
            <a:avLst/>
          </a:prstGeom>
          <a:effectLst>
            <a:outerShdw blurRad="50800" dist="38100" dir="2700000" algn="tl" rotWithShape="0">
              <a:prstClr val="black">
                <a:alpha val="40000"/>
              </a:prstClr>
            </a:outerShdw>
          </a:effectLst>
        </p:spPr>
      </p:pic>
      <p:pic>
        <p:nvPicPr>
          <p:cNvPr id="15" name="Picture 14">
            <a:extLst>
              <a:ext uri="{FF2B5EF4-FFF2-40B4-BE49-F238E27FC236}">
                <a16:creationId xmlns:a16="http://schemas.microsoft.com/office/drawing/2014/main" id="{53838FE3-3647-7C45-AAE0-3A802657FF93}"/>
              </a:ext>
            </a:extLst>
          </p:cNvPr>
          <p:cNvPicPr>
            <a:picLocks noChangeAspect="1"/>
          </p:cNvPicPr>
          <p:nvPr/>
        </p:nvPicPr>
        <p:blipFill>
          <a:blip r:embed="rId4"/>
          <a:stretch>
            <a:fillRect/>
          </a:stretch>
        </p:blipFill>
        <p:spPr>
          <a:xfrm>
            <a:off x="224011" y="1208573"/>
            <a:ext cx="4211735" cy="1705328"/>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1809F75A-971B-3B4F-AE8C-CD179C22E67F}"/>
              </a:ext>
            </a:extLst>
          </p:cNvPr>
          <p:cNvPicPr>
            <a:picLocks noChangeAspect="1"/>
          </p:cNvPicPr>
          <p:nvPr/>
        </p:nvPicPr>
        <p:blipFill>
          <a:blip r:embed="rId5"/>
          <a:stretch>
            <a:fillRect/>
          </a:stretch>
        </p:blipFill>
        <p:spPr>
          <a:xfrm>
            <a:off x="4086769" y="2846037"/>
            <a:ext cx="4833220" cy="873724"/>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dirty="0"/>
              <a:t>Grammar, Punctuation and Spelling: Paper 1 (GPS)</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a:xfrm>
            <a:off x="311700" y="739302"/>
            <a:ext cx="8520600" cy="434777"/>
          </a:xfrm>
        </p:spPr>
        <p:txBody>
          <a:bodyPr/>
          <a:lstStyle/>
          <a:p>
            <a:pPr marL="114300" indent="0">
              <a:buNone/>
            </a:pPr>
            <a:r>
              <a:rPr lang="en-GB" dirty="0"/>
              <a:t>Example questions: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8</a:t>
            </a:fld>
            <a:endParaRPr lang="en"/>
          </a:p>
        </p:txBody>
      </p:sp>
      <p:grpSp>
        <p:nvGrpSpPr>
          <p:cNvPr id="5" name="Group 4">
            <a:extLst>
              <a:ext uri="{FF2B5EF4-FFF2-40B4-BE49-F238E27FC236}">
                <a16:creationId xmlns:a16="http://schemas.microsoft.com/office/drawing/2014/main" id="{32506F66-DA2B-4F27-8604-E2CE54DA20FA}"/>
              </a:ext>
            </a:extLst>
          </p:cNvPr>
          <p:cNvGrpSpPr/>
          <p:nvPr/>
        </p:nvGrpSpPr>
        <p:grpSpPr>
          <a:xfrm>
            <a:off x="1462720" y="1643017"/>
            <a:ext cx="5284503" cy="3265865"/>
            <a:chOff x="1462720" y="1643017"/>
            <a:chExt cx="5284503" cy="3265865"/>
          </a:xfrm>
        </p:grpSpPr>
        <p:sp>
          <p:nvSpPr>
            <p:cNvPr id="8" name="Text Placeholder 2">
              <a:extLst>
                <a:ext uri="{FF2B5EF4-FFF2-40B4-BE49-F238E27FC236}">
                  <a16:creationId xmlns:a16="http://schemas.microsoft.com/office/drawing/2014/main" id="{1525917A-6D61-4BD2-9ADC-721FB961E2A4}"/>
                </a:ext>
              </a:extLst>
            </p:cNvPr>
            <p:cNvSpPr txBox="1">
              <a:spLocks/>
            </p:cNvSpPr>
            <p:nvPr/>
          </p:nvSpPr>
          <p:spPr>
            <a:xfrm>
              <a:off x="3070218" y="1643017"/>
              <a:ext cx="301807" cy="2697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a:t>
              </a:r>
              <a:endParaRPr lang="en-GB" sz="1200" u="sng" dirty="0"/>
            </a:p>
          </p:txBody>
        </p:sp>
        <p:sp>
          <p:nvSpPr>
            <p:cNvPr id="9" name="Text Placeholder 2">
              <a:extLst>
                <a:ext uri="{FF2B5EF4-FFF2-40B4-BE49-F238E27FC236}">
                  <a16:creationId xmlns:a16="http://schemas.microsoft.com/office/drawing/2014/main" id="{64E58BDC-7AF2-426A-AE9B-EEDBABE4F00E}"/>
                </a:ext>
              </a:extLst>
            </p:cNvPr>
            <p:cNvSpPr txBox="1">
              <a:spLocks/>
            </p:cNvSpPr>
            <p:nvPr/>
          </p:nvSpPr>
          <p:spPr>
            <a:xfrm>
              <a:off x="6122035" y="3312484"/>
              <a:ext cx="625188" cy="434777"/>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gn="ctr">
                <a:lnSpc>
                  <a:spcPct val="100000"/>
                </a:lnSpc>
                <a:buFont typeface="Nunito"/>
                <a:buNone/>
              </a:pPr>
              <a:r>
                <a:rPr lang="en-GB" sz="1200" dirty="0">
                  <a:sym typeface="Wingdings" panose="05000000000000000000" pitchFamily="2" charset="2"/>
                </a:rPr>
                <a:t>over</a:t>
              </a:r>
              <a:endParaRPr lang="en-GB" sz="1200" u="sng" dirty="0"/>
            </a:p>
          </p:txBody>
        </p:sp>
        <p:sp>
          <p:nvSpPr>
            <p:cNvPr id="10" name="Text Placeholder 2">
              <a:extLst>
                <a:ext uri="{FF2B5EF4-FFF2-40B4-BE49-F238E27FC236}">
                  <a16:creationId xmlns:a16="http://schemas.microsoft.com/office/drawing/2014/main" id="{647DA8BF-3FE4-4EAF-B58C-F5BE5B8C1C8B}"/>
                </a:ext>
              </a:extLst>
            </p:cNvPr>
            <p:cNvSpPr txBox="1">
              <a:spLocks/>
            </p:cNvSpPr>
            <p:nvPr/>
          </p:nvSpPr>
          <p:spPr>
            <a:xfrm>
              <a:off x="1462720" y="4511399"/>
              <a:ext cx="3618046" cy="39748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e.g. </a:t>
              </a:r>
              <a:r>
                <a:rPr lang="en-GB" sz="1200" dirty="0"/>
                <a:t>We were disturbed by the noise of the traffic.</a:t>
              </a:r>
              <a:endParaRPr lang="en-GB" sz="1200" u="sng" dirty="0"/>
            </a:p>
          </p:txBody>
        </p:sp>
      </p:grpSp>
    </p:spTree>
    <p:extLst>
      <p:ext uri="{BB962C8B-B14F-4D97-AF65-F5344CB8AC3E}">
        <p14:creationId xmlns:p14="http://schemas.microsoft.com/office/powerpoint/2010/main" val="288348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E9132-1788-4EEC-BDBF-94FA32ADE0CC}"/>
              </a:ext>
            </a:extLst>
          </p:cNvPr>
          <p:cNvSpPr>
            <a:spLocks noGrp="1"/>
          </p:cNvSpPr>
          <p:nvPr>
            <p:ph type="title"/>
          </p:nvPr>
        </p:nvSpPr>
        <p:spPr/>
        <p:txBody>
          <a:bodyPr/>
          <a:lstStyle/>
          <a:p>
            <a:r>
              <a:rPr lang="en-GB" dirty="0"/>
              <a:t>Grammar, Punctuation and Spelling: Paper 2 (spelling)</a:t>
            </a:r>
          </a:p>
        </p:txBody>
      </p:sp>
      <p:sp>
        <p:nvSpPr>
          <p:cNvPr id="3" name="Text Placeholder 2">
            <a:extLst>
              <a:ext uri="{FF2B5EF4-FFF2-40B4-BE49-F238E27FC236}">
                <a16:creationId xmlns:a16="http://schemas.microsoft.com/office/drawing/2014/main" id="{D12CDE19-AAB5-4F55-836B-B3BBFFE8B1EA}"/>
              </a:ext>
            </a:extLst>
          </p:cNvPr>
          <p:cNvSpPr>
            <a:spLocks noGrp="1"/>
          </p:cNvSpPr>
          <p:nvPr>
            <p:ph type="body" idx="1"/>
          </p:nvPr>
        </p:nvSpPr>
        <p:spPr>
          <a:xfrm>
            <a:off x="311700" y="739303"/>
            <a:ext cx="8520600" cy="1019160"/>
          </a:xfrm>
        </p:spPr>
        <p:txBody>
          <a:bodyPr/>
          <a:lstStyle/>
          <a:p>
            <a:pPr marL="114300" indent="0">
              <a:buNone/>
            </a:pPr>
            <a:r>
              <a:rPr lang="en-GB" dirty="0"/>
              <a:t>Paper 2 is a shorter paper that focuses solely on spellings. </a:t>
            </a:r>
          </a:p>
          <a:p>
            <a:pPr marL="114300" indent="0">
              <a:buNone/>
            </a:pPr>
            <a:endParaRPr lang="en-GB" dirty="0"/>
          </a:p>
          <a:p>
            <a:pPr marL="114300" indent="0">
              <a:buNone/>
            </a:pPr>
            <a:r>
              <a:rPr lang="en-GB" dirty="0"/>
              <a:t>Example questions:  </a:t>
            </a:r>
          </a:p>
        </p:txBody>
      </p:sp>
      <p:sp>
        <p:nvSpPr>
          <p:cNvPr id="4" name="Slide Number Placeholder 3">
            <a:extLst>
              <a:ext uri="{FF2B5EF4-FFF2-40B4-BE49-F238E27FC236}">
                <a16:creationId xmlns:a16="http://schemas.microsoft.com/office/drawing/2014/main" id="{E0D0A05F-89F2-4245-B61A-3C7273A60812}"/>
              </a:ext>
            </a:extLst>
          </p:cNvPr>
          <p:cNvSpPr>
            <a:spLocks noGrp="1"/>
          </p:cNvSpPr>
          <p:nvPr>
            <p:ph type="sldNum" idx="12"/>
          </p:nvPr>
        </p:nvSpPr>
        <p:spPr/>
        <p:txBody>
          <a:bodyPr/>
          <a:lstStyle/>
          <a:p>
            <a:fld id="{00000000-1234-1234-1234-123412341234}" type="slidenum">
              <a:rPr lang="en" smtClean="0"/>
              <a:pPr/>
              <a:t>9</a:t>
            </a:fld>
            <a:endParaRPr lang="en"/>
          </a:p>
        </p:txBody>
      </p:sp>
      <p:pic>
        <p:nvPicPr>
          <p:cNvPr id="7" name="Picture 6">
            <a:extLst>
              <a:ext uri="{FF2B5EF4-FFF2-40B4-BE49-F238E27FC236}">
                <a16:creationId xmlns:a16="http://schemas.microsoft.com/office/drawing/2014/main" id="{5907B87B-5176-014A-8053-7721F8BE78EB}"/>
              </a:ext>
            </a:extLst>
          </p:cNvPr>
          <p:cNvPicPr>
            <a:picLocks noChangeAspect="1"/>
          </p:cNvPicPr>
          <p:nvPr/>
        </p:nvPicPr>
        <p:blipFill>
          <a:blip r:embed="rId3"/>
          <a:stretch>
            <a:fillRect/>
          </a:stretch>
        </p:blipFill>
        <p:spPr>
          <a:xfrm>
            <a:off x="311700" y="1912931"/>
            <a:ext cx="4068123" cy="1923937"/>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8D9833AA-D6EA-4A47-9007-84D4E4402F4F}"/>
              </a:ext>
            </a:extLst>
          </p:cNvPr>
          <p:cNvPicPr>
            <a:picLocks noChangeAspect="1"/>
          </p:cNvPicPr>
          <p:nvPr/>
        </p:nvPicPr>
        <p:blipFill>
          <a:blip r:embed="rId4"/>
          <a:stretch>
            <a:fillRect/>
          </a:stretch>
        </p:blipFill>
        <p:spPr>
          <a:xfrm>
            <a:off x="5729435" y="2227458"/>
            <a:ext cx="2455248" cy="2315159"/>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4406435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Tuesday 13</a:t>
            </a:r>
            <a:r>
              <a:rPr lang="en-GB" baseline="30000" dirty="0"/>
              <a:t>th</a:t>
            </a:r>
            <a:r>
              <a:rPr lang="en-GB" dirty="0"/>
              <a:t> May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3829573"/>
          </a:xfrm>
        </p:spPr>
        <p:txBody>
          <a:bodyPr/>
          <a:lstStyle/>
          <a:p>
            <a:pPr marL="114300" indent="0">
              <a:buNone/>
            </a:pPr>
            <a:r>
              <a:rPr lang="en-GB" dirty="0"/>
              <a:t>There is one reading test that lasts for </a:t>
            </a:r>
            <a:r>
              <a:rPr lang="en-GB" dirty="0">
                <a:solidFill>
                  <a:srgbClr val="283593"/>
                </a:solidFill>
              </a:rPr>
              <a:t>60 minutes</a:t>
            </a:r>
            <a:r>
              <a:rPr lang="en-GB" dirty="0"/>
              <a:t>. </a:t>
            </a:r>
          </a:p>
          <a:p>
            <a:pPr marL="114300" indent="0">
              <a:buNone/>
            </a:pPr>
            <a:r>
              <a:rPr lang="en-GB" dirty="0"/>
              <a:t>The test is designed to measure if the children’s comprehension of age-appropriate reading material meets the national standard. There are three different set texts for children to read. These could be any combination of </a:t>
            </a:r>
            <a:r>
              <a:rPr lang="en-GB" dirty="0">
                <a:solidFill>
                  <a:srgbClr val="283593"/>
                </a:solidFill>
              </a:rPr>
              <a:t>non-fiction, fiction and/ or poetry</a:t>
            </a:r>
            <a:r>
              <a:rPr lang="en-GB" dirty="0"/>
              <a:t>. </a:t>
            </a:r>
          </a:p>
          <a:p>
            <a:pPr marL="114300" indent="0">
              <a:buNone/>
            </a:pPr>
            <a:endParaRPr lang="en-GB" sz="1000" dirty="0"/>
          </a:p>
          <a:p>
            <a:pPr marL="114300" indent="0">
              <a:buNone/>
            </a:pPr>
            <a:r>
              <a:rPr lang="en-GB" dirty="0"/>
              <a:t>The test covers the following areas (known as Content Domains): </a:t>
            </a:r>
          </a:p>
          <a:p>
            <a:r>
              <a:rPr lang="en-GB" sz="1400" dirty="0">
                <a:solidFill>
                  <a:srgbClr val="283593"/>
                </a:solidFill>
              </a:rPr>
              <a:t>Give/ explain the meaning of words in context;</a:t>
            </a:r>
          </a:p>
          <a:p>
            <a:r>
              <a:rPr lang="en-GB" sz="1400" dirty="0">
                <a:solidFill>
                  <a:srgbClr val="283593"/>
                </a:solidFill>
              </a:rPr>
              <a:t>Retrieve and record information/ identify key details from fiction and non-fiction;</a:t>
            </a:r>
          </a:p>
          <a:p>
            <a:r>
              <a:rPr lang="en-GB" sz="1400" dirty="0">
                <a:solidFill>
                  <a:srgbClr val="283593"/>
                </a:solidFill>
              </a:rPr>
              <a:t>Summarise main ideas from more than one paragraph;</a:t>
            </a:r>
          </a:p>
          <a:p>
            <a:r>
              <a:rPr lang="en-GB" sz="1400" dirty="0">
                <a:solidFill>
                  <a:srgbClr val="283593"/>
                </a:solidFill>
              </a:rPr>
              <a:t>Make inferences from the text/ explain and justify inferences with evidence from the text;</a:t>
            </a:r>
          </a:p>
          <a:p>
            <a:r>
              <a:rPr lang="en-GB" sz="1400" dirty="0">
                <a:solidFill>
                  <a:srgbClr val="283593"/>
                </a:solidFill>
              </a:rPr>
              <a:t>Predict what might happen from details stated and implied;</a:t>
            </a:r>
          </a:p>
          <a:p>
            <a:r>
              <a:rPr lang="en-GB" sz="1400" dirty="0">
                <a:solidFill>
                  <a:srgbClr val="283593"/>
                </a:solidFill>
              </a:rPr>
              <a:t>Identify/ explain how information/ narrative content is related and contributes to meaning as a whole; </a:t>
            </a:r>
          </a:p>
          <a:p>
            <a:r>
              <a:rPr lang="en-GB" sz="1400" dirty="0">
                <a:solidFill>
                  <a:srgbClr val="283593"/>
                </a:solidFill>
              </a:rPr>
              <a:t>Identify/ explain how meaning is enhanced through choice of words and phrases;</a:t>
            </a:r>
          </a:p>
          <a:p>
            <a:r>
              <a:rPr lang="en-GB" sz="1400" dirty="0">
                <a:solidFill>
                  <a:srgbClr val="283593"/>
                </a:solidFill>
              </a:rPr>
              <a:t>Make comparisons within the text. </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10</a:t>
            </a:fld>
            <a:endParaRPr lang="en"/>
          </a:p>
        </p:txBody>
      </p:sp>
    </p:spTree>
    <p:extLst>
      <p:ext uri="{BB962C8B-B14F-4D97-AF65-F5344CB8AC3E}">
        <p14:creationId xmlns:p14="http://schemas.microsoft.com/office/powerpoint/2010/main" val="1167310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fade">
                                      <p:cBhvr>
                                        <p:cTn id="13" dur="500"/>
                                        <p:tgtEl>
                                          <p:spTgt spid="3">
                                            <p:txEl>
                                              <p:pRg st="5" end="5"/>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fade">
                                      <p:cBhvr>
                                        <p:cTn id="16" dur="500"/>
                                        <p:tgtEl>
                                          <p:spTgt spid="3">
                                            <p:txEl>
                                              <p:pRg st="6" end="6"/>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Effect transition="in" filter="fade">
                                      <p:cBhvr>
                                        <p:cTn id="19" dur="500"/>
                                        <p:tgtEl>
                                          <p:spTgt spid="3">
                                            <p:txEl>
                                              <p:pRg st="7" end="7"/>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fade">
                                      <p:cBhvr>
                                        <p:cTn id="22" dur="500"/>
                                        <p:tgtEl>
                                          <p:spTgt spid="3">
                                            <p:txEl>
                                              <p:pRg st="8" end="8"/>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animEffect transition="in" filter="fade">
                                      <p:cBhvr>
                                        <p:cTn id="25" dur="500"/>
                                        <p:tgtEl>
                                          <p:spTgt spid="3">
                                            <p:txEl>
                                              <p:pRg st="9" end="9"/>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10" end="10"/>
                                            </p:txEl>
                                          </p:spTgt>
                                        </p:tgtEl>
                                        <p:attrNameLst>
                                          <p:attrName>style.visibility</p:attrName>
                                        </p:attrNameLst>
                                      </p:cBhvr>
                                      <p:to>
                                        <p:strVal val="visible"/>
                                      </p:to>
                                    </p:set>
                                    <p:animEffect transition="in" filter="fade">
                                      <p:cBhvr>
                                        <p:cTn id="28" dur="500"/>
                                        <p:tgtEl>
                                          <p:spTgt spid="3">
                                            <p:txEl>
                                              <p:pRg st="10" end="10"/>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662957"/>
          </a:xfrm>
        </p:spPr>
        <p:txBody>
          <a:bodyPr/>
          <a:lstStyle/>
          <a:p>
            <a:pPr marL="114300" indent="0">
              <a:buNone/>
            </a:pPr>
            <a:r>
              <a:rPr lang="en-GB" dirty="0"/>
              <a:t>The reading SATs paper requires a range of answer styles.</a:t>
            </a:r>
          </a:p>
          <a:p>
            <a:pPr marL="114300" indent="0">
              <a:buNone/>
            </a:pPr>
            <a:endParaRPr lang="en-GB" dirty="0"/>
          </a:p>
          <a:p>
            <a:pPr marL="114300" indent="0">
              <a:buNone/>
            </a:pPr>
            <a:r>
              <a:rPr lang="en-GB" dirty="0"/>
              <a:t>Example questions:</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11</a:t>
            </a:fld>
            <a:endParaRPr lang="en"/>
          </a:p>
        </p:txBody>
      </p:sp>
      <p:pic>
        <p:nvPicPr>
          <p:cNvPr id="5" name="Picture 4">
            <a:extLst>
              <a:ext uri="{FF2B5EF4-FFF2-40B4-BE49-F238E27FC236}">
                <a16:creationId xmlns:a16="http://schemas.microsoft.com/office/drawing/2014/main" id="{C9DD6C51-6AA3-044A-81E6-9C906A81E3B7}"/>
              </a:ext>
            </a:extLst>
          </p:cNvPr>
          <p:cNvPicPr>
            <a:picLocks noChangeAspect="1"/>
          </p:cNvPicPr>
          <p:nvPr/>
        </p:nvPicPr>
        <p:blipFill>
          <a:blip r:embed="rId3"/>
          <a:stretch>
            <a:fillRect/>
          </a:stretch>
        </p:blipFill>
        <p:spPr>
          <a:xfrm>
            <a:off x="311699" y="1801596"/>
            <a:ext cx="4358110" cy="872852"/>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60C38190-C38C-9A45-B684-0984AB9A355F}"/>
              </a:ext>
            </a:extLst>
          </p:cNvPr>
          <p:cNvPicPr>
            <a:picLocks noChangeAspect="1"/>
          </p:cNvPicPr>
          <p:nvPr/>
        </p:nvPicPr>
        <p:blipFill>
          <a:blip r:embed="rId4"/>
          <a:stretch>
            <a:fillRect/>
          </a:stretch>
        </p:blipFill>
        <p:spPr>
          <a:xfrm>
            <a:off x="4767620" y="1801596"/>
            <a:ext cx="4139070" cy="2129203"/>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10762B32-DB79-1A42-94C8-E1FCDF9BC949}"/>
              </a:ext>
            </a:extLst>
          </p:cNvPr>
          <p:cNvPicPr>
            <a:picLocks noChangeAspect="1"/>
          </p:cNvPicPr>
          <p:nvPr/>
        </p:nvPicPr>
        <p:blipFill>
          <a:blip r:embed="rId5"/>
          <a:stretch>
            <a:fillRect/>
          </a:stretch>
        </p:blipFill>
        <p:spPr>
          <a:xfrm>
            <a:off x="2392943" y="4017130"/>
            <a:ext cx="4358111" cy="949232"/>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40207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1"/>
            <a:ext cx="4230683" cy="498233"/>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12</a:t>
            </a:fld>
            <a:endParaRPr lang="en"/>
          </a:p>
        </p:txBody>
      </p:sp>
      <p:pic>
        <p:nvPicPr>
          <p:cNvPr id="5" name="Picture 4">
            <a:extLst>
              <a:ext uri="{FF2B5EF4-FFF2-40B4-BE49-F238E27FC236}">
                <a16:creationId xmlns:a16="http://schemas.microsoft.com/office/drawing/2014/main" id="{E61A1F81-5C09-D242-930D-2CB9BB9ABAD4}"/>
              </a:ext>
            </a:extLst>
          </p:cNvPr>
          <p:cNvPicPr>
            <a:picLocks noChangeAspect="1"/>
          </p:cNvPicPr>
          <p:nvPr/>
        </p:nvPicPr>
        <p:blipFill>
          <a:blip r:embed="rId3"/>
          <a:stretch>
            <a:fillRect/>
          </a:stretch>
        </p:blipFill>
        <p:spPr>
          <a:xfrm>
            <a:off x="4955248" y="391285"/>
            <a:ext cx="4065910" cy="1904803"/>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F3C37DBC-4D86-0D4D-88F0-03992D2C9562}"/>
              </a:ext>
            </a:extLst>
          </p:cNvPr>
          <p:cNvPicPr>
            <a:picLocks noChangeAspect="1"/>
          </p:cNvPicPr>
          <p:nvPr/>
        </p:nvPicPr>
        <p:blipFill>
          <a:blip r:embed="rId4"/>
          <a:stretch>
            <a:fillRect/>
          </a:stretch>
        </p:blipFill>
        <p:spPr>
          <a:xfrm>
            <a:off x="5010697" y="2480123"/>
            <a:ext cx="3955012" cy="1928612"/>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2917E15E-47F8-0F49-8D17-6A19A2DD14F7}"/>
              </a:ext>
            </a:extLst>
          </p:cNvPr>
          <p:cNvPicPr>
            <a:picLocks noChangeAspect="1"/>
          </p:cNvPicPr>
          <p:nvPr/>
        </p:nvPicPr>
        <p:blipFill>
          <a:blip r:embed="rId5"/>
          <a:stretch>
            <a:fillRect/>
          </a:stretch>
        </p:blipFill>
        <p:spPr>
          <a:xfrm>
            <a:off x="217850" y="1521120"/>
            <a:ext cx="4065910" cy="1275694"/>
          </a:xfrm>
          <a:prstGeom prst="rect">
            <a:avLst/>
          </a:prstGeom>
          <a:effectLst>
            <a:outerShdw blurRad="50800" dist="38100" dir="2700000" algn="tl" rotWithShape="0">
              <a:prstClr val="black">
                <a:alpha val="40000"/>
              </a:prstClr>
            </a:outerShdw>
          </a:effectLst>
        </p:spPr>
      </p:pic>
      <p:pic>
        <p:nvPicPr>
          <p:cNvPr id="10" name="Picture 9">
            <a:extLst>
              <a:ext uri="{FF2B5EF4-FFF2-40B4-BE49-F238E27FC236}">
                <a16:creationId xmlns:a16="http://schemas.microsoft.com/office/drawing/2014/main" id="{3B8C77CA-1323-0B45-A827-EE6A39CE23B3}"/>
              </a:ext>
            </a:extLst>
          </p:cNvPr>
          <p:cNvPicPr>
            <a:picLocks noChangeAspect="1"/>
          </p:cNvPicPr>
          <p:nvPr/>
        </p:nvPicPr>
        <p:blipFill>
          <a:blip r:embed="rId6"/>
          <a:stretch>
            <a:fillRect/>
          </a:stretch>
        </p:blipFill>
        <p:spPr>
          <a:xfrm>
            <a:off x="273299" y="2891443"/>
            <a:ext cx="3955012" cy="156893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8549164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698729"/>
          </a:xfrm>
        </p:spPr>
        <p:txBody>
          <a:bodyPr/>
          <a:lstStyle/>
          <a:p>
            <a:pPr marL="114300" indent="0">
              <a:buNone/>
            </a:pPr>
            <a:r>
              <a:rPr lang="en-GB" dirty="0"/>
              <a:t>Example questions:</a:t>
            </a:r>
          </a:p>
          <a:p>
            <a:pPr marL="114300" indent="0">
              <a:buNone/>
            </a:pPr>
            <a:r>
              <a:rPr lang="en-GB" dirty="0"/>
              <a:t>3 mark question</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13</a:t>
            </a:fld>
            <a:endParaRPr lang="en"/>
          </a:p>
        </p:txBody>
      </p:sp>
      <p:pic>
        <p:nvPicPr>
          <p:cNvPr id="5" name="Picture 4">
            <a:extLst>
              <a:ext uri="{FF2B5EF4-FFF2-40B4-BE49-F238E27FC236}">
                <a16:creationId xmlns:a16="http://schemas.microsoft.com/office/drawing/2014/main" id="{0490806F-7E57-D647-AB37-C50AE5E08D62}"/>
              </a:ext>
            </a:extLst>
          </p:cNvPr>
          <p:cNvPicPr>
            <a:picLocks noChangeAspect="1"/>
          </p:cNvPicPr>
          <p:nvPr/>
        </p:nvPicPr>
        <p:blipFill>
          <a:blip r:embed="rId3"/>
          <a:stretch>
            <a:fillRect/>
          </a:stretch>
        </p:blipFill>
        <p:spPr>
          <a:xfrm>
            <a:off x="311699" y="1535307"/>
            <a:ext cx="4298482" cy="2321673"/>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299AFFCE-D7F1-1A48-B9B6-D716E5C061D4}"/>
              </a:ext>
            </a:extLst>
          </p:cNvPr>
          <p:cNvPicPr>
            <a:picLocks noChangeAspect="1"/>
          </p:cNvPicPr>
          <p:nvPr/>
        </p:nvPicPr>
        <p:blipFill>
          <a:blip r:embed="rId4"/>
          <a:stretch>
            <a:fillRect/>
          </a:stretch>
        </p:blipFill>
        <p:spPr>
          <a:xfrm>
            <a:off x="4940050" y="829088"/>
            <a:ext cx="3997695" cy="373411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0316813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E68E8-F786-4D94-BB26-B66563F6E789}"/>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8B7EEAD6-3768-4FDE-B4F0-D6A435F06A15}"/>
              </a:ext>
            </a:extLst>
          </p:cNvPr>
          <p:cNvSpPr>
            <a:spLocks noGrp="1"/>
          </p:cNvSpPr>
          <p:nvPr>
            <p:ph type="body" idx="1"/>
          </p:nvPr>
        </p:nvSpPr>
        <p:spPr/>
        <p:txBody>
          <a:bodyPr/>
          <a:lstStyle/>
          <a:p>
            <a:pPr marL="114300" indent="0">
              <a:buNone/>
            </a:pPr>
            <a:r>
              <a:rPr lang="en-GB" dirty="0"/>
              <a:t>Since the current testing formation for the SATs began in 2016, there has been a tendency for three types of questions to be the most popular. </a:t>
            </a:r>
          </a:p>
          <a:p>
            <a:pPr marL="114300" indent="0">
              <a:buNone/>
            </a:pPr>
            <a:endParaRPr lang="en-GB" dirty="0"/>
          </a:p>
          <a:p>
            <a:pPr marL="114300" indent="0">
              <a:buNone/>
            </a:pPr>
            <a:r>
              <a:rPr lang="en-GB" dirty="0"/>
              <a:t>In the 2024 Reading SATs paper,</a:t>
            </a:r>
          </a:p>
          <a:p>
            <a:r>
              <a:rPr lang="en-GB" dirty="0">
                <a:solidFill>
                  <a:srgbClr val="283593"/>
                </a:solidFill>
              </a:rPr>
              <a:t>10% of marks could be gained from answering questions involving giving and explaining the meaning of words in context;</a:t>
            </a:r>
          </a:p>
          <a:p>
            <a:r>
              <a:rPr lang="en-GB" dirty="0">
                <a:solidFill>
                  <a:srgbClr val="283593"/>
                </a:solidFill>
              </a:rPr>
              <a:t>38% of marks could be gained from answering questions involving </a:t>
            </a:r>
            <a:r>
              <a:rPr lang="en-US" dirty="0">
                <a:solidFill>
                  <a:srgbClr val="283593"/>
                </a:solidFill>
              </a:rPr>
              <a:t>retrieving and recording information or identifying key details from a text;</a:t>
            </a:r>
          </a:p>
          <a:p>
            <a:r>
              <a:rPr lang="en-GB" dirty="0">
                <a:solidFill>
                  <a:srgbClr val="283593"/>
                </a:solidFill>
              </a:rPr>
              <a:t>44% of marks could be gained from answering questions involving making inferences from a text and justifying inferences with text evidence. </a:t>
            </a:r>
          </a:p>
          <a:p>
            <a:pPr marL="114300" indent="0">
              <a:buNone/>
            </a:pPr>
            <a:endParaRPr lang="en-GB" dirty="0"/>
          </a:p>
          <a:p>
            <a:pPr marL="114300" indent="0">
              <a:buNone/>
            </a:pPr>
            <a:r>
              <a:rPr lang="en-GB" dirty="0"/>
              <a:t>When reading with your child at home try focusing on these types of questions. </a:t>
            </a:r>
          </a:p>
          <a:p>
            <a:endParaRPr lang="en-GB" dirty="0"/>
          </a:p>
        </p:txBody>
      </p:sp>
      <p:sp>
        <p:nvSpPr>
          <p:cNvPr id="4" name="Slide Number Placeholder 3">
            <a:extLst>
              <a:ext uri="{FF2B5EF4-FFF2-40B4-BE49-F238E27FC236}">
                <a16:creationId xmlns:a16="http://schemas.microsoft.com/office/drawing/2014/main" id="{474889D6-6DFE-402C-9D18-81D5ED767394}"/>
              </a:ext>
            </a:extLst>
          </p:cNvPr>
          <p:cNvSpPr>
            <a:spLocks noGrp="1"/>
          </p:cNvSpPr>
          <p:nvPr>
            <p:ph type="sldNum" idx="12"/>
          </p:nvPr>
        </p:nvSpPr>
        <p:spPr/>
        <p:txBody>
          <a:bodyPr/>
          <a:lstStyle/>
          <a:p>
            <a:fld id="{00000000-1234-1234-1234-123412341234}" type="slidenum">
              <a:rPr lang="en" smtClean="0"/>
              <a:pPr/>
              <a:t>14</a:t>
            </a:fld>
            <a:endParaRPr lang="en"/>
          </a:p>
        </p:txBody>
      </p:sp>
    </p:spTree>
    <p:extLst>
      <p:ext uri="{BB962C8B-B14F-4D97-AF65-F5344CB8AC3E}">
        <p14:creationId xmlns:p14="http://schemas.microsoft.com/office/powerpoint/2010/main" val="12436685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t>Maths: Wednesday 14</a:t>
            </a:r>
            <a:r>
              <a:rPr lang="en-GB" baseline="30000" dirty="0"/>
              <a:t>th</a:t>
            </a:r>
            <a:r>
              <a:rPr lang="en-GB" dirty="0"/>
              <a:t> May and Thursday 15</a:t>
            </a:r>
            <a:r>
              <a:rPr lang="en-GB" baseline="30000" dirty="0"/>
              <a:t>th</a:t>
            </a:r>
            <a:r>
              <a:rPr lang="en-GB" dirty="0"/>
              <a:t> May</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2"/>
            <a:ext cx="8520600" cy="3324697"/>
          </a:xfrm>
        </p:spPr>
        <p:txBody>
          <a:bodyPr/>
          <a:lstStyle/>
          <a:p>
            <a:pPr marL="114300" indent="0">
              <a:buNone/>
            </a:pPr>
            <a:r>
              <a:rPr lang="en-GB" dirty="0"/>
              <a:t>The maths assessments consist of three tests.</a:t>
            </a:r>
          </a:p>
          <a:p>
            <a:pPr marL="114300" indent="0">
              <a:buNone/>
            </a:pPr>
            <a:endParaRPr lang="en-GB" dirty="0"/>
          </a:p>
          <a:p>
            <a:r>
              <a:rPr lang="en-GB" dirty="0"/>
              <a:t>Paper 1: Arithmetic (30 minutes) – Wednesday 14</a:t>
            </a:r>
            <a:r>
              <a:rPr lang="en-GB" baseline="30000" dirty="0"/>
              <a:t>th</a:t>
            </a:r>
            <a:r>
              <a:rPr lang="en-GB" dirty="0"/>
              <a:t> May</a:t>
            </a:r>
          </a:p>
          <a:p>
            <a:endParaRPr lang="en-GB" dirty="0"/>
          </a:p>
          <a:p>
            <a:r>
              <a:rPr lang="en-GB" dirty="0"/>
              <a:t>Paper 2: Reasoning (40 minutes) – Wednesday 15</a:t>
            </a:r>
            <a:r>
              <a:rPr lang="en-GB" baseline="30000" dirty="0"/>
              <a:t>th</a:t>
            </a:r>
            <a:r>
              <a:rPr lang="en-GB" dirty="0"/>
              <a:t> May</a:t>
            </a:r>
          </a:p>
          <a:p>
            <a:endParaRPr lang="en-GB" dirty="0"/>
          </a:p>
          <a:p>
            <a:r>
              <a:rPr lang="en-GB" dirty="0"/>
              <a:t>Paper 3: Reasoning (40 minutes) – Thursday 15</a:t>
            </a:r>
            <a:r>
              <a:rPr lang="en-GB" baseline="30000" dirty="0"/>
              <a:t>th</a:t>
            </a:r>
            <a:r>
              <a:rPr lang="en-GB" dirty="0"/>
              <a:t> May</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15</a:t>
            </a:fld>
            <a:endParaRPr lang="en"/>
          </a:p>
        </p:txBody>
      </p:sp>
    </p:spTree>
    <p:extLst>
      <p:ext uri="{BB962C8B-B14F-4D97-AF65-F5344CB8AC3E}">
        <p14:creationId xmlns:p14="http://schemas.microsoft.com/office/powerpoint/2010/main" val="29758524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3"/>
            <a:ext cx="8520600" cy="2105498"/>
          </a:xfrm>
        </p:spPr>
        <p:txBody>
          <a:bodyPr/>
          <a:lstStyle/>
          <a:p>
            <a:pPr marL="114300" indent="0">
              <a:buNone/>
            </a:pPr>
            <a:r>
              <a:rPr lang="en-GB" dirty="0"/>
              <a:t>The maths arithmetic paper has a total of </a:t>
            </a:r>
            <a:r>
              <a:rPr lang="en-GB" dirty="0">
                <a:solidFill>
                  <a:srgbClr val="283593"/>
                </a:solidFill>
              </a:rPr>
              <a:t>40 marks </a:t>
            </a:r>
            <a:r>
              <a:rPr lang="en-GB" dirty="0"/>
              <a:t>and lasts for </a:t>
            </a:r>
            <a:r>
              <a:rPr lang="en-GB" dirty="0">
                <a:solidFill>
                  <a:srgbClr val="283593"/>
                </a:solidFill>
              </a:rPr>
              <a:t>30 minutes. </a:t>
            </a:r>
            <a:endParaRPr lang="en-GB" dirty="0"/>
          </a:p>
          <a:p>
            <a:pPr marL="114300" indent="0">
              <a:buNone/>
            </a:pPr>
            <a:endParaRPr lang="en-GB" dirty="0"/>
          </a:p>
          <a:p>
            <a:pPr marL="114300" indent="0">
              <a:buNone/>
            </a:pPr>
            <a:r>
              <a:rPr lang="en-GB" dirty="0"/>
              <a:t>The test covers the four operations (addition, subtraction, multiplication, division, including order of operations requiring BIDMAS), percentages of amounts and calculating with decimals and fractions. </a:t>
            </a:r>
          </a:p>
          <a:p>
            <a:pPr marL="114300" indent="0">
              <a:buNone/>
            </a:pPr>
            <a:endParaRPr lang="en-GB" dirty="0"/>
          </a:p>
          <a:p>
            <a:pPr marL="114300" indent="0">
              <a:buNone/>
            </a:pPr>
            <a:r>
              <a:rPr lang="en-GB" dirty="0"/>
              <a:t>Example questions: </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16</a:t>
            </a:fld>
            <a:endParaRPr lang="en"/>
          </a:p>
        </p:txBody>
      </p:sp>
      <p:pic>
        <p:nvPicPr>
          <p:cNvPr id="7" name="Picture 6">
            <a:extLst>
              <a:ext uri="{FF2B5EF4-FFF2-40B4-BE49-F238E27FC236}">
                <a16:creationId xmlns:a16="http://schemas.microsoft.com/office/drawing/2014/main" id="{1D564DC7-68AE-1F46-9C20-137472475C8D}"/>
              </a:ext>
            </a:extLst>
          </p:cNvPr>
          <p:cNvPicPr>
            <a:picLocks noChangeAspect="1"/>
          </p:cNvPicPr>
          <p:nvPr/>
        </p:nvPicPr>
        <p:blipFill>
          <a:blip r:embed="rId3"/>
          <a:stretch>
            <a:fillRect/>
          </a:stretch>
        </p:blipFill>
        <p:spPr>
          <a:xfrm>
            <a:off x="5614101" y="2203301"/>
            <a:ext cx="3358019" cy="2540455"/>
          </a:xfrm>
          <a:prstGeom prst="rect">
            <a:avLst/>
          </a:prstGeom>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884545C5-54F5-E14D-A8D2-A61A83DD3878}"/>
              </a:ext>
            </a:extLst>
          </p:cNvPr>
          <p:cNvPicPr>
            <a:picLocks noChangeAspect="1"/>
          </p:cNvPicPr>
          <p:nvPr/>
        </p:nvPicPr>
        <p:blipFill>
          <a:blip r:embed="rId4"/>
          <a:stretch>
            <a:fillRect/>
          </a:stretch>
        </p:blipFill>
        <p:spPr>
          <a:xfrm>
            <a:off x="2373274" y="2203301"/>
            <a:ext cx="3116164" cy="285351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63988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BB244C6-4D24-894A-ADE6-ABF0058E0B79}"/>
              </a:ext>
            </a:extLst>
          </p:cNvPr>
          <p:cNvPicPr>
            <a:picLocks noChangeAspect="1"/>
          </p:cNvPicPr>
          <p:nvPr/>
        </p:nvPicPr>
        <p:blipFill>
          <a:blip r:embed="rId3"/>
          <a:stretch>
            <a:fillRect/>
          </a:stretch>
        </p:blipFill>
        <p:spPr>
          <a:xfrm>
            <a:off x="4696622" y="3029584"/>
            <a:ext cx="3808591" cy="1621372"/>
          </a:xfrm>
          <a:prstGeom prst="rect">
            <a:avLst/>
          </a:prstGeom>
        </p:spPr>
      </p:pic>
      <p:pic>
        <p:nvPicPr>
          <p:cNvPr id="7" name="Picture 6">
            <a:extLst>
              <a:ext uri="{FF2B5EF4-FFF2-40B4-BE49-F238E27FC236}">
                <a16:creationId xmlns:a16="http://schemas.microsoft.com/office/drawing/2014/main" id="{234E48BF-7FB3-4F4F-B646-4F1A0F4D7A38}"/>
              </a:ext>
            </a:extLst>
          </p:cNvPr>
          <p:cNvPicPr>
            <a:picLocks noChangeAspect="1"/>
          </p:cNvPicPr>
          <p:nvPr/>
        </p:nvPicPr>
        <p:blipFill>
          <a:blip r:embed="rId4"/>
          <a:stretch>
            <a:fillRect/>
          </a:stretch>
        </p:blipFill>
        <p:spPr>
          <a:xfrm>
            <a:off x="530783" y="3029584"/>
            <a:ext cx="3822506" cy="1627295"/>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D8735556-6D03-104B-B603-79DF96095CB2}"/>
              </a:ext>
            </a:extLst>
          </p:cNvPr>
          <p:cNvPicPr>
            <a:picLocks noChangeAspect="1"/>
          </p:cNvPicPr>
          <p:nvPr/>
        </p:nvPicPr>
        <p:blipFill>
          <a:blip r:embed="rId5"/>
          <a:stretch>
            <a:fillRect/>
          </a:stretch>
        </p:blipFill>
        <p:spPr>
          <a:xfrm>
            <a:off x="4691962" y="1175845"/>
            <a:ext cx="3813251" cy="1617908"/>
          </a:xfrm>
          <a:prstGeom prst="rect">
            <a:avLst/>
          </a:prstGeom>
          <a:effectLst>
            <a:outerShdw blurRad="50800" dist="38100" dir="2700000" algn="tl" rotWithShape="0">
              <a:prstClr val="black">
                <a:alpha val="40000"/>
              </a:prstClr>
            </a:outerShdw>
          </a:effectLst>
        </p:spPr>
      </p:pic>
      <p:pic>
        <p:nvPicPr>
          <p:cNvPr id="5" name="Picture 4">
            <a:extLst>
              <a:ext uri="{FF2B5EF4-FFF2-40B4-BE49-F238E27FC236}">
                <a16:creationId xmlns:a16="http://schemas.microsoft.com/office/drawing/2014/main" id="{242B0BD5-57D2-174E-8EEE-B0A085A2B4ED}"/>
              </a:ext>
            </a:extLst>
          </p:cNvPr>
          <p:cNvPicPr>
            <a:picLocks noChangeAspect="1"/>
          </p:cNvPicPr>
          <p:nvPr/>
        </p:nvPicPr>
        <p:blipFill>
          <a:blip r:embed="rId6"/>
          <a:stretch>
            <a:fillRect/>
          </a:stretch>
        </p:blipFill>
        <p:spPr>
          <a:xfrm>
            <a:off x="530783" y="1171152"/>
            <a:ext cx="3817044" cy="1627295"/>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dirty="0"/>
              <a:t>Example 1 mark questions: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17</a:t>
            </a:fld>
            <a:endParaRPr lang="en"/>
          </a:p>
        </p:txBody>
      </p:sp>
      <p:grpSp>
        <p:nvGrpSpPr>
          <p:cNvPr id="29" name="Group 28">
            <a:extLst>
              <a:ext uri="{FF2B5EF4-FFF2-40B4-BE49-F238E27FC236}">
                <a16:creationId xmlns:a16="http://schemas.microsoft.com/office/drawing/2014/main" id="{CA17912D-93B3-45AF-B046-E67593CEFED4}"/>
              </a:ext>
            </a:extLst>
          </p:cNvPr>
          <p:cNvGrpSpPr/>
          <p:nvPr/>
        </p:nvGrpSpPr>
        <p:grpSpPr>
          <a:xfrm>
            <a:off x="1034624" y="1730945"/>
            <a:ext cx="2709388" cy="880272"/>
            <a:chOff x="1034624" y="1730945"/>
            <a:chExt cx="2709388" cy="880272"/>
          </a:xfrm>
        </p:grpSpPr>
        <p:sp>
          <p:nvSpPr>
            <p:cNvPr id="13" name="Text Placeholder 2">
              <a:extLst>
                <a:ext uri="{FF2B5EF4-FFF2-40B4-BE49-F238E27FC236}">
                  <a16:creationId xmlns:a16="http://schemas.microsoft.com/office/drawing/2014/main" id="{1682EA5A-F01E-48DC-BC6E-C26E41DD909A}"/>
                </a:ext>
              </a:extLst>
            </p:cNvPr>
            <p:cNvSpPr txBox="1">
              <a:spLocks/>
            </p:cNvSpPr>
            <p:nvPr/>
          </p:nvSpPr>
          <p:spPr>
            <a:xfrm>
              <a:off x="1034624" y="1730945"/>
              <a:ext cx="831883"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7.680</a:t>
              </a:r>
            </a:p>
            <a:p>
              <a:pPr marL="0" indent="0">
                <a:lnSpc>
                  <a:spcPct val="100000"/>
                </a:lnSpc>
                <a:buFont typeface="Nunito"/>
                <a:buNone/>
              </a:pPr>
              <a:r>
                <a:rPr lang="en-GB" sz="1200" u="sng" dirty="0"/>
                <a:t>+ 13.493</a:t>
              </a:r>
              <a:r>
                <a:rPr lang="en-GB" sz="1200" u="sng" dirty="0">
                  <a:solidFill>
                    <a:schemeClr val="bg1"/>
                  </a:solidFill>
                </a:rPr>
                <a:t>.</a:t>
              </a:r>
            </a:p>
            <a:p>
              <a:pPr marL="0" indent="0">
                <a:lnSpc>
                  <a:spcPct val="100000"/>
                </a:lnSpc>
                <a:buFont typeface="Nunito"/>
                <a:buNone/>
              </a:pPr>
              <a:r>
                <a:rPr lang="en-GB" sz="1200" u="sng" dirty="0"/>
                <a:t>   21.173 </a:t>
              </a:r>
            </a:p>
            <a:p>
              <a:pPr marL="0" indent="0">
                <a:lnSpc>
                  <a:spcPct val="150000"/>
                </a:lnSpc>
                <a:buFont typeface="Nunito"/>
                <a:buNone/>
              </a:pPr>
              <a:r>
                <a:rPr lang="en-GB" sz="1200" baseline="30000" dirty="0"/>
                <a:t>     1  1  1</a:t>
              </a:r>
            </a:p>
          </p:txBody>
        </p:sp>
        <p:sp>
          <p:nvSpPr>
            <p:cNvPr id="28" name="TextBox 27">
              <a:extLst>
                <a:ext uri="{FF2B5EF4-FFF2-40B4-BE49-F238E27FC236}">
                  <a16:creationId xmlns:a16="http://schemas.microsoft.com/office/drawing/2014/main" id="{A94B5319-A9F1-42D8-A840-FCF394EA1ACA}"/>
                </a:ext>
              </a:extLst>
            </p:cNvPr>
            <p:cNvSpPr txBox="1"/>
            <p:nvPr/>
          </p:nvSpPr>
          <p:spPr>
            <a:xfrm>
              <a:off x="3067538" y="2334218"/>
              <a:ext cx="676474" cy="276999"/>
            </a:xfrm>
            <a:prstGeom prst="rect">
              <a:avLst/>
            </a:prstGeom>
            <a:noFill/>
          </p:spPr>
          <p:txBody>
            <a:bodyPr wrap="square">
              <a:spAutoFit/>
            </a:bodyPr>
            <a:lstStyle/>
            <a:p>
              <a:r>
                <a:rPr lang="en-GB" sz="1200" dirty="0"/>
                <a:t>21.173</a:t>
              </a:r>
            </a:p>
          </p:txBody>
        </p:sp>
      </p:grpSp>
      <p:grpSp>
        <p:nvGrpSpPr>
          <p:cNvPr id="31" name="Group 30">
            <a:extLst>
              <a:ext uri="{FF2B5EF4-FFF2-40B4-BE49-F238E27FC236}">
                <a16:creationId xmlns:a16="http://schemas.microsoft.com/office/drawing/2014/main" id="{EF34D132-4F52-4B87-902B-9FA395C10DC7}"/>
              </a:ext>
            </a:extLst>
          </p:cNvPr>
          <p:cNvGrpSpPr/>
          <p:nvPr/>
        </p:nvGrpSpPr>
        <p:grpSpPr>
          <a:xfrm>
            <a:off x="5219763" y="1644821"/>
            <a:ext cx="2682307" cy="966165"/>
            <a:chOff x="5219763" y="1644821"/>
            <a:chExt cx="2682307" cy="966165"/>
          </a:xfrm>
        </p:grpSpPr>
        <p:sp>
          <p:nvSpPr>
            <p:cNvPr id="14" name="Text Placeholder 2">
              <a:extLst>
                <a:ext uri="{FF2B5EF4-FFF2-40B4-BE49-F238E27FC236}">
                  <a16:creationId xmlns:a16="http://schemas.microsoft.com/office/drawing/2014/main" id="{BAC7E6FA-E3FD-47CE-815E-85C43E52A580}"/>
                </a:ext>
              </a:extLst>
            </p:cNvPr>
            <p:cNvSpPr txBox="1">
              <a:spLocks/>
            </p:cNvSpPr>
            <p:nvPr/>
          </p:nvSpPr>
          <p:spPr>
            <a:xfrm>
              <a:off x="5219763" y="1644821"/>
              <a:ext cx="2434802" cy="637741"/>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Mental method: </a:t>
              </a:r>
            </a:p>
            <a:p>
              <a:pPr marL="0" indent="0">
                <a:lnSpc>
                  <a:spcPct val="100000"/>
                </a:lnSpc>
                <a:buFont typeface="Nunito"/>
                <a:buNone/>
              </a:pPr>
              <a:r>
                <a:rPr lang="en-GB" sz="1200" dirty="0"/>
                <a:t>Using known fact of 64 ÷ 8 = 8</a:t>
              </a:r>
            </a:p>
          </p:txBody>
        </p:sp>
        <p:sp>
          <p:nvSpPr>
            <p:cNvPr id="30" name="TextBox 29">
              <a:extLst>
                <a:ext uri="{FF2B5EF4-FFF2-40B4-BE49-F238E27FC236}">
                  <a16:creationId xmlns:a16="http://schemas.microsoft.com/office/drawing/2014/main" id="{7B1FB633-1282-45F6-A240-985296EBD057}"/>
                </a:ext>
              </a:extLst>
            </p:cNvPr>
            <p:cNvSpPr txBox="1"/>
            <p:nvPr/>
          </p:nvSpPr>
          <p:spPr>
            <a:xfrm>
              <a:off x="7280746" y="2333987"/>
              <a:ext cx="621324" cy="276999"/>
            </a:xfrm>
            <a:prstGeom prst="rect">
              <a:avLst/>
            </a:prstGeom>
            <a:noFill/>
          </p:spPr>
          <p:txBody>
            <a:bodyPr wrap="square">
              <a:spAutoFit/>
            </a:bodyPr>
            <a:lstStyle/>
            <a:p>
              <a:pPr algn="ctr"/>
              <a:r>
                <a:rPr lang="en-GB" sz="1200" dirty="0"/>
                <a:t>80</a:t>
              </a:r>
            </a:p>
          </p:txBody>
        </p:sp>
      </p:grpSp>
      <p:grpSp>
        <p:nvGrpSpPr>
          <p:cNvPr id="34" name="Group 33">
            <a:extLst>
              <a:ext uri="{FF2B5EF4-FFF2-40B4-BE49-F238E27FC236}">
                <a16:creationId xmlns:a16="http://schemas.microsoft.com/office/drawing/2014/main" id="{9E3589F5-E1F4-4DA7-A885-C56F8A7E1314}"/>
              </a:ext>
            </a:extLst>
          </p:cNvPr>
          <p:cNvGrpSpPr/>
          <p:nvPr/>
        </p:nvGrpSpPr>
        <p:grpSpPr>
          <a:xfrm>
            <a:off x="5118142" y="3474968"/>
            <a:ext cx="2783928" cy="967053"/>
            <a:chOff x="897119" y="3500318"/>
            <a:chExt cx="2783928" cy="967053"/>
          </a:xfrm>
        </p:grpSpPr>
        <p:sp>
          <p:nvSpPr>
            <p:cNvPr id="19" name="Text Placeholder 2">
              <a:extLst>
                <a:ext uri="{FF2B5EF4-FFF2-40B4-BE49-F238E27FC236}">
                  <a16:creationId xmlns:a16="http://schemas.microsoft.com/office/drawing/2014/main" id="{FC81C51A-3D42-4BC9-814C-0FBA118FEA6F}"/>
                </a:ext>
              </a:extLst>
            </p:cNvPr>
            <p:cNvSpPr txBox="1">
              <a:spLocks/>
            </p:cNvSpPr>
            <p:nvPr/>
          </p:nvSpPr>
          <p:spPr>
            <a:xfrm>
              <a:off x="897119" y="3500318"/>
              <a:ext cx="1000775" cy="492687"/>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3</a:t>
              </a:r>
              <a:r>
                <a:rPr lang="en-GB" sz="1200" baseline="30000" dirty="0"/>
                <a:t>3</a:t>
              </a:r>
              <a:r>
                <a:rPr lang="en-GB" sz="1200" dirty="0"/>
                <a:t> = 27</a:t>
              </a:r>
            </a:p>
            <a:p>
              <a:pPr marL="0" indent="0">
                <a:lnSpc>
                  <a:spcPct val="100000"/>
                </a:lnSpc>
                <a:buFont typeface="Nunito"/>
                <a:buNone/>
              </a:pPr>
              <a:r>
                <a:rPr lang="en-GB" sz="1200" dirty="0"/>
                <a:t>2 + 27 = 29</a:t>
              </a:r>
              <a:endParaRPr lang="en-GB" sz="1200" u="sng" dirty="0"/>
            </a:p>
          </p:txBody>
        </p:sp>
        <p:sp>
          <p:nvSpPr>
            <p:cNvPr id="32" name="TextBox 31">
              <a:extLst>
                <a:ext uri="{FF2B5EF4-FFF2-40B4-BE49-F238E27FC236}">
                  <a16:creationId xmlns:a16="http://schemas.microsoft.com/office/drawing/2014/main" id="{9D88F928-3FF6-41CC-AE09-10D666CCB001}"/>
                </a:ext>
              </a:extLst>
            </p:cNvPr>
            <p:cNvSpPr txBox="1"/>
            <p:nvPr/>
          </p:nvSpPr>
          <p:spPr>
            <a:xfrm>
              <a:off x="3059723" y="4190372"/>
              <a:ext cx="621324" cy="276999"/>
            </a:xfrm>
            <a:prstGeom prst="rect">
              <a:avLst/>
            </a:prstGeom>
            <a:noFill/>
          </p:spPr>
          <p:txBody>
            <a:bodyPr wrap="square">
              <a:spAutoFit/>
            </a:bodyPr>
            <a:lstStyle/>
            <a:p>
              <a:r>
                <a:rPr lang="en-GB" sz="1200" dirty="0"/>
                <a:t>29</a:t>
              </a:r>
            </a:p>
          </p:txBody>
        </p:sp>
      </p:grpSp>
      <p:grpSp>
        <p:nvGrpSpPr>
          <p:cNvPr id="35" name="Group 34">
            <a:extLst>
              <a:ext uri="{FF2B5EF4-FFF2-40B4-BE49-F238E27FC236}">
                <a16:creationId xmlns:a16="http://schemas.microsoft.com/office/drawing/2014/main" id="{DF943A2A-E007-439D-8B94-5188B3B26456}"/>
              </a:ext>
            </a:extLst>
          </p:cNvPr>
          <p:cNvGrpSpPr/>
          <p:nvPr/>
        </p:nvGrpSpPr>
        <p:grpSpPr>
          <a:xfrm>
            <a:off x="936389" y="3428285"/>
            <a:ext cx="2771843" cy="1139414"/>
            <a:chOff x="5082006" y="3429792"/>
            <a:chExt cx="2771843" cy="1139414"/>
          </a:xfrm>
        </p:grpSpPr>
        <mc:AlternateContent xmlns:mc="http://schemas.openxmlformats.org/markup-compatibility/2006" xmlns:a14="http://schemas.microsoft.com/office/drawing/2010/main">
          <mc:Choice Requires="a14">
            <p:sp>
              <p:nvSpPr>
                <p:cNvPr id="20" name="Text Placeholder 2">
                  <a:extLst>
                    <a:ext uri="{FF2B5EF4-FFF2-40B4-BE49-F238E27FC236}">
                      <a16:creationId xmlns:a16="http://schemas.microsoft.com/office/drawing/2014/main" id="{3385265D-4835-43DA-8E26-DD6FABF542B7}"/>
                    </a:ext>
                  </a:extLst>
                </p:cNvPr>
                <p:cNvSpPr txBox="1">
                  <a:spLocks/>
                </p:cNvSpPr>
                <p:nvPr/>
              </p:nvSpPr>
              <p:spPr>
                <a:xfrm>
                  <a:off x="5082006" y="3429792"/>
                  <a:ext cx="1587437" cy="1082274"/>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50000"/>
                    </a:lnSpc>
                    <a:buNone/>
                  </a:pPr>
                  <a14:m>
                    <m:oMath xmlns:m="http://schemas.openxmlformats.org/officeDocument/2006/math">
                      <m:f>
                        <m:fPr>
                          <m:ctrlPr>
                            <a:rPr lang="en-GB" sz="1200" i="1" dirty="0" smtClean="0">
                              <a:latin typeface="Cambria Math" panose="02040503050406030204" pitchFamily="18" charset="0"/>
                            </a:rPr>
                          </m:ctrlPr>
                        </m:fPr>
                        <m:num>
                          <m:r>
                            <m:rPr>
                              <m:nor/>
                            </m:rPr>
                            <a:rPr lang="en-GB" sz="1200" b="0" i="0" dirty="0" smtClean="0"/>
                            <m:t>1</m:t>
                          </m:r>
                        </m:num>
                        <m:den>
                          <m:r>
                            <m:rPr>
                              <m:nor/>
                            </m:rPr>
                            <a:rPr lang="en-GB" sz="1200" b="0" i="0" dirty="0" smtClean="0"/>
                            <m:t>3</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4</m:t>
                          </m:r>
                        </m:num>
                        <m:den>
                          <m:r>
                            <m:rPr>
                              <m:nor/>
                            </m:rPr>
                            <a:rPr lang="en-GB" sz="1200" b="0" i="0" dirty="0" smtClean="0"/>
                            <m:t>12</m:t>
                          </m:r>
                        </m:den>
                      </m:f>
                    </m:oMath>
                  </a14:m>
                  <a:r>
                    <a:rPr lang="en-GB" sz="1200" dirty="0"/>
                    <a:t> </a:t>
                  </a:r>
                </a:p>
                <a:p>
                  <a:pPr marL="0" indent="0">
                    <a:lnSpc>
                      <a:spcPct val="150000"/>
                    </a:lnSpc>
                    <a:buNone/>
                  </a:pP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5</m:t>
                          </m:r>
                        </m:num>
                        <m:den>
                          <m:r>
                            <m:rPr>
                              <m:nor/>
                            </m:rPr>
                            <a:rPr lang="en-GB" sz="1200" b="0" i="0" dirty="0" smtClean="0"/>
                            <m:t>12</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4</m:t>
                          </m:r>
                        </m:num>
                        <m:den>
                          <m:r>
                            <m:rPr>
                              <m:nor/>
                            </m:rPr>
                            <a:rPr lang="en-GB" sz="1200" b="0" i="0" dirty="0" smtClean="0"/>
                            <m:t>12</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9</m:t>
                          </m:r>
                        </m:num>
                        <m:den>
                          <m:r>
                            <m:rPr>
                              <m:nor/>
                            </m:rPr>
                            <a:rPr lang="en-GB" sz="1200" dirty="0"/>
                            <m:t>1</m:t>
                          </m:r>
                          <m:r>
                            <m:rPr>
                              <m:nor/>
                            </m:rPr>
                            <a:rPr lang="en-GB" sz="1200" b="0" i="0" dirty="0" smtClean="0"/>
                            <m:t>2</m:t>
                          </m:r>
                        </m:den>
                      </m:f>
                    </m:oMath>
                  </a14:m>
                  <a:r>
                    <a:rPr lang="en-GB" sz="1200" dirty="0"/>
                    <a:t> </a:t>
                  </a:r>
                </a:p>
              </p:txBody>
            </p:sp>
          </mc:Choice>
          <mc:Fallback xmlns="">
            <p:sp>
              <p:nvSpPr>
                <p:cNvPr id="20" name="Text Placeholder 2">
                  <a:extLst>
                    <a:ext uri="{FF2B5EF4-FFF2-40B4-BE49-F238E27FC236}">
                      <a16:creationId xmlns:a16="http://schemas.microsoft.com/office/drawing/2014/main" id="{3385265D-4835-43DA-8E26-DD6FABF542B7}"/>
                    </a:ext>
                  </a:extLst>
                </p:cNvPr>
                <p:cNvSpPr txBox="1">
                  <a:spLocks noRot="1" noChangeAspect="1" noMove="1" noResize="1" noEditPoints="1" noAdjustHandles="1" noChangeArrowheads="1" noChangeShapeType="1" noTextEdit="1"/>
                </p:cNvSpPr>
                <p:nvPr/>
              </p:nvSpPr>
              <p:spPr>
                <a:xfrm>
                  <a:off x="5082006" y="3429792"/>
                  <a:ext cx="1587437" cy="1082274"/>
                </a:xfrm>
                <a:prstGeom prst="rect">
                  <a:avLst/>
                </a:prstGeom>
                <a:blipFill>
                  <a:blip r:embed="rId7"/>
                  <a:stretch>
                    <a:fillRect/>
                  </a:stretch>
                </a:blipFill>
                <a:ln>
                  <a:no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3" name="TextBox 32">
                  <a:extLst>
                    <a:ext uri="{FF2B5EF4-FFF2-40B4-BE49-F238E27FC236}">
                      <a16:creationId xmlns:a16="http://schemas.microsoft.com/office/drawing/2014/main" id="{B3E3E3BC-FE28-46CB-8B0C-F4F1D4876978}"/>
                    </a:ext>
                  </a:extLst>
                </p:cNvPr>
                <p:cNvSpPr txBox="1"/>
                <p:nvPr/>
              </p:nvSpPr>
              <p:spPr>
                <a:xfrm>
                  <a:off x="7232525" y="4122481"/>
                  <a:ext cx="621324" cy="446725"/>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f>
                          <m:fPr>
                            <m:ctrlPr>
                              <a:rPr lang="en-GB" sz="1200" i="1" dirty="0" smtClean="0">
                                <a:latin typeface="Cambria Math" panose="02040503050406030204" pitchFamily="18" charset="0"/>
                              </a:rPr>
                            </m:ctrlPr>
                          </m:fPr>
                          <m:num>
                            <m:r>
                              <m:rPr>
                                <m:nor/>
                              </m:rPr>
                              <a:rPr lang="en-GB" sz="1200" b="0" i="0" dirty="0" smtClean="0"/>
                              <m:t>9</m:t>
                            </m:r>
                          </m:num>
                          <m:den>
                            <m:r>
                              <m:rPr>
                                <m:nor/>
                              </m:rPr>
                              <a:rPr lang="en-GB" sz="1200" dirty="0"/>
                              <m:t>1</m:t>
                            </m:r>
                            <m:r>
                              <m:rPr>
                                <m:nor/>
                              </m:rPr>
                              <a:rPr lang="en-GB" sz="1200" b="0" i="0" dirty="0" smtClean="0"/>
                              <m:t>2</m:t>
                            </m:r>
                          </m:den>
                        </m:f>
                      </m:oMath>
                    </m:oMathPara>
                  </a14:m>
                  <a:endParaRPr lang="en-GB" sz="1200" dirty="0"/>
                </a:p>
              </p:txBody>
            </p:sp>
          </mc:Choice>
          <mc:Fallback xmlns="">
            <p:sp>
              <p:nvSpPr>
                <p:cNvPr id="33" name="TextBox 32">
                  <a:extLst>
                    <a:ext uri="{FF2B5EF4-FFF2-40B4-BE49-F238E27FC236}">
                      <a16:creationId xmlns:a16="http://schemas.microsoft.com/office/drawing/2014/main" id="{B3E3E3BC-FE28-46CB-8B0C-F4F1D4876978}"/>
                    </a:ext>
                  </a:extLst>
                </p:cNvPr>
                <p:cNvSpPr txBox="1">
                  <a:spLocks noRot="1" noChangeAspect="1" noMove="1" noResize="1" noEditPoints="1" noAdjustHandles="1" noChangeArrowheads="1" noChangeShapeType="1" noTextEdit="1"/>
                </p:cNvSpPr>
                <p:nvPr/>
              </p:nvSpPr>
              <p:spPr>
                <a:xfrm>
                  <a:off x="7232525" y="4122481"/>
                  <a:ext cx="621324" cy="446725"/>
                </a:xfrm>
                <a:prstGeom prst="rect">
                  <a:avLst/>
                </a:prstGeom>
                <a:blipFill>
                  <a:blip r:embed="rId8"/>
                  <a:stretch>
                    <a:fillRect/>
                  </a:stretch>
                </a:blipFill>
              </p:spPr>
              <p:txBody>
                <a:bodyPr/>
                <a:lstStyle/>
                <a:p>
                  <a:r>
                    <a:rPr lang="en-GB">
                      <a:noFill/>
                    </a:rPr>
                    <a:t> </a:t>
                  </a:r>
                </a:p>
              </p:txBody>
            </p:sp>
          </mc:Fallback>
        </mc:AlternateContent>
      </p:grpSp>
    </p:spTree>
    <p:extLst>
      <p:ext uri="{BB962C8B-B14F-4D97-AF65-F5344CB8AC3E}">
        <p14:creationId xmlns:p14="http://schemas.microsoft.com/office/powerpoint/2010/main" val="3905531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par>
                                <p:cTn id="8" presetID="10" presetClass="entr" presetSubtype="0" fill="hold"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par>
                                <p:cTn id="11" presetID="10" presetClass="entr" presetSubtype="0" fill="hold" nodeType="withEffect">
                                  <p:stCondLst>
                                    <p:cond delay="0"/>
                                  </p:stCondLst>
                                  <p:childTnLst>
                                    <p:set>
                                      <p:cBhvr>
                                        <p:cTn id="12" dur="1" fill="hold">
                                          <p:stCondLst>
                                            <p:cond delay="0"/>
                                          </p:stCondLst>
                                        </p:cTn>
                                        <p:tgtEl>
                                          <p:spTgt spid="34"/>
                                        </p:tgtEl>
                                        <p:attrNameLst>
                                          <p:attrName>style.visibility</p:attrName>
                                        </p:attrNameLst>
                                      </p:cBhvr>
                                      <p:to>
                                        <p:strVal val="visible"/>
                                      </p:to>
                                    </p:set>
                                    <p:animEffect transition="in" filter="fade">
                                      <p:cBhvr>
                                        <p:cTn id="13" dur="500"/>
                                        <p:tgtEl>
                                          <p:spTgt spid="34"/>
                                        </p:tgtEl>
                                      </p:cBhvr>
                                    </p:animEffect>
                                  </p:childTnLst>
                                </p:cTn>
                              </p:par>
                              <p:par>
                                <p:cTn id="14" presetID="10" presetClass="entr" presetSubtype="0" fill="hold" nodeType="with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fade">
                                      <p:cBhvr>
                                        <p:cTn id="16"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dirty="0"/>
              <a:t>Example 2 mark question: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18</a:t>
            </a:fld>
            <a:endParaRPr lang="en"/>
          </a:p>
        </p:txBody>
      </p:sp>
      <p:pic>
        <p:nvPicPr>
          <p:cNvPr id="6" name="Picture 5">
            <a:extLst>
              <a:ext uri="{FF2B5EF4-FFF2-40B4-BE49-F238E27FC236}">
                <a16:creationId xmlns:a16="http://schemas.microsoft.com/office/drawing/2014/main" id="{C05FC00D-8044-2D49-BF11-01FB13E52790}"/>
              </a:ext>
            </a:extLst>
          </p:cNvPr>
          <p:cNvPicPr>
            <a:picLocks noChangeAspect="1"/>
          </p:cNvPicPr>
          <p:nvPr/>
        </p:nvPicPr>
        <p:blipFill>
          <a:blip r:embed="rId3"/>
          <a:stretch>
            <a:fillRect/>
          </a:stretch>
        </p:blipFill>
        <p:spPr>
          <a:xfrm>
            <a:off x="217850" y="1271355"/>
            <a:ext cx="4071324" cy="1881753"/>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CEC17FA1-8A3C-EA49-B709-EDF435343678}"/>
              </a:ext>
            </a:extLst>
          </p:cNvPr>
          <p:cNvPicPr>
            <a:picLocks noChangeAspect="1"/>
          </p:cNvPicPr>
          <p:nvPr/>
        </p:nvPicPr>
        <p:blipFill>
          <a:blip r:embed="rId4"/>
          <a:stretch>
            <a:fillRect/>
          </a:stretch>
        </p:blipFill>
        <p:spPr>
          <a:xfrm>
            <a:off x="4391185" y="956690"/>
            <a:ext cx="4629973" cy="370652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000258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t>Maths Papers 2 and 3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2"/>
            <a:ext cx="8520600" cy="4074975"/>
          </a:xfrm>
        </p:spPr>
        <p:txBody>
          <a:bodyPr/>
          <a:lstStyle/>
          <a:p>
            <a:pPr marL="114300" indent="0">
              <a:buNone/>
            </a:pPr>
            <a:r>
              <a:rPr lang="en-GB" dirty="0">
                <a:solidFill>
                  <a:srgbClr val="283593"/>
                </a:solidFill>
              </a:rPr>
              <a:t>Paper 2 </a:t>
            </a:r>
            <a:r>
              <a:rPr lang="en-GB" dirty="0"/>
              <a:t>will take place </a:t>
            </a:r>
            <a:r>
              <a:rPr lang="en-GB" dirty="0">
                <a:solidFill>
                  <a:srgbClr val="283593"/>
                </a:solidFill>
              </a:rPr>
              <a:t>on Wednesday 14</a:t>
            </a:r>
            <a:r>
              <a:rPr lang="en-GB" baseline="30000" dirty="0">
                <a:solidFill>
                  <a:srgbClr val="283593"/>
                </a:solidFill>
              </a:rPr>
              <a:t>th</a:t>
            </a:r>
            <a:r>
              <a:rPr lang="en-GB" dirty="0">
                <a:solidFill>
                  <a:srgbClr val="283593"/>
                </a:solidFill>
              </a:rPr>
              <a:t> May </a:t>
            </a:r>
            <a:r>
              <a:rPr lang="en-GB" dirty="0"/>
              <a:t>and </a:t>
            </a:r>
            <a:r>
              <a:rPr lang="en-GB" dirty="0">
                <a:solidFill>
                  <a:srgbClr val="283593"/>
                </a:solidFill>
              </a:rPr>
              <a:t>paper 3 </a:t>
            </a:r>
            <a:r>
              <a:rPr lang="en-GB" dirty="0"/>
              <a:t>will take place on </a:t>
            </a:r>
            <a:r>
              <a:rPr lang="en-GB" dirty="0">
                <a:solidFill>
                  <a:srgbClr val="283593"/>
                </a:solidFill>
              </a:rPr>
              <a:t>Thursday 15</a:t>
            </a:r>
            <a:r>
              <a:rPr lang="en-GB" baseline="30000" dirty="0">
                <a:solidFill>
                  <a:srgbClr val="283593"/>
                </a:solidFill>
              </a:rPr>
              <a:t>th</a:t>
            </a:r>
            <a:r>
              <a:rPr lang="en-GB" dirty="0">
                <a:solidFill>
                  <a:srgbClr val="283593"/>
                </a:solidFill>
              </a:rPr>
              <a:t> May</a:t>
            </a:r>
            <a:r>
              <a:rPr lang="en-GB" dirty="0"/>
              <a:t>. These tests have a total of </a:t>
            </a:r>
            <a:r>
              <a:rPr lang="en-GB" dirty="0">
                <a:solidFill>
                  <a:srgbClr val="283593"/>
                </a:solidFill>
              </a:rPr>
              <a:t>35 marks</a:t>
            </a:r>
            <a:r>
              <a:rPr lang="en-GB" dirty="0"/>
              <a:t> each and lasts for </a:t>
            </a:r>
            <a:r>
              <a:rPr lang="en-GB" dirty="0">
                <a:solidFill>
                  <a:srgbClr val="283593"/>
                </a:solidFill>
              </a:rPr>
              <a:t>40 minutes</a:t>
            </a:r>
            <a:r>
              <a:rPr lang="en-GB" dirty="0"/>
              <a:t> each.  </a:t>
            </a:r>
          </a:p>
          <a:p>
            <a:pPr marL="114300" indent="0">
              <a:buNone/>
            </a:pPr>
            <a:endParaRPr lang="en-GB" dirty="0"/>
          </a:p>
          <a:p>
            <a:pPr marL="114300" indent="0">
              <a:buNone/>
            </a:pPr>
            <a:r>
              <a:rPr lang="en-GB" dirty="0"/>
              <a:t>These papers require children to demonstrate their mathematical knowledge and skills, as well as their ability to solve problems and their mathematical reasoning. They cover a wide range of mathematical topics from key stage 2 including,</a:t>
            </a:r>
          </a:p>
          <a:p>
            <a:r>
              <a:rPr lang="en-GB" dirty="0">
                <a:solidFill>
                  <a:srgbClr val="283593"/>
                </a:solidFill>
              </a:rPr>
              <a:t>Number and place value (including Roman numerals);</a:t>
            </a:r>
          </a:p>
          <a:p>
            <a:r>
              <a:rPr lang="en-GB" dirty="0">
                <a:solidFill>
                  <a:srgbClr val="283593"/>
                </a:solidFill>
              </a:rPr>
              <a:t>The four operations;</a:t>
            </a:r>
          </a:p>
          <a:p>
            <a:r>
              <a:rPr lang="en-GB" dirty="0">
                <a:solidFill>
                  <a:srgbClr val="283593"/>
                </a:solidFill>
              </a:rPr>
              <a:t>Geometry (properties of shape, position and direction);</a:t>
            </a:r>
          </a:p>
          <a:p>
            <a:r>
              <a:rPr lang="en-GB" dirty="0">
                <a:solidFill>
                  <a:srgbClr val="283593"/>
                </a:solidFill>
              </a:rPr>
              <a:t>Statistics;</a:t>
            </a:r>
          </a:p>
          <a:p>
            <a:r>
              <a:rPr lang="en-GB" dirty="0">
                <a:solidFill>
                  <a:srgbClr val="283593"/>
                </a:solidFill>
              </a:rPr>
              <a:t>Measurement (length, perimeter, mass, volume, time, money);</a:t>
            </a:r>
          </a:p>
          <a:p>
            <a:r>
              <a:rPr lang="en-GB" dirty="0">
                <a:solidFill>
                  <a:srgbClr val="283593"/>
                </a:solidFill>
              </a:rPr>
              <a:t>Algebra;</a:t>
            </a:r>
          </a:p>
          <a:p>
            <a:r>
              <a:rPr lang="en-GB" dirty="0">
                <a:solidFill>
                  <a:srgbClr val="283593"/>
                </a:solidFill>
              </a:rPr>
              <a:t>Ratio and proportion;</a:t>
            </a:r>
          </a:p>
          <a:p>
            <a:r>
              <a:rPr lang="en-GB" dirty="0">
                <a:solidFill>
                  <a:srgbClr val="283593"/>
                </a:solidFill>
              </a:rPr>
              <a:t>Fractions, decimals and percentages. </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19</a:t>
            </a:fld>
            <a:endParaRPr lang="en"/>
          </a:p>
        </p:txBody>
      </p:sp>
    </p:spTree>
    <p:extLst>
      <p:ext uri="{BB962C8B-B14F-4D97-AF65-F5344CB8AC3E}">
        <p14:creationId xmlns:p14="http://schemas.microsoft.com/office/powerpoint/2010/main" val="1255798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animEffect transition="in" filter="fade">
                                      <p:cBhvr>
                                        <p:cTn id="31"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D2F60F93-8838-6F4D-B784-61F86DBF79F9}"/>
              </a:ext>
            </a:extLst>
          </p:cNvPr>
          <p:cNvPicPr>
            <a:picLocks noChangeAspect="1"/>
          </p:cNvPicPr>
          <p:nvPr/>
        </p:nvPicPr>
        <p:blipFill>
          <a:blip r:embed="rId3"/>
          <a:stretch>
            <a:fillRect/>
          </a:stretch>
        </p:blipFill>
        <p:spPr>
          <a:xfrm>
            <a:off x="239958" y="1176570"/>
            <a:ext cx="4043482" cy="1742077"/>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181B9226-DA9C-C74B-8F9C-11F4C85FA220}"/>
              </a:ext>
            </a:extLst>
          </p:cNvPr>
          <p:cNvPicPr>
            <a:picLocks noChangeAspect="1"/>
          </p:cNvPicPr>
          <p:nvPr/>
        </p:nvPicPr>
        <p:blipFill>
          <a:blip r:embed="rId4"/>
          <a:stretch>
            <a:fillRect/>
          </a:stretch>
        </p:blipFill>
        <p:spPr>
          <a:xfrm>
            <a:off x="4622558" y="1170620"/>
            <a:ext cx="4043483" cy="1900089"/>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t>Maths Papers 2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3"/>
            <a:ext cx="8520600" cy="434776"/>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20</a:t>
            </a:fld>
            <a:endParaRPr lang="en"/>
          </a:p>
        </p:txBody>
      </p:sp>
      <p:sp>
        <p:nvSpPr>
          <p:cNvPr id="7" name="Text Placeholder 2">
            <a:extLst>
              <a:ext uri="{FF2B5EF4-FFF2-40B4-BE49-F238E27FC236}">
                <a16:creationId xmlns:a16="http://schemas.microsoft.com/office/drawing/2014/main" id="{9B39232F-C961-4FFC-B099-8023916A0EC2}"/>
              </a:ext>
            </a:extLst>
          </p:cNvPr>
          <p:cNvSpPr txBox="1">
            <a:spLocks/>
          </p:cNvSpPr>
          <p:nvPr/>
        </p:nvSpPr>
        <p:spPr>
          <a:xfrm>
            <a:off x="1855181" y="1605496"/>
            <a:ext cx="368816" cy="381434"/>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gn="ctr">
              <a:lnSpc>
                <a:spcPct val="100000"/>
              </a:lnSpc>
              <a:buFont typeface="Nunito"/>
              <a:buNone/>
            </a:pPr>
            <a:r>
              <a:rPr lang="en-GB" sz="1200" dirty="0"/>
              <a:t>2</a:t>
            </a:r>
            <a:endParaRPr lang="en-GB" sz="1200" u="sng" dirty="0"/>
          </a:p>
        </p:txBody>
      </p:sp>
      <p:sp>
        <p:nvSpPr>
          <p:cNvPr id="9" name="Text Placeholder 2">
            <a:extLst>
              <a:ext uri="{FF2B5EF4-FFF2-40B4-BE49-F238E27FC236}">
                <a16:creationId xmlns:a16="http://schemas.microsoft.com/office/drawing/2014/main" id="{66004582-6EA4-400E-9A0B-42DA726726DE}"/>
              </a:ext>
            </a:extLst>
          </p:cNvPr>
          <p:cNvSpPr txBox="1">
            <a:spLocks/>
          </p:cNvSpPr>
          <p:nvPr/>
        </p:nvSpPr>
        <p:spPr>
          <a:xfrm>
            <a:off x="4550495" y="2208372"/>
            <a:ext cx="1209580" cy="3936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latin typeface="Arial" panose="020B0604020202020204" pitchFamily="34" charset="0"/>
                <a:cs typeface="Arial" panose="020B0604020202020204" pitchFamily="34" charset="0"/>
              </a:rPr>
              <a:t>3,500 to 4,499</a:t>
            </a:r>
          </a:p>
        </p:txBody>
      </p:sp>
      <p:sp>
        <p:nvSpPr>
          <p:cNvPr id="10" name="Text Placeholder 2">
            <a:extLst>
              <a:ext uri="{FF2B5EF4-FFF2-40B4-BE49-F238E27FC236}">
                <a16:creationId xmlns:a16="http://schemas.microsoft.com/office/drawing/2014/main" id="{D26DE7DF-06F2-744C-9121-C049D6B709CF}"/>
              </a:ext>
            </a:extLst>
          </p:cNvPr>
          <p:cNvSpPr txBox="1">
            <a:spLocks/>
          </p:cNvSpPr>
          <p:nvPr/>
        </p:nvSpPr>
        <p:spPr>
          <a:xfrm>
            <a:off x="4374163" y="2640753"/>
            <a:ext cx="1507244" cy="3936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latin typeface="Arial" panose="020B0604020202020204" pitchFamily="34" charset="0"/>
                <a:cs typeface="Arial" panose="020B0604020202020204" pitchFamily="34" charset="0"/>
              </a:rPr>
              <a:t>815,000 to 824,999</a:t>
            </a:r>
          </a:p>
        </p:txBody>
      </p:sp>
      <p:sp>
        <p:nvSpPr>
          <p:cNvPr id="12" name="Text Placeholder 2">
            <a:extLst>
              <a:ext uri="{FF2B5EF4-FFF2-40B4-BE49-F238E27FC236}">
                <a16:creationId xmlns:a16="http://schemas.microsoft.com/office/drawing/2014/main" id="{6D88FBC8-D0DE-664F-87F2-C6B4D1EB2B78}"/>
              </a:ext>
            </a:extLst>
          </p:cNvPr>
          <p:cNvSpPr txBox="1">
            <a:spLocks/>
          </p:cNvSpPr>
          <p:nvPr/>
        </p:nvSpPr>
        <p:spPr>
          <a:xfrm>
            <a:off x="2426832" y="1605496"/>
            <a:ext cx="368816" cy="381434"/>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gn="ctr">
              <a:lnSpc>
                <a:spcPct val="100000"/>
              </a:lnSpc>
              <a:buFont typeface="Nunito"/>
              <a:buNone/>
            </a:pPr>
            <a:r>
              <a:rPr lang="en-GB" sz="1200" dirty="0"/>
              <a:t>4</a:t>
            </a:r>
            <a:endParaRPr lang="en-GB" sz="1200" u="sng" dirty="0"/>
          </a:p>
        </p:txBody>
      </p:sp>
      <p:sp>
        <p:nvSpPr>
          <p:cNvPr id="13" name="Text Placeholder 2">
            <a:extLst>
              <a:ext uri="{FF2B5EF4-FFF2-40B4-BE49-F238E27FC236}">
                <a16:creationId xmlns:a16="http://schemas.microsoft.com/office/drawing/2014/main" id="{993DD15E-6702-6E45-8317-2D7628AF5BD8}"/>
              </a:ext>
            </a:extLst>
          </p:cNvPr>
          <p:cNvSpPr txBox="1">
            <a:spLocks/>
          </p:cNvSpPr>
          <p:nvPr/>
        </p:nvSpPr>
        <p:spPr>
          <a:xfrm>
            <a:off x="2141798" y="2482893"/>
            <a:ext cx="368816" cy="381434"/>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gn="ctr">
              <a:lnSpc>
                <a:spcPct val="100000"/>
              </a:lnSpc>
              <a:buFont typeface="Nunito"/>
              <a:buNone/>
            </a:pPr>
            <a:r>
              <a:rPr lang="en-GB" sz="1200" dirty="0"/>
              <a:t>6</a:t>
            </a:r>
            <a:endParaRPr lang="en-GB" sz="1200" u="sng" dirty="0"/>
          </a:p>
        </p:txBody>
      </p:sp>
    </p:spTree>
    <p:extLst>
      <p:ext uri="{BB962C8B-B14F-4D97-AF65-F5344CB8AC3E}">
        <p14:creationId xmlns:p14="http://schemas.microsoft.com/office/powerpoint/2010/main" val="118081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2" grpId="0"/>
      <p:bldP spid="1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3D122-6C0B-4951-BAA6-DF8D385E784F}"/>
              </a:ext>
            </a:extLst>
          </p:cNvPr>
          <p:cNvSpPr>
            <a:spLocks noGrp="1"/>
          </p:cNvSpPr>
          <p:nvPr>
            <p:ph type="title"/>
          </p:nvPr>
        </p:nvSpPr>
        <p:spPr/>
        <p:txBody>
          <a:bodyPr/>
          <a:lstStyle/>
          <a:p>
            <a:r>
              <a:rPr lang="en-GB" dirty="0"/>
              <a:t>Maths Papers 2 (Reasoning)</a:t>
            </a:r>
          </a:p>
        </p:txBody>
      </p:sp>
      <p:sp>
        <p:nvSpPr>
          <p:cNvPr id="3" name="Text Placeholder 2">
            <a:extLst>
              <a:ext uri="{FF2B5EF4-FFF2-40B4-BE49-F238E27FC236}">
                <a16:creationId xmlns:a16="http://schemas.microsoft.com/office/drawing/2014/main" id="{C7E0621A-5ECF-4B52-9DA2-C1DC231B1D43}"/>
              </a:ext>
            </a:extLst>
          </p:cNvPr>
          <p:cNvSpPr>
            <a:spLocks noGrp="1"/>
          </p:cNvSpPr>
          <p:nvPr>
            <p:ph type="body" idx="1"/>
          </p:nvPr>
        </p:nvSpPr>
        <p:spPr>
          <a:xfrm>
            <a:off x="311700" y="739303"/>
            <a:ext cx="8520600" cy="393600"/>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55B5062E-BD2C-483A-9E71-29EE6B14C5AC}"/>
              </a:ext>
            </a:extLst>
          </p:cNvPr>
          <p:cNvSpPr>
            <a:spLocks noGrp="1"/>
          </p:cNvSpPr>
          <p:nvPr>
            <p:ph type="sldNum" idx="12"/>
          </p:nvPr>
        </p:nvSpPr>
        <p:spPr/>
        <p:txBody>
          <a:bodyPr/>
          <a:lstStyle/>
          <a:p>
            <a:fld id="{00000000-1234-1234-1234-123412341234}" type="slidenum">
              <a:rPr lang="en" smtClean="0"/>
              <a:pPr/>
              <a:t>21</a:t>
            </a:fld>
            <a:endParaRPr lang="en"/>
          </a:p>
        </p:txBody>
      </p:sp>
      <p:pic>
        <p:nvPicPr>
          <p:cNvPr id="7" name="Picture 6">
            <a:extLst>
              <a:ext uri="{FF2B5EF4-FFF2-40B4-BE49-F238E27FC236}">
                <a16:creationId xmlns:a16="http://schemas.microsoft.com/office/drawing/2014/main" id="{A4018F1B-902E-1D41-A7F1-2F31E2F8A285}"/>
              </a:ext>
            </a:extLst>
          </p:cNvPr>
          <p:cNvPicPr>
            <a:picLocks noChangeAspect="1"/>
          </p:cNvPicPr>
          <p:nvPr/>
        </p:nvPicPr>
        <p:blipFill>
          <a:blip r:embed="rId3"/>
          <a:stretch>
            <a:fillRect/>
          </a:stretch>
        </p:blipFill>
        <p:spPr>
          <a:xfrm>
            <a:off x="311700" y="1132903"/>
            <a:ext cx="3404442" cy="3370397"/>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707ECAE0-9102-4D46-874C-B66229B6CA39}"/>
              </a:ext>
            </a:extLst>
          </p:cNvPr>
          <p:cNvPicPr>
            <a:picLocks noChangeAspect="1"/>
          </p:cNvPicPr>
          <p:nvPr/>
        </p:nvPicPr>
        <p:blipFill>
          <a:blip r:embed="rId4"/>
          <a:stretch>
            <a:fillRect/>
          </a:stretch>
        </p:blipFill>
        <p:spPr>
          <a:xfrm>
            <a:off x="4235116" y="1132903"/>
            <a:ext cx="4727915" cy="2959011"/>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41465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dirty="0"/>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22</a:t>
            </a:fld>
            <a:endParaRPr lang="en"/>
          </a:p>
        </p:txBody>
      </p:sp>
      <p:pic>
        <p:nvPicPr>
          <p:cNvPr id="7" name="Picture 6">
            <a:extLst>
              <a:ext uri="{FF2B5EF4-FFF2-40B4-BE49-F238E27FC236}">
                <a16:creationId xmlns:a16="http://schemas.microsoft.com/office/drawing/2014/main" id="{33D2459C-5CFE-674B-B992-FE3322D8FE28}"/>
              </a:ext>
            </a:extLst>
          </p:cNvPr>
          <p:cNvPicPr>
            <a:picLocks noChangeAspect="1"/>
          </p:cNvPicPr>
          <p:nvPr/>
        </p:nvPicPr>
        <p:blipFill>
          <a:blip r:embed="rId3"/>
          <a:stretch>
            <a:fillRect/>
          </a:stretch>
        </p:blipFill>
        <p:spPr>
          <a:xfrm>
            <a:off x="217850" y="1206945"/>
            <a:ext cx="3914932" cy="2134396"/>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6EF301EF-5A76-AB43-8F06-FE88E88FC4D9}"/>
              </a:ext>
            </a:extLst>
          </p:cNvPr>
          <p:cNvPicPr>
            <a:picLocks noChangeAspect="1"/>
          </p:cNvPicPr>
          <p:nvPr/>
        </p:nvPicPr>
        <p:blipFill>
          <a:blip r:embed="rId4"/>
          <a:stretch>
            <a:fillRect/>
          </a:stretch>
        </p:blipFill>
        <p:spPr>
          <a:xfrm>
            <a:off x="4357121" y="1174079"/>
            <a:ext cx="4731877" cy="2225614"/>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885213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dirty="0"/>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dirty="0"/>
              <a:t>Example question:</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23</a:t>
            </a:fld>
            <a:endParaRPr lang="en"/>
          </a:p>
        </p:txBody>
      </p:sp>
      <p:pic>
        <p:nvPicPr>
          <p:cNvPr id="5" name="Picture 4">
            <a:extLst>
              <a:ext uri="{FF2B5EF4-FFF2-40B4-BE49-F238E27FC236}">
                <a16:creationId xmlns:a16="http://schemas.microsoft.com/office/drawing/2014/main" id="{612A1FC0-97C3-7A42-B05B-900345436203}"/>
              </a:ext>
            </a:extLst>
          </p:cNvPr>
          <p:cNvPicPr>
            <a:picLocks noChangeAspect="1"/>
          </p:cNvPicPr>
          <p:nvPr/>
        </p:nvPicPr>
        <p:blipFill>
          <a:blip r:embed="rId3"/>
          <a:stretch>
            <a:fillRect/>
          </a:stretch>
        </p:blipFill>
        <p:spPr>
          <a:xfrm>
            <a:off x="217849" y="1174077"/>
            <a:ext cx="3515377" cy="3239169"/>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7571ED9B-B5BC-D549-A9BA-8519329D029F}"/>
              </a:ext>
            </a:extLst>
          </p:cNvPr>
          <p:cNvPicPr>
            <a:picLocks noChangeAspect="1"/>
          </p:cNvPicPr>
          <p:nvPr/>
        </p:nvPicPr>
        <p:blipFill>
          <a:blip r:embed="rId4"/>
          <a:stretch>
            <a:fillRect/>
          </a:stretch>
        </p:blipFill>
        <p:spPr>
          <a:xfrm>
            <a:off x="4290182" y="1174077"/>
            <a:ext cx="4542118" cy="347853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98657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F4C0-C2F2-4FF6-925C-E25956C79585}"/>
              </a:ext>
            </a:extLst>
          </p:cNvPr>
          <p:cNvSpPr>
            <a:spLocks noGrp="1"/>
          </p:cNvSpPr>
          <p:nvPr>
            <p:ph type="title"/>
          </p:nvPr>
        </p:nvSpPr>
        <p:spPr/>
        <p:txBody>
          <a:bodyPr/>
          <a:lstStyle/>
          <a:p>
            <a:r>
              <a:rPr lang="en-GB" dirty="0"/>
              <a:t>Supporting your child in preparing for the SATs</a:t>
            </a:r>
          </a:p>
        </p:txBody>
      </p:sp>
      <p:sp>
        <p:nvSpPr>
          <p:cNvPr id="3" name="Text Placeholder 2">
            <a:extLst>
              <a:ext uri="{FF2B5EF4-FFF2-40B4-BE49-F238E27FC236}">
                <a16:creationId xmlns:a16="http://schemas.microsoft.com/office/drawing/2014/main" id="{85A2505B-3844-4AD7-B2E2-D185A589BEE8}"/>
              </a:ext>
            </a:extLst>
          </p:cNvPr>
          <p:cNvSpPr>
            <a:spLocks noGrp="1"/>
          </p:cNvSpPr>
          <p:nvPr>
            <p:ph type="body" idx="1"/>
          </p:nvPr>
        </p:nvSpPr>
        <p:spPr>
          <a:xfrm>
            <a:off x="311700" y="739302"/>
            <a:ext cx="8520600" cy="4043713"/>
          </a:xfrm>
        </p:spPr>
        <p:txBody>
          <a:bodyPr/>
          <a:lstStyle/>
          <a:p>
            <a:pPr marL="114300" indent="0">
              <a:buNone/>
            </a:pPr>
            <a:r>
              <a:rPr lang="en-GB" dirty="0"/>
              <a:t>Firstly, a positive attitude goes a long way. Give them as much encouragement and support as you can (but we don’t need to tell you that)!</a:t>
            </a:r>
          </a:p>
          <a:p>
            <a:pPr marL="114300" indent="0">
              <a:buNone/>
            </a:pPr>
            <a:endParaRPr lang="en-GB" dirty="0"/>
          </a:p>
          <a:p>
            <a:pPr marL="114300" indent="0">
              <a:buNone/>
            </a:pPr>
            <a:r>
              <a:rPr lang="en-GB" dirty="0"/>
              <a:t>Tips:</a:t>
            </a:r>
          </a:p>
          <a:p>
            <a:r>
              <a:rPr lang="en-GB" dirty="0"/>
              <a:t>Don’t use past papers as they are used in school to prepare the children. </a:t>
            </a:r>
          </a:p>
          <a:p>
            <a:r>
              <a:rPr lang="en-GB" dirty="0"/>
              <a:t>Attend any SATs meetings at school (or read any literature sent home).</a:t>
            </a:r>
          </a:p>
          <a:p>
            <a:r>
              <a:rPr lang="en-GB" dirty="0"/>
              <a:t>Talk to your child’s class teacher if you have any concerns rather than worry your child.</a:t>
            </a:r>
          </a:p>
          <a:p>
            <a:r>
              <a:rPr lang="en-GB" dirty="0"/>
              <a:t>Encourage your child to talk to their teacher or a trusted adult (including yourself) about their anxieties. Don’t forget that a small amount of anxiety is normal and not harmful.</a:t>
            </a:r>
          </a:p>
          <a:p>
            <a:r>
              <a:rPr lang="en-GB" dirty="0"/>
              <a:t>Give your child a quiet, distraction free space to complete homework or study.</a:t>
            </a:r>
          </a:p>
          <a:p>
            <a:r>
              <a:rPr lang="en-GB" dirty="0"/>
              <a:t>Give your child time to go outside and reduce screen time.</a:t>
            </a:r>
          </a:p>
          <a:p>
            <a:r>
              <a:rPr lang="en-GB" dirty="0"/>
              <a:t>Ensure your child is eating and drinking well and getting a good amount of sleep.</a:t>
            </a:r>
          </a:p>
          <a:p>
            <a:r>
              <a:rPr lang="en-GB" dirty="0"/>
              <a:t>Plan something nice and fun for the weekends before and after SATs. This will help them to relax before the SATs and give them something to look forward to after. </a:t>
            </a:r>
          </a:p>
        </p:txBody>
      </p:sp>
      <p:sp>
        <p:nvSpPr>
          <p:cNvPr id="4" name="Slide Number Placeholder 3">
            <a:extLst>
              <a:ext uri="{FF2B5EF4-FFF2-40B4-BE49-F238E27FC236}">
                <a16:creationId xmlns:a16="http://schemas.microsoft.com/office/drawing/2014/main" id="{F7DE0EE1-7654-4FCC-A4AE-120D4841E9D2}"/>
              </a:ext>
            </a:extLst>
          </p:cNvPr>
          <p:cNvSpPr>
            <a:spLocks noGrp="1"/>
          </p:cNvSpPr>
          <p:nvPr>
            <p:ph type="sldNum" idx="12"/>
          </p:nvPr>
        </p:nvSpPr>
        <p:spPr/>
        <p:txBody>
          <a:bodyPr/>
          <a:lstStyle/>
          <a:p>
            <a:fld id="{00000000-1234-1234-1234-123412341234}" type="slidenum">
              <a:rPr lang="en" smtClean="0"/>
              <a:pPr/>
              <a:t>24</a:t>
            </a:fld>
            <a:endParaRPr lang="en"/>
          </a:p>
        </p:txBody>
      </p:sp>
    </p:spTree>
    <p:extLst>
      <p:ext uri="{BB962C8B-B14F-4D97-AF65-F5344CB8AC3E}">
        <p14:creationId xmlns:p14="http://schemas.microsoft.com/office/powerpoint/2010/main" val="2681730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5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fade">
                                      <p:cBhvr>
                                        <p:cTn id="32" dur="500"/>
                                        <p:tgtEl>
                                          <p:spTgt spid="3">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Effect transition="in" filter="fade">
                                      <p:cBhvr>
                                        <p:cTn id="37" dur="500"/>
                                        <p:tgtEl>
                                          <p:spTgt spid="3">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10" end="10"/>
                                            </p:txEl>
                                          </p:spTgt>
                                        </p:tgtEl>
                                        <p:attrNameLst>
                                          <p:attrName>style.visibility</p:attrName>
                                        </p:attrNameLst>
                                      </p:cBhvr>
                                      <p:to>
                                        <p:strVal val="visible"/>
                                      </p:to>
                                    </p:set>
                                    <p:animEffect transition="in" filter="fade">
                                      <p:cBhvr>
                                        <p:cTn id="42"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ED2A41-0A42-46CD-AD70-4E98E55DB9B9}"/>
              </a:ext>
            </a:extLst>
          </p:cNvPr>
          <p:cNvSpPr>
            <a:spLocks noGrp="1"/>
          </p:cNvSpPr>
          <p:nvPr>
            <p:ph type="title"/>
          </p:nvPr>
        </p:nvSpPr>
        <p:spPr/>
        <p:txBody>
          <a:bodyPr/>
          <a:lstStyle/>
          <a:p>
            <a:r>
              <a:rPr lang="en-GB" dirty="0"/>
              <a:t>Supporting your child in preparing for the SATs</a:t>
            </a:r>
          </a:p>
        </p:txBody>
      </p:sp>
      <p:sp>
        <p:nvSpPr>
          <p:cNvPr id="3" name="Text Placeholder 2">
            <a:extLst>
              <a:ext uri="{FF2B5EF4-FFF2-40B4-BE49-F238E27FC236}">
                <a16:creationId xmlns:a16="http://schemas.microsoft.com/office/drawing/2014/main" id="{C18DEC1D-D834-4F62-AE38-1883A34C3F3E}"/>
              </a:ext>
            </a:extLst>
          </p:cNvPr>
          <p:cNvSpPr>
            <a:spLocks noGrp="1"/>
          </p:cNvSpPr>
          <p:nvPr>
            <p:ph type="body" idx="1"/>
          </p:nvPr>
        </p:nvSpPr>
        <p:spPr/>
        <p:txBody>
          <a:bodyPr/>
          <a:lstStyle/>
          <a:p>
            <a:pPr marL="114300" indent="0">
              <a:buNone/>
            </a:pPr>
            <a:r>
              <a:rPr lang="en-GB" dirty="0"/>
              <a:t>Further tips:</a:t>
            </a:r>
          </a:p>
          <a:p>
            <a:r>
              <a:rPr lang="en-GB" dirty="0"/>
              <a:t>Create a revision timetable that works for you and your child. For some families, 10 to 20 minute activities over a few days works best. For others, a longer study session one day a week might be better. </a:t>
            </a:r>
          </a:p>
          <a:p>
            <a:r>
              <a:rPr lang="en-GB" dirty="0"/>
              <a:t>Keep revision light. Going over key skills (times tables, real world mental maths as you are shopping or cooking) is a good way to keep revision light. </a:t>
            </a:r>
          </a:p>
          <a:p>
            <a:r>
              <a:rPr lang="en-GB" dirty="0"/>
              <a:t>As we said before, avoid using past papers. There are plenty of free or inexpensive SATs practice materials for parents available. </a:t>
            </a:r>
          </a:p>
          <a:p>
            <a:r>
              <a:rPr lang="en-GB" dirty="0"/>
              <a:t>If you’re looking to support your child further with maths at home, there are lots of good websites with free Year 6 revision resources. Start with </a:t>
            </a:r>
            <a:r>
              <a:rPr lang="en-GB" dirty="0">
                <a:hlinkClick r:id="rId3"/>
              </a:rPr>
              <a:t>thirdspacelearning.com/blog/category/for-parents/</a:t>
            </a:r>
            <a:r>
              <a:rPr lang="en-GB" dirty="0"/>
              <a:t> or register free for the Third Space Learning Maths Hub (</a:t>
            </a:r>
            <a:r>
              <a:rPr lang="en-GB" dirty="0">
                <a:hlinkClick r:id="rId4"/>
              </a:rPr>
              <a:t>mathshub.thirdspacelearning.com</a:t>
            </a:r>
            <a:r>
              <a:rPr lang="en-GB" dirty="0"/>
              <a:t>)</a:t>
            </a:r>
          </a:p>
        </p:txBody>
      </p:sp>
      <p:sp>
        <p:nvSpPr>
          <p:cNvPr id="4" name="Slide Number Placeholder 3">
            <a:extLst>
              <a:ext uri="{FF2B5EF4-FFF2-40B4-BE49-F238E27FC236}">
                <a16:creationId xmlns:a16="http://schemas.microsoft.com/office/drawing/2014/main" id="{1F469071-4B03-48FD-B6E0-2203FBB449B7}"/>
              </a:ext>
            </a:extLst>
          </p:cNvPr>
          <p:cNvSpPr>
            <a:spLocks noGrp="1"/>
          </p:cNvSpPr>
          <p:nvPr>
            <p:ph type="sldNum" idx="12"/>
          </p:nvPr>
        </p:nvSpPr>
        <p:spPr/>
        <p:txBody>
          <a:bodyPr/>
          <a:lstStyle/>
          <a:p>
            <a:fld id="{00000000-1234-1234-1234-123412341234}" type="slidenum">
              <a:rPr lang="en" smtClean="0"/>
              <a:pPr/>
              <a:t>25</a:t>
            </a:fld>
            <a:endParaRPr lang="en"/>
          </a:p>
        </p:txBody>
      </p:sp>
    </p:spTree>
    <p:extLst>
      <p:ext uri="{BB962C8B-B14F-4D97-AF65-F5344CB8AC3E}">
        <p14:creationId xmlns:p14="http://schemas.microsoft.com/office/powerpoint/2010/main" val="1189007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14C02-1EA2-4DC4-9AFA-3C3E99FBF17A}"/>
              </a:ext>
            </a:extLst>
          </p:cNvPr>
          <p:cNvSpPr>
            <a:spLocks noGrp="1"/>
          </p:cNvSpPr>
          <p:nvPr>
            <p:ph type="title"/>
          </p:nvPr>
        </p:nvSpPr>
        <p:spPr/>
        <p:txBody>
          <a:bodyPr/>
          <a:lstStyle/>
          <a:p>
            <a:r>
              <a:rPr lang="en-GB" dirty="0"/>
              <a:t>Things to remember about SATs</a:t>
            </a:r>
          </a:p>
        </p:txBody>
      </p:sp>
      <p:sp>
        <p:nvSpPr>
          <p:cNvPr id="3" name="Text Placeholder 2">
            <a:extLst>
              <a:ext uri="{FF2B5EF4-FFF2-40B4-BE49-F238E27FC236}">
                <a16:creationId xmlns:a16="http://schemas.microsoft.com/office/drawing/2014/main" id="{8981A03E-9C71-4396-B72D-1E59472BC720}"/>
              </a:ext>
            </a:extLst>
          </p:cNvPr>
          <p:cNvSpPr>
            <a:spLocks noGrp="1"/>
          </p:cNvSpPr>
          <p:nvPr>
            <p:ph type="body" idx="1"/>
          </p:nvPr>
        </p:nvSpPr>
        <p:spPr/>
        <p:txBody>
          <a:bodyPr/>
          <a:lstStyle/>
          <a:p>
            <a:pPr marL="114300" indent="0">
              <a:buNone/>
            </a:pPr>
            <a:r>
              <a:rPr lang="en-GB" dirty="0">
                <a:solidFill>
                  <a:srgbClr val="283593"/>
                </a:solidFill>
              </a:rPr>
              <a:t>SATs focus on what children know about Maths and English. </a:t>
            </a:r>
          </a:p>
          <a:p>
            <a:pPr marL="114300" indent="0">
              <a:buNone/>
            </a:pPr>
            <a:r>
              <a:rPr lang="en-GB" dirty="0"/>
              <a:t>They will not reflect how talented they are at science, geography, art, PE…, and they certainly won’t highlight all their amazing personal characteristics.</a:t>
            </a:r>
          </a:p>
          <a:p>
            <a:pPr marL="114300" indent="0">
              <a:buNone/>
            </a:pPr>
            <a:endParaRPr lang="en-GB" dirty="0"/>
          </a:p>
          <a:p>
            <a:pPr marL="114300" indent="0">
              <a:buNone/>
            </a:pPr>
            <a:r>
              <a:rPr lang="en-GB" dirty="0">
                <a:solidFill>
                  <a:srgbClr val="283593"/>
                </a:solidFill>
              </a:rPr>
              <a:t>SATs don’t tell the whole story.</a:t>
            </a:r>
          </a:p>
          <a:p>
            <a:pPr marL="114300" indent="0">
              <a:buNone/>
            </a:pPr>
            <a:r>
              <a:rPr lang="en-GB" dirty="0"/>
              <a:t>Their results will say if they did or did not meet a certain standard but not necessarily by what margin. These thresholds change each year according to the overall national performance, so what was classed as ‘meeting the expected standard’ this year might not be the same as last year. Your school may be able to provide you with more detailed feedback. </a:t>
            </a:r>
          </a:p>
          <a:p>
            <a:pPr marL="114300" indent="0">
              <a:buNone/>
            </a:pPr>
            <a:endParaRPr lang="en-GB" dirty="0"/>
          </a:p>
          <a:p>
            <a:pPr marL="114300" indent="0">
              <a:buNone/>
            </a:pPr>
            <a:r>
              <a:rPr lang="en-GB" dirty="0">
                <a:solidFill>
                  <a:srgbClr val="283593"/>
                </a:solidFill>
              </a:rPr>
              <a:t>SATs are only four days out of a whole Primary School career. </a:t>
            </a:r>
          </a:p>
          <a:p>
            <a:pPr marL="114300" indent="0">
              <a:buNone/>
            </a:pPr>
            <a:r>
              <a:rPr lang="en-GB" dirty="0"/>
              <a:t>In reality, there's one or two papers each day that last 30 to 60 minutes.</a:t>
            </a:r>
          </a:p>
        </p:txBody>
      </p:sp>
      <p:sp>
        <p:nvSpPr>
          <p:cNvPr id="4" name="Slide Number Placeholder 3">
            <a:extLst>
              <a:ext uri="{FF2B5EF4-FFF2-40B4-BE49-F238E27FC236}">
                <a16:creationId xmlns:a16="http://schemas.microsoft.com/office/drawing/2014/main" id="{597CEDDE-C14D-4AB4-9CB7-119D80FBA6C5}"/>
              </a:ext>
            </a:extLst>
          </p:cNvPr>
          <p:cNvSpPr>
            <a:spLocks noGrp="1"/>
          </p:cNvSpPr>
          <p:nvPr>
            <p:ph type="sldNum" idx="12"/>
          </p:nvPr>
        </p:nvSpPr>
        <p:spPr/>
        <p:txBody>
          <a:bodyPr/>
          <a:lstStyle/>
          <a:p>
            <a:fld id="{00000000-1234-1234-1234-123412341234}" type="slidenum">
              <a:rPr lang="en" smtClean="0"/>
              <a:pPr/>
              <a:t>26</a:t>
            </a:fld>
            <a:endParaRPr lang="en"/>
          </a:p>
        </p:txBody>
      </p:sp>
    </p:spTree>
    <p:extLst>
      <p:ext uri="{BB962C8B-B14F-4D97-AF65-F5344CB8AC3E}">
        <p14:creationId xmlns:p14="http://schemas.microsoft.com/office/powerpoint/2010/main" val="1408789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animEffect transition="in" filter="fade">
                                      <p:cBhvr>
                                        <p:cTn id="15" dur="500"/>
                                        <p:tgtEl>
                                          <p:spTgt spid="3">
                                            <p:txEl>
                                              <p:pRg st="6" end="6"/>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7" end="7"/>
                                            </p:txEl>
                                          </p:spTgt>
                                        </p:tgtEl>
                                        <p:attrNameLst>
                                          <p:attrName>style.visibility</p:attrName>
                                        </p:attrNameLst>
                                      </p:cBhvr>
                                      <p:to>
                                        <p:strVal val="visible"/>
                                      </p:to>
                                    </p:set>
                                    <p:animEffect transition="in" filter="fade">
                                      <p:cBhvr>
                                        <p:cTn id="18"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09B97-00D1-4B44-81B1-86DAFB1441B2}"/>
              </a:ext>
            </a:extLst>
          </p:cNvPr>
          <p:cNvSpPr>
            <a:spLocks noGrp="1"/>
          </p:cNvSpPr>
          <p:nvPr>
            <p:ph type="title"/>
          </p:nvPr>
        </p:nvSpPr>
        <p:spPr/>
        <p:txBody>
          <a:bodyPr/>
          <a:lstStyle/>
          <a:p>
            <a:r>
              <a:rPr lang="en-GB" dirty="0"/>
              <a:t>What to do if you are worried about your child</a:t>
            </a:r>
          </a:p>
        </p:txBody>
      </p:sp>
      <p:sp>
        <p:nvSpPr>
          <p:cNvPr id="3" name="Text Placeholder 2">
            <a:extLst>
              <a:ext uri="{FF2B5EF4-FFF2-40B4-BE49-F238E27FC236}">
                <a16:creationId xmlns:a16="http://schemas.microsoft.com/office/drawing/2014/main" id="{B44B6747-5547-4AA6-8054-0A3853D7E045}"/>
              </a:ext>
            </a:extLst>
          </p:cNvPr>
          <p:cNvSpPr>
            <a:spLocks noGrp="1"/>
          </p:cNvSpPr>
          <p:nvPr>
            <p:ph type="body" idx="1"/>
          </p:nvPr>
        </p:nvSpPr>
        <p:spPr/>
        <p:txBody>
          <a:bodyPr/>
          <a:lstStyle/>
          <a:p>
            <a:pPr marL="114300" indent="0">
              <a:buNone/>
            </a:pPr>
            <a:r>
              <a:rPr lang="en-GB" dirty="0"/>
              <a:t>SATs often induce a certain degree of worry or anxiety but there is, of course, a tipping point. </a:t>
            </a:r>
          </a:p>
          <a:p>
            <a:pPr marL="114300" indent="0">
              <a:buNone/>
            </a:pPr>
            <a:endParaRPr lang="en-GB" dirty="0"/>
          </a:p>
          <a:p>
            <a:pPr marL="114300" indent="0">
              <a:buNone/>
            </a:pPr>
            <a:r>
              <a:rPr lang="en-GB" dirty="0"/>
              <a:t>SATs anxiety should not:</a:t>
            </a:r>
          </a:p>
          <a:p>
            <a:r>
              <a:rPr lang="en-GB" dirty="0">
                <a:solidFill>
                  <a:srgbClr val="283593"/>
                </a:solidFill>
              </a:rPr>
              <a:t>Affect a child’s appetite</a:t>
            </a:r>
          </a:p>
          <a:p>
            <a:r>
              <a:rPr lang="en-GB" dirty="0">
                <a:solidFill>
                  <a:srgbClr val="283593"/>
                </a:solidFill>
              </a:rPr>
              <a:t>Affect a child’s sleep</a:t>
            </a:r>
          </a:p>
          <a:p>
            <a:r>
              <a:rPr lang="en-GB" dirty="0">
                <a:solidFill>
                  <a:srgbClr val="283593"/>
                </a:solidFill>
              </a:rPr>
              <a:t>Affect a child’s personality</a:t>
            </a:r>
          </a:p>
          <a:p>
            <a:r>
              <a:rPr lang="en-GB" dirty="0">
                <a:solidFill>
                  <a:srgbClr val="283593"/>
                </a:solidFill>
              </a:rPr>
              <a:t>Induce panic, tears or disengagement from lessons or hobbies</a:t>
            </a:r>
          </a:p>
          <a:p>
            <a:r>
              <a:rPr lang="en-GB" dirty="0">
                <a:solidFill>
                  <a:srgbClr val="283593"/>
                </a:solidFill>
              </a:rPr>
              <a:t>Be a reason not to attend school.</a:t>
            </a:r>
          </a:p>
          <a:p>
            <a:pPr marL="114300" indent="0">
              <a:buNone/>
            </a:pPr>
            <a:endParaRPr lang="en-GB" dirty="0"/>
          </a:p>
          <a:p>
            <a:pPr marL="114300" indent="0">
              <a:buNone/>
            </a:pPr>
            <a:r>
              <a:rPr lang="en-GB" dirty="0"/>
              <a:t>If any of the above are evident, SATs may be causing an excessive degree of anxiety and may benefit from some additional support. This isn’t about removing the reality of SATs but rather equipping your 10 or 11 year old with the ability to better cope with the situation. </a:t>
            </a:r>
          </a:p>
        </p:txBody>
      </p:sp>
      <p:sp>
        <p:nvSpPr>
          <p:cNvPr id="4" name="Slide Number Placeholder 3">
            <a:extLst>
              <a:ext uri="{FF2B5EF4-FFF2-40B4-BE49-F238E27FC236}">
                <a16:creationId xmlns:a16="http://schemas.microsoft.com/office/drawing/2014/main" id="{7F27BC06-70A0-47F5-A4AC-877CFA4878E4}"/>
              </a:ext>
            </a:extLst>
          </p:cNvPr>
          <p:cNvSpPr>
            <a:spLocks noGrp="1"/>
          </p:cNvSpPr>
          <p:nvPr>
            <p:ph type="sldNum" idx="12"/>
          </p:nvPr>
        </p:nvSpPr>
        <p:spPr/>
        <p:txBody>
          <a:bodyPr/>
          <a:lstStyle/>
          <a:p>
            <a:fld id="{00000000-1234-1234-1234-123412341234}" type="slidenum">
              <a:rPr lang="en" smtClean="0"/>
              <a:pPr/>
              <a:t>27</a:t>
            </a:fld>
            <a:endParaRPr lang="en"/>
          </a:p>
        </p:txBody>
      </p:sp>
    </p:spTree>
    <p:extLst>
      <p:ext uri="{BB962C8B-B14F-4D97-AF65-F5344CB8AC3E}">
        <p14:creationId xmlns:p14="http://schemas.microsoft.com/office/powerpoint/2010/main" val="13549070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09B97-00D1-4B44-81B1-86DAFB1441B2}"/>
              </a:ext>
            </a:extLst>
          </p:cNvPr>
          <p:cNvSpPr>
            <a:spLocks noGrp="1"/>
          </p:cNvSpPr>
          <p:nvPr>
            <p:ph type="title"/>
          </p:nvPr>
        </p:nvSpPr>
        <p:spPr/>
        <p:txBody>
          <a:bodyPr/>
          <a:lstStyle/>
          <a:p>
            <a:r>
              <a:rPr lang="en-GB" dirty="0"/>
              <a:t>What to do if you are worried about your child</a:t>
            </a:r>
          </a:p>
        </p:txBody>
      </p:sp>
      <p:sp>
        <p:nvSpPr>
          <p:cNvPr id="3" name="Text Placeholder 2">
            <a:extLst>
              <a:ext uri="{FF2B5EF4-FFF2-40B4-BE49-F238E27FC236}">
                <a16:creationId xmlns:a16="http://schemas.microsoft.com/office/drawing/2014/main" id="{B44B6747-5547-4AA6-8054-0A3853D7E045}"/>
              </a:ext>
            </a:extLst>
          </p:cNvPr>
          <p:cNvSpPr>
            <a:spLocks noGrp="1"/>
          </p:cNvSpPr>
          <p:nvPr>
            <p:ph type="body" idx="1"/>
          </p:nvPr>
        </p:nvSpPr>
        <p:spPr/>
        <p:txBody>
          <a:bodyPr/>
          <a:lstStyle/>
          <a:p>
            <a:pPr marL="114300" indent="0">
              <a:buNone/>
            </a:pPr>
            <a:r>
              <a:rPr lang="en-GB" dirty="0">
                <a:solidFill>
                  <a:srgbClr val="283593"/>
                </a:solidFill>
              </a:rPr>
              <a:t>Talk to the school</a:t>
            </a:r>
          </a:p>
          <a:p>
            <a:pPr marL="114300" indent="0">
              <a:buNone/>
            </a:pPr>
            <a:r>
              <a:rPr lang="en-GB" dirty="0"/>
              <a:t>Sometimes concerns present at home and not at school. If you notice a change in your child, talk to the school so that everyone concerned can offer the support needed. </a:t>
            </a:r>
          </a:p>
          <a:p>
            <a:pPr marL="114300" indent="0">
              <a:buNone/>
            </a:pPr>
            <a:r>
              <a:rPr lang="en-GB" dirty="0">
                <a:solidFill>
                  <a:srgbClr val="283593"/>
                </a:solidFill>
              </a:rPr>
              <a:t>Talk to your child</a:t>
            </a:r>
          </a:p>
          <a:p>
            <a:pPr marL="114300" indent="0">
              <a:buNone/>
            </a:pPr>
            <a:r>
              <a:rPr lang="en-GB" dirty="0"/>
              <a:t>Talk to your child about what aspect of SATs concerns them the most. If you can help them pinpoint what is bothering them the most, you can take specific steps to help reassure them. </a:t>
            </a:r>
          </a:p>
          <a:p>
            <a:pPr marL="114300" indent="0">
              <a:buNone/>
            </a:pPr>
            <a:r>
              <a:rPr lang="en-GB" dirty="0">
                <a:solidFill>
                  <a:srgbClr val="283593"/>
                </a:solidFill>
              </a:rPr>
              <a:t>Encourage your child to talk to their teacher</a:t>
            </a:r>
          </a:p>
          <a:p>
            <a:pPr marL="114300" indent="0">
              <a:buNone/>
            </a:pPr>
            <a:r>
              <a:rPr lang="en-GB" dirty="0"/>
              <a:t>SATs are obviously linked to school. Don’t be surprised if your child would prefer to seek reassurance from teachers over family members. </a:t>
            </a:r>
          </a:p>
          <a:p>
            <a:pPr marL="114300" indent="0">
              <a:buNone/>
            </a:pPr>
            <a:r>
              <a:rPr lang="en-GB" dirty="0">
                <a:solidFill>
                  <a:srgbClr val="283593"/>
                </a:solidFill>
              </a:rPr>
              <a:t>Try not to project your own anxieties or views about the SATs</a:t>
            </a:r>
          </a:p>
          <a:p>
            <a:pPr marL="114300" indent="0">
              <a:buNone/>
            </a:pPr>
            <a:r>
              <a:rPr lang="en-GB" dirty="0"/>
              <a:t>Children can be very intuitive. If they see that you are anxious, this could add to their own anxieties. Similarly, if you don’t believe in SATs, your child may reflect this view.</a:t>
            </a:r>
          </a:p>
        </p:txBody>
      </p:sp>
      <p:sp>
        <p:nvSpPr>
          <p:cNvPr id="4" name="Slide Number Placeholder 3">
            <a:extLst>
              <a:ext uri="{FF2B5EF4-FFF2-40B4-BE49-F238E27FC236}">
                <a16:creationId xmlns:a16="http://schemas.microsoft.com/office/drawing/2014/main" id="{7F27BC06-70A0-47F5-A4AC-877CFA4878E4}"/>
              </a:ext>
            </a:extLst>
          </p:cNvPr>
          <p:cNvSpPr>
            <a:spLocks noGrp="1"/>
          </p:cNvSpPr>
          <p:nvPr>
            <p:ph type="sldNum" idx="12"/>
          </p:nvPr>
        </p:nvSpPr>
        <p:spPr/>
        <p:txBody>
          <a:bodyPr/>
          <a:lstStyle/>
          <a:p>
            <a:fld id="{00000000-1234-1234-1234-123412341234}" type="slidenum">
              <a:rPr lang="en" smtClean="0"/>
              <a:pPr/>
              <a:t>28</a:t>
            </a:fld>
            <a:endParaRPr lang="en"/>
          </a:p>
        </p:txBody>
      </p:sp>
    </p:spTree>
    <p:extLst>
      <p:ext uri="{BB962C8B-B14F-4D97-AF65-F5344CB8AC3E}">
        <p14:creationId xmlns:p14="http://schemas.microsoft.com/office/powerpoint/2010/main" val="514345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fade">
                                      <p:cBhvr>
                                        <p:cTn id="15" dur="500"/>
                                        <p:tgtEl>
                                          <p:spTgt spid="3">
                                            <p:txEl>
                                              <p:pRg st="4" end="4"/>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5" end="5"/>
                                            </p:txEl>
                                          </p:spTgt>
                                        </p:tgtEl>
                                        <p:attrNameLst>
                                          <p:attrName>style.visibility</p:attrName>
                                        </p:attrNameLst>
                                      </p:cBhvr>
                                      <p:to>
                                        <p:strVal val="visible"/>
                                      </p:to>
                                    </p:set>
                                    <p:animEffect transition="in" filter="fade">
                                      <p:cBhvr>
                                        <p:cTn id="18" dur="500"/>
                                        <p:tgtEl>
                                          <p:spTgt spid="3">
                                            <p:txEl>
                                              <p:pRg st="5" end="5"/>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Effect transition="in" filter="fade">
                                      <p:cBhvr>
                                        <p:cTn id="23" dur="500"/>
                                        <p:tgtEl>
                                          <p:spTgt spid="3">
                                            <p:txEl>
                                              <p:pRg st="6" end="6"/>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7" end="7"/>
                                            </p:txEl>
                                          </p:spTgt>
                                        </p:tgtEl>
                                        <p:attrNameLst>
                                          <p:attrName>style.visibility</p:attrName>
                                        </p:attrNameLst>
                                      </p:cBhvr>
                                      <p:to>
                                        <p:strVal val="visible"/>
                                      </p:to>
                                    </p:set>
                                    <p:animEffect transition="in" filter="fade">
                                      <p:cBhvr>
                                        <p:cTn id="26"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B426D-5832-4091-BBB8-A8CB24C09BDE}"/>
              </a:ext>
            </a:extLst>
          </p:cNvPr>
          <p:cNvSpPr>
            <a:spLocks noGrp="1"/>
          </p:cNvSpPr>
          <p:nvPr>
            <p:ph type="title"/>
          </p:nvPr>
        </p:nvSpPr>
        <p:spPr/>
        <p:txBody>
          <a:bodyPr/>
          <a:lstStyle/>
          <a:p>
            <a:r>
              <a:rPr lang="en-GB" dirty="0"/>
              <a:t>Advice for Year 6 children</a:t>
            </a:r>
          </a:p>
        </p:txBody>
      </p:sp>
      <p:sp>
        <p:nvSpPr>
          <p:cNvPr id="3" name="Text Placeholder 2">
            <a:extLst>
              <a:ext uri="{FF2B5EF4-FFF2-40B4-BE49-F238E27FC236}">
                <a16:creationId xmlns:a16="http://schemas.microsoft.com/office/drawing/2014/main" id="{EF885CE1-F1C1-4B6B-BC2E-4740DBED53F3}"/>
              </a:ext>
            </a:extLst>
          </p:cNvPr>
          <p:cNvSpPr>
            <a:spLocks noGrp="1"/>
          </p:cNvSpPr>
          <p:nvPr>
            <p:ph type="body" idx="1"/>
          </p:nvPr>
        </p:nvSpPr>
        <p:spPr/>
        <p:txBody>
          <a:bodyPr/>
          <a:lstStyle/>
          <a:p>
            <a:r>
              <a:rPr lang="en-GB" dirty="0"/>
              <a:t>Listen to your teacher.</a:t>
            </a:r>
          </a:p>
          <a:p>
            <a:r>
              <a:rPr lang="en-GB" dirty="0"/>
              <a:t>The adults you work with all want you to do your best.</a:t>
            </a:r>
          </a:p>
          <a:p>
            <a:r>
              <a:rPr lang="en-GB" dirty="0"/>
              <a:t>Get plenty of sleep and eat well, this will help your brain.</a:t>
            </a:r>
          </a:p>
          <a:p>
            <a:r>
              <a:rPr lang="en-GB" dirty="0"/>
              <a:t>Read all the questions carefully. This can help you to avoid silly mistakes.</a:t>
            </a:r>
          </a:p>
          <a:p>
            <a:r>
              <a:rPr lang="en-GB" dirty="0"/>
              <a:t>Don’t panic. There may be questions you think you can’t answer. Take a deep breath. Read it again. You can always move on and go back to it later. It’s often better to write something rather than nothing. </a:t>
            </a:r>
          </a:p>
          <a:p>
            <a:r>
              <a:rPr lang="en-GB" dirty="0"/>
              <a:t>Remember that the Year 6 SATs last for 4 days out of your whole life!</a:t>
            </a:r>
          </a:p>
          <a:p>
            <a:pPr marL="114300" indent="0">
              <a:buNone/>
            </a:pPr>
            <a:endParaRPr lang="en-GB" dirty="0"/>
          </a:p>
          <a:p>
            <a:pPr marL="114300" indent="0">
              <a:buNone/>
            </a:pPr>
            <a:endParaRPr lang="en-GB" dirty="0"/>
          </a:p>
          <a:p>
            <a:pPr marL="114300" indent="0">
              <a:buNone/>
            </a:pPr>
            <a:r>
              <a:rPr lang="en-GB" i="1" dirty="0">
                <a:solidFill>
                  <a:srgbClr val="283593"/>
                </a:solidFill>
              </a:rPr>
              <a:t>“Stay focused in class so you don’t have loads of extra studying to do at home!” – Year 7 pupil’s advice.</a:t>
            </a:r>
          </a:p>
        </p:txBody>
      </p:sp>
      <p:sp>
        <p:nvSpPr>
          <p:cNvPr id="4" name="Slide Number Placeholder 3">
            <a:extLst>
              <a:ext uri="{FF2B5EF4-FFF2-40B4-BE49-F238E27FC236}">
                <a16:creationId xmlns:a16="http://schemas.microsoft.com/office/drawing/2014/main" id="{A26D1D8E-F91E-4ED2-A531-3319FD876A50}"/>
              </a:ext>
            </a:extLst>
          </p:cNvPr>
          <p:cNvSpPr>
            <a:spLocks noGrp="1"/>
          </p:cNvSpPr>
          <p:nvPr>
            <p:ph type="sldNum" idx="12"/>
          </p:nvPr>
        </p:nvSpPr>
        <p:spPr/>
        <p:txBody>
          <a:bodyPr/>
          <a:lstStyle/>
          <a:p>
            <a:fld id="{00000000-1234-1234-1234-123412341234}" type="slidenum">
              <a:rPr lang="en" smtClean="0"/>
              <a:pPr/>
              <a:t>29</a:t>
            </a:fld>
            <a:endParaRPr lang="en"/>
          </a:p>
        </p:txBody>
      </p:sp>
    </p:spTree>
    <p:extLst>
      <p:ext uri="{BB962C8B-B14F-4D97-AF65-F5344CB8AC3E}">
        <p14:creationId xmlns:p14="http://schemas.microsoft.com/office/powerpoint/2010/main" val="16435631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1669A21-D98B-47D0-BB1C-F65E8C2910E2}"/>
              </a:ext>
            </a:extLst>
          </p:cNvPr>
          <p:cNvSpPr>
            <a:spLocks noGrp="1"/>
          </p:cNvSpPr>
          <p:nvPr>
            <p:ph type="sldNum" idx="12"/>
          </p:nvPr>
        </p:nvSpPr>
        <p:spPr/>
        <p:txBody>
          <a:bodyPr/>
          <a:lstStyle/>
          <a:p>
            <a:fld id="{00000000-1234-1234-1234-123412341234}" type="slidenum">
              <a:rPr lang="en" smtClean="0"/>
              <a:pPr/>
              <a:t>30</a:t>
            </a:fld>
            <a:endParaRPr lang="en"/>
          </a:p>
        </p:txBody>
      </p:sp>
      <p:pic>
        <p:nvPicPr>
          <p:cNvPr id="3" name="Picture 2">
            <a:extLst>
              <a:ext uri="{FF2B5EF4-FFF2-40B4-BE49-F238E27FC236}">
                <a16:creationId xmlns:a16="http://schemas.microsoft.com/office/drawing/2014/main" id="{03EC83D3-678F-874A-900A-5EAE15160D8C}"/>
              </a:ext>
            </a:extLst>
          </p:cNvPr>
          <p:cNvPicPr>
            <a:picLocks noChangeAspect="1"/>
          </p:cNvPicPr>
          <p:nvPr/>
        </p:nvPicPr>
        <p:blipFill>
          <a:blip r:embed="rId2"/>
          <a:stretch>
            <a:fillRect/>
          </a:stretch>
        </p:blipFill>
        <p:spPr>
          <a:xfrm>
            <a:off x="0" y="0"/>
            <a:ext cx="9144000" cy="5143500"/>
          </a:xfrm>
          <a:prstGeom prst="rect">
            <a:avLst/>
          </a:prstGeom>
        </p:spPr>
      </p:pic>
    </p:spTree>
    <p:extLst>
      <p:ext uri="{BB962C8B-B14F-4D97-AF65-F5344CB8AC3E}">
        <p14:creationId xmlns:p14="http://schemas.microsoft.com/office/powerpoint/2010/main" val="1977251790"/>
      </p:ext>
    </p:extLst>
  </p:cSld>
  <p:clrMapOvr>
    <a:masterClrMapping/>
  </p:clrMapOvr>
</p:sld>
</file>

<file path=ppt/theme/theme1.xml><?xml version="1.0" encoding="utf-8"?>
<a:theme xmlns:a="http://schemas.openxmlformats.org/drawingml/2006/main" name="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1281</TotalTime>
  <Words>3193</Words>
  <Application>Microsoft Office PowerPoint</Application>
  <PresentationFormat>On-screen Show (16:9)</PresentationFormat>
  <Paragraphs>297</Paragraphs>
  <Slides>30</Slides>
  <Notes>24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30</vt:i4>
      </vt:variant>
    </vt:vector>
  </HeadingPairs>
  <TitlesOfParts>
    <vt:vector size="37" baseType="lpstr">
      <vt:lpstr>Arial</vt:lpstr>
      <vt:lpstr>Cambria Math</vt:lpstr>
      <vt:lpstr>Nunito Sans Light</vt:lpstr>
      <vt:lpstr>Nunito Sans SemiBold</vt:lpstr>
      <vt:lpstr>Wingdings</vt:lpstr>
      <vt:lpstr>Nunito</vt:lpstr>
      <vt:lpstr>TSL</vt:lpstr>
      <vt:lpstr>  Year 6 SATs 2025 Presentation for Parents, Carers &amp; Guardians</vt:lpstr>
      <vt:lpstr>What are the SATs? </vt:lpstr>
      <vt:lpstr>When and how the SATs are completed</vt:lpstr>
      <vt:lpstr>Specific arrangements for SATs</vt:lpstr>
      <vt:lpstr>The results</vt:lpstr>
      <vt:lpstr>Grammar, Punctuation and Spelling: Monday 12th May</vt:lpstr>
      <vt:lpstr>Grammar, Punctuation and Spelling: Paper 1 (GPS)</vt:lpstr>
      <vt:lpstr>Grammar, Punctuation and Spelling: Paper 1 (GPS)</vt:lpstr>
      <vt:lpstr>Grammar, Punctuation and Spelling: Paper 2 (spelling)</vt:lpstr>
      <vt:lpstr>Reading: Tuesday 13th May </vt:lpstr>
      <vt:lpstr>Reading </vt:lpstr>
      <vt:lpstr>Reading </vt:lpstr>
      <vt:lpstr>Reading </vt:lpstr>
      <vt:lpstr>Reading </vt:lpstr>
      <vt:lpstr>Maths: Wednesday 14th May and Thursday 15th May</vt:lpstr>
      <vt:lpstr>Maths Paper 1 (Arithmetic)</vt:lpstr>
      <vt:lpstr>Maths Paper 1 (Arithmetic)</vt:lpstr>
      <vt:lpstr>Maths Paper 1 (Arithmetic)</vt:lpstr>
      <vt:lpstr>Maths Papers 2 and 3 (Reasoning)</vt:lpstr>
      <vt:lpstr>Maths Papers 2 (Reasoning)</vt:lpstr>
      <vt:lpstr>Maths Papers 2 (Reasoning)</vt:lpstr>
      <vt:lpstr>Maths Papers 3 (Reasoning)</vt:lpstr>
      <vt:lpstr>Maths Papers 3 (Reasoning)</vt:lpstr>
      <vt:lpstr>Supporting your child in preparing for the SATs</vt:lpstr>
      <vt:lpstr>Supporting your child in preparing for the SATs</vt:lpstr>
      <vt:lpstr>Things to remember about SATs</vt:lpstr>
      <vt:lpstr>What to do if you are worried about your child</vt:lpstr>
      <vt:lpstr>What to do if you are worried about your child</vt:lpstr>
      <vt:lpstr>Advice for Year 6 children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SATs 2022 Presentation for Parents, Carers &amp; Guardians</dc:title>
  <dc:creator>Kathy Whitford</dc:creator>
  <cp:lastModifiedBy>Kathy Whitford</cp:lastModifiedBy>
  <cp:revision>21</cp:revision>
  <dcterms:modified xsi:type="dcterms:W3CDTF">2025-02-24T16:13:33Z</dcterms:modified>
</cp:coreProperties>
</file>